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8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95256" autoAdjust="0"/>
  </p:normalViewPr>
  <p:slideViewPr>
    <p:cSldViewPr>
      <p:cViewPr varScale="1">
        <p:scale>
          <a:sx n="54" d="100"/>
          <a:sy n="54" d="100"/>
        </p:scale>
        <p:origin x="130" y="2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TESH\Downloads\Top%205%20Categor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TESH\Downloads\Top%205%20Categori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'Pivot Sheet'!$H$3</c:f>
              <c:strCache>
                <c:ptCount val="1"/>
                <c:pt idx="0">
                  <c:v>Reaction Score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616-47AC-B2FB-52E7B835BEE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616-47AC-B2FB-52E7B835BEE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616-47AC-B2FB-52E7B835BEE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616-47AC-B2FB-52E7B835BEE4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616-47AC-B2FB-52E7B835BE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Sheet'!$G$4:$G$8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'Pivot Sheet'!$H$4:$H$8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616-47AC-B2FB-52E7B835BEE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14644687"/>
        <c:axId val="1114648047"/>
      </c:barChart>
      <c:catAx>
        <c:axId val="1114644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648047"/>
        <c:crosses val="autoZero"/>
        <c:auto val="1"/>
        <c:lblAlgn val="ctr"/>
        <c:lblOffset val="100"/>
        <c:noMultiLvlLbl val="0"/>
      </c:catAx>
      <c:valAx>
        <c:axId val="11146480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644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'Pivot Sheet'!$H$12</c:f>
              <c:strCache>
                <c:ptCount val="1"/>
                <c:pt idx="0">
                  <c:v>Reaction Score</c:v>
                </c:pt>
              </c:strCache>
            </c:strRef>
          </c:tx>
          <c:dPt>
            <c:idx val="0"/>
            <c:bubble3D val="0"/>
            <c:explosion val="5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E8B-4CE1-B9F5-BDD60A70A948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8B-4CE1-B9F5-BDD60A70A948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E8B-4CE1-B9F5-BDD60A70A948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E8B-4CE1-B9F5-BDD60A70A948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E8B-4CE1-B9F5-BDD60A70A94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Sheet'!$G$13:$G$17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'Pivot Sheet'!$H$13:$H$17</c:f>
              <c:numCache>
                <c:formatCode>0.00%</c:formatCode>
                <c:ptCount val="5"/>
                <c:pt idx="0">
                  <c:v>0.21364488751332342</c:v>
                </c:pt>
                <c:pt idx="1">
                  <c:v>0.20282370912490097</c:v>
                </c:pt>
                <c:pt idx="2">
                  <c:v>0.19761118995913202</c:v>
                </c:pt>
                <c:pt idx="3">
                  <c:v>0.19589838295058795</c:v>
                </c:pt>
                <c:pt idx="4">
                  <c:v>0.19002183045205565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E8B-4CE1-B9F5-BDD60A70A94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237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470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0489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7.jpeg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734224" y="-38100"/>
            <a:ext cx="1893269" cy="1046876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 dirty="0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094375" y="2865706"/>
            <a:ext cx="5917225" cy="42704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9600" spc="-105" dirty="0">
                <a:solidFill>
                  <a:srgbClr val="FFFFFF"/>
                </a:solidFill>
                <a:latin typeface="+mj-lt"/>
              </a:rPr>
              <a:t>Social Buzz</a:t>
            </a:r>
          </a:p>
          <a:p>
            <a:pPr algn="ctr">
              <a:lnSpc>
                <a:spcPts val="11059"/>
              </a:lnSpc>
            </a:pPr>
            <a:r>
              <a:rPr lang="en-US" sz="9600" spc="-105" dirty="0">
                <a:solidFill>
                  <a:srgbClr val="FFFFFF"/>
                </a:solidFill>
                <a:latin typeface="+mj-lt"/>
              </a:rPr>
              <a:t>Data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4">
            <a:extLst>
              <a:ext uri="{FF2B5EF4-FFF2-40B4-BE49-F238E27FC236}">
                <a16:creationId xmlns:a16="http://schemas.microsoft.com/office/drawing/2014/main" id="{5A81253B-89BA-7364-8185-DD4BBBEDA687}"/>
              </a:ext>
            </a:extLst>
          </p:cNvPr>
          <p:cNvSpPr txBox="1"/>
          <p:nvPr/>
        </p:nvSpPr>
        <p:spPr>
          <a:xfrm>
            <a:off x="11034429" y="1145938"/>
            <a:ext cx="6224871" cy="83354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spc="-19" dirty="0">
                <a:solidFill>
                  <a:srgbClr val="000000"/>
                </a:solidFill>
              </a:rPr>
              <a:t>Our Analysis shows us that: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sz="2800" b="1" spc="-19" dirty="0">
                <a:solidFill>
                  <a:srgbClr val="000000"/>
                </a:solidFill>
              </a:rPr>
              <a:t>Animals</a:t>
            </a:r>
            <a:r>
              <a:rPr lang="en-US" sz="2800" spc="-19" dirty="0">
                <a:solidFill>
                  <a:srgbClr val="000000"/>
                </a:solidFill>
              </a:rPr>
              <a:t> is the most popular category of post contributing approximately </a:t>
            </a:r>
            <a:r>
              <a:rPr lang="en-US" sz="2800" b="1" spc="-19" dirty="0">
                <a:solidFill>
                  <a:srgbClr val="000000"/>
                </a:solidFill>
              </a:rPr>
              <a:t>7.70%</a:t>
            </a:r>
            <a:r>
              <a:rPr lang="en-US" sz="2800" spc="-19" dirty="0">
                <a:solidFill>
                  <a:srgbClr val="000000"/>
                </a:solidFill>
              </a:rPr>
              <a:t> of the total posts made by users.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sz="2800" spc="-19" dirty="0">
                <a:solidFill>
                  <a:srgbClr val="000000"/>
                </a:solidFill>
              </a:rPr>
              <a:t>Based on the Top 5 categories it seems “</a:t>
            </a:r>
            <a:r>
              <a:rPr lang="en-US" sz="2800" b="1" spc="-19" dirty="0">
                <a:solidFill>
                  <a:srgbClr val="000000"/>
                </a:solidFill>
              </a:rPr>
              <a:t>Healthy Eating” </a:t>
            </a:r>
            <a:r>
              <a:rPr lang="en-US" sz="2800" spc="-19" dirty="0">
                <a:solidFill>
                  <a:srgbClr val="000000"/>
                </a:solidFill>
              </a:rPr>
              <a:t>and “</a:t>
            </a:r>
            <a:r>
              <a:rPr lang="en-US" sz="2800" b="1" spc="-19" dirty="0">
                <a:solidFill>
                  <a:srgbClr val="000000"/>
                </a:solidFill>
              </a:rPr>
              <a:t>Foods”</a:t>
            </a:r>
            <a:r>
              <a:rPr lang="en-US" sz="2800" spc="-19" dirty="0">
                <a:solidFill>
                  <a:srgbClr val="000000"/>
                </a:solidFill>
              </a:rPr>
              <a:t> are both included in Top 5, indicating it’s a great category to focus on.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sz="2800" spc="-19" dirty="0">
                <a:solidFill>
                  <a:srgbClr val="000000"/>
                </a:solidFill>
              </a:rPr>
              <a:t>People focus more on “</a:t>
            </a:r>
            <a:r>
              <a:rPr lang="en-US" sz="2800" b="1" spc="-19" dirty="0">
                <a:solidFill>
                  <a:srgbClr val="000000"/>
                </a:solidFill>
              </a:rPr>
              <a:t>Animals”</a:t>
            </a:r>
            <a:r>
              <a:rPr lang="en-US" sz="2800" spc="-19" dirty="0">
                <a:solidFill>
                  <a:srgbClr val="000000"/>
                </a:solidFill>
              </a:rPr>
              <a:t> and “</a:t>
            </a:r>
            <a:r>
              <a:rPr lang="en-US" sz="2800" b="1" spc="-19" dirty="0">
                <a:solidFill>
                  <a:srgbClr val="000000"/>
                </a:solidFill>
              </a:rPr>
              <a:t>Science”</a:t>
            </a:r>
            <a:r>
              <a:rPr lang="en-US" sz="2800" spc="-19" dirty="0">
                <a:solidFill>
                  <a:srgbClr val="000000"/>
                </a:solidFill>
              </a:rPr>
              <a:t> showing their engagements in </a:t>
            </a:r>
            <a:r>
              <a:rPr lang="en-US" sz="2800" b="1" spc="-19" dirty="0">
                <a:solidFill>
                  <a:srgbClr val="000000"/>
                </a:solidFill>
              </a:rPr>
              <a:t>real-life</a:t>
            </a:r>
            <a:r>
              <a:rPr lang="en-US" sz="2800" spc="-19" dirty="0">
                <a:solidFill>
                  <a:srgbClr val="000000"/>
                </a:solidFill>
              </a:rPr>
              <a:t> and </a:t>
            </a:r>
            <a:r>
              <a:rPr lang="en-US" sz="2800" b="1" spc="-19" dirty="0">
                <a:solidFill>
                  <a:srgbClr val="000000"/>
                </a:solidFill>
              </a:rPr>
              <a:t>factual</a:t>
            </a:r>
            <a:r>
              <a:rPr lang="en-US" sz="2800" spc="-19" dirty="0">
                <a:solidFill>
                  <a:srgbClr val="000000"/>
                </a:solidFill>
              </a:rPr>
              <a:t> contents.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sz="2800" spc="-19" dirty="0">
                <a:solidFill>
                  <a:srgbClr val="000000"/>
                </a:solidFill>
              </a:rPr>
              <a:t>Further analysis can be conducted in order to generate more </a:t>
            </a:r>
            <a:r>
              <a:rPr lang="en-US" sz="2800" b="1" spc="-19" dirty="0">
                <a:solidFill>
                  <a:srgbClr val="000000"/>
                </a:solidFill>
              </a:rPr>
              <a:t>insights</a:t>
            </a:r>
            <a:r>
              <a:rPr lang="en-US" sz="2800" spc="-19" dirty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734224" y="-38100"/>
            <a:ext cx="1893269" cy="1046876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 dirty="0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047086" y="3817505"/>
            <a:ext cx="5917225" cy="1423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9600" spc="-105" dirty="0">
                <a:solidFill>
                  <a:srgbClr val="FFFFFF"/>
                </a:solidFill>
                <a:latin typeface="+mj-lt"/>
              </a:rPr>
              <a:t>Thank You!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4305D95F-DEDD-4E3C-22A1-84BE66D8DB3D}"/>
              </a:ext>
            </a:extLst>
          </p:cNvPr>
          <p:cNvSpPr txBox="1"/>
          <p:nvPr/>
        </p:nvSpPr>
        <p:spPr>
          <a:xfrm>
            <a:off x="3733800" y="5379324"/>
            <a:ext cx="2958970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3200" spc="-26" dirty="0">
                <a:solidFill>
                  <a:srgbClr val="FFFFFF"/>
                </a:solidFill>
                <a:latin typeface="+mj-lt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93103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71727" y="2502186"/>
            <a:ext cx="9058273" cy="5142632"/>
            <a:chOff x="0" y="0"/>
            <a:chExt cx="11564591" cy="3962761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9486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</a:rPr>
                <a:t>Today’s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94567" y="1025984"/>
              <a:ext cx="8646082" cy="2936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spc="-19" dirty="0">
                  <a:solidFill>
                    <a:srgbClr val="000000"/>
                  </a:solidFill>
                </a:rPr>
                <a:t>Project Recap</a:t>
              </a:r>
            </a:p>
            <a:p>
              <a:pPr>
                <a:lnSpc>
                  <a:spcPct val="150000"/>
                </a:lnSpc>
              </a:pPr>
              <a:r>
                <a:rPr lang="en-US" sz="2800" spc="-19" dirty="0">
                  <a:solidFill>
                    <a:srgbClr val="000000"/>
                  </a:solidFill>
                </a:rPr>
                <a:t>Problem</a:t>
              </a:r>
            </a:p>
            <a:p>
              <a:pPr>
                <a:lnSpc>
                  <a:spcPct val="150000"/>
                </a:lnSpc>
              </a:pPr>
              <a:r>
                <a:rPr lang="en-US" sz="2800" spc="-19" dirty="0">
                  <a:solidFill>
                    <a:srgbClr val="000000"/>
                  </a:solidFill>
                </a:rPr>
                <a:t>The Analytics Team</a:t>
              </a:r>
            </a:p>
            <a:p>
              <a:pPr>
                <a:lnSpc>
                  <a:spcPct val="150000"/>
                </a:lnSpc>
              </a:pPr>
              <a:r>
                <a:rPr lang="en-US" sz="2800" spc="-19" dirty="0">
                  <a:solidFill>
                    <a:srgbClr val="000000"/>
                  </a:solidFill>
                </a:rPr>
                <a:t>Process</a:t>
              </a:r>
            </a:p>
            <a:p>
              <a:pPr>
                <a:lnSpc>
                  <a:spcPct val="150000"/>
                </a:lnSpc>
              </a:pPr>
              <a:r>
                <a:rPr lang="en-US" sz="2800" spc="-19" dirty="0">
                  <a:solidFill>
                    <a:srgbClr val="000000"/>
                  </a:solidFill>
                </a:rPr>
                <a:t>Insights</a:t>
              </a:r>
            </a:p>
            <a:p>
              <a:pPr>
                <a:lnSpc>
                  <a:spcPct val="150000"/>
                </a:lnSpc>
              </a:pPr>
              <a:r>
                <a:rPr lang="en-US" sz="2800" spc="-19" dirty="0">
                  <a:solidFill>
                    <a:srgbClr val="000000"/>
                  </a:solidFill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595744" y="-1638300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2344400" y="3525798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0134600" y="8554998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339726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2" y="3912392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Project Recap</a:t>
            </a:r>
          </a:p>
        </p:txBody>
      </p:sp>
      <p:sp>
        <p:nvSpPr>
          <p:cNvPr id="34" name="TextBox 4">
            <a:extLst>
              <a:ext uri="{FF2B5EF4-FFF2-40B4-BE49-F238E27FC236}">
                <a16:creationId xmlns:a16="http://schemas.microsoft.com/office/drawing/2014/main" id="{27DD7077-F4D3-16D2-CF0E-38960CE29D92}"/>
              </a:ext>
            </a:extLst>
          </p:cNvPr>
          <p:cNvSpPr txBox="1"/>
          <p:nvPr/>
        </p:nvSpPr>
        <p:spPr>
          <a:xfrm>
            <a:off x="8924927" y="2581488"/>
            <a:ext cx="6772273" cy="51038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spc="-19" dirty="0">
                <a:solidFill>
                  <a:srgbClr val="000000"/>
                </a:solidFill>
              </a:rPr>
              <a:t>Social Buzz is a fast growing technology which need to adapt quickly to it’s global scale.</a:t>
            </a:r>
          </a:p>
          <a:p>
            <a:pPr>
              <a:lnSpc>
                <a:spcPct val="150000"/>
              </a:lnSpc>
            </a:pPr>
            <a:r>
              <a:rPr lang="en-US" sz="2800" spc="-19" dirty="0">
                <a:solidFill>
                  <a:srgbClr val="000000"/>
                </a:solidFill>
              </a:rPr>
              <a:t>Accenture has begun their process focusing on these tasks: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spc="-19" dirty="0">
                <a:solidFill>
                  <a:srgbClr val="000000"/>
                </a:solidFill>
              </a:rPr>
              <a:t>An Audit of Social Buzz Big Data practice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spc="-19" dirty="0">
                <a:solidFill>
                  <a:srgbClr val="000000"/>
                </a:solidFill>
              </a:rPr>
              <a:t>Recommendations for successful IPO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spc="-19" dirty="0">
                <a:solidFill>
                  <a:srgbClr val="000000"/>
                </a:solidFill>
              </a:rPr>
              <a:t>Analysis to find top 5 popular categories of content by score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2" name="Group 2"/>
          <p:cNvGrpSpPr/>
          <p:nvPr/>
        </p:nvGrpSpPr>
        <p:grpSpPr>
          <a:xfrm>
            <a:off x="9179892" y="8115300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893802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7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2474677" y="838616"/>
            <a:ext cx="356132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Problem</a:t>
            </a:r>
          </a:p>
        </p:txBody>
      </p:sp>
      <p:sp>
        <p:nvSpPr>
          <p:cNvPr id="23" name="TextBox 4">
            <a:extLst>
              <a:ext uri="{FF2B5EF4-FFF2-40B4-BE49-F238E27FC236}">
                <a16:creationId xmlns:a16="http://schemas.microsoft.com/office/drawing/2014/main" id="{9A36EA0D-1692-839E-C3B9-82EE4308DD55}"/>
              </a:ext>
            </a:extLst>
          </p:cNvPr>
          <p:cNvSpPr txBox="1"/>
          <p:nvPr/>
        </p:nvSpPr>
        <p:spPr>
          <a:xfrm>
            <a:off x="2500077" y="2476500"/>
            <a:ext cx="6772273" cy="2674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spc="-19" dirty="0">
                <a:solidFill>
                  <a:schemeClr val="bg1"/>
                </a:solidFill>
              </a:rPr>
              <a:t>Approximately 100k posts a Day!</a:t>
            </a:r>
          </a:p>
          <a:p>
            <a:pPr>
              <a:lnSpc>
                <a:spcPct val="150000"/>
              </a:lnSpc>
            </a:pPr>
            <a:r>
              <a:rPr lang="en-US" sz="4000" spc="-19" dirty="0">
                <a:solidFill>
                  <a:schemeClr val="bg1"/>
                </a:solidFill>
              </a:rPr>
              <a:t>And up-to 3 Million pieces of content per Year!</a:t>
            </a:r>
          </a:p>
        </p:txBody>
      </p:sp>
      <p:sp>
        <p:nvSpPr>
          <p:cNvPr id="24" name="TextBox 4">
            <a:extLst>
              <a:ext uri="{FF2B5EF4-FFF2-40B4-BE49-F238E27FC236}">
                <a16:creationId xmlns:a16="http://schemas.microsoft.com/office/drawing/2014/main" id="{86F31BB2-BA39-775C-E5D9-BE43F6C1F506}"/>
              </a:ext>
            </a:extLst>
          </p:cNvPr>
          <p:cNvSpPr txBox="1"/>
          <p:nvPr/>
        </p:nvSpPr>
        <p:spPr>
          <a:xfrm>
            <a:off x="2500077" y="6510565"/>
            <a:ext cx="6772273" cy="21587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spc="-19" dirty="0">
                <a:solidFill>
                  <a:schemeClr val="bg1"/>
                </a:solidFill>
              </a:rPr>
              <a:t>But what to focus on when there is so much content?</a:t>
            </a:r>
          </a:p>
          <a:p>
            <a:pPr>
              <a:lnSpc>
                <a:spcPct val="150000"/>
              </a:lnSpc>
            </a:pPr>
            <a:endParaRPr lang="en-US" sz="2400" spc="-19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spc="-19" dirty="0">
                <a:solidFill>
                  <a:schemeClr val="bg1"/>
                </a:solidFill>
              </a:rPr>
              <a:t>Hence, Analysis to find the 5 Most Popular Categories of content shared on Social Buzz 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 dirty="0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638800" y="1431068"/>
            <a:ext cx="1620000" cy="1620000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197" y="1278668"/>
            <a:ext cx="1626345" cy="1620000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638800" y="4382284"/>
            <a:ext cx="1620000" cy="1620000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494" y="4252041"/>
            <a:ext cx="1669005" cy="1620000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638800" y="7333500"/>
            <a:ext cx="1620000" cy="1620000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197" y="7181100"/>
            <a:ext cx="1626345" cy="1620000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9" y="4094153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The Analytics Team</a:t>
            </a:r>
          </a:p>
        </p:txBody>
      </p:sp>
      <p:sp>
        <p:nvSpPr>
          <p:cNvPr id="32" name="TextBox 4">
            <a:extLst>
              <a:ext uri="{FF2B5EF4-FFF2-40B4-BE49-F238E27FC236}">
                <a16:creationId xmlns:a16="http://schemas.microsoft.com/office/drawing/2014/main" id="{E72A3D7E-58A2-8A3E-950E-2FC3B19A763A}"/>
              </a:ext>
            </a:extLst>
          </p:cNvPr>
          <p:cNvSpPr txBox="1"/>
          <p:nvPr/>
        </p:nvSpPr>
        <p:spPr>
          <a:xfrm>
            <a:off x="13625407" y="7324147"/>
            <a:ext cx="4157333" cy="12258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-19" dirty="0"/>
              <a:t>Andrew Fleming</a:t>
            </a:r>
          </a:p>
          <a:p>
            <a:pPr>
              <a:lnSpc>
                <a:spcPct val="150000"/>
              </a:lnSpc>
            </a:pPr>
            <a:r>
              <a:rPr lang="en-US" sz="2800" spc="-19" dirty="0"/>
              <a:t>Chief Technical Architect</a:t>
            </a:r>
          </a:p>
        </p:txBody>
      </p:sp>
      <p:sp>
        <p:nvSpPr>
          <p:cNvPr id="33" name="TextBox 4">
            <a:extLst>
              <a:ext uri="{FF2B5EF4-FFF2-40B4-BE49-F238E27FC236}">
                <a16:creationId xmlns:a16="http://schemas.microsoft.com/office/drawing/2014/main" id="{73744DFC-26CE-14DC-9484-2613E337907A}"/>
              </a:ext>
            </a:extLst>
          </p:cNvPr>
          <p:cNvSpPr txBox="1"/>
          <p:nvPr/>
        </p:nvSpPr>
        <p:spPr>
          <a:xfrm>
            <a:off x="13749667" y="4452816"/>
            <a:ext cx="4157333" cy="12258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-19" dirty="0"/>
              <a:t>Marcus </a:t>
            </a:r>
            <a:r>
              <a:rPr lang="en-US" sz="2800" b="1" spc="-19" dirty="0" err="1"/>
              <a:t>Rompton</a:t>
            </a:r>
            <a:endParaRPr lang="en-US" sz="2800" b="1" spc="-19" dirty="0"/>
          </a:p>
          <a:p>
            <a:pPr>
              <a:lnSpc>
                <a:spcPct val="150000"/>
              </a:lnSpc>
            </a:pPr>
            <a:r>
              <a:rPr lang="en-US" sz="2800" spc="-19" dirty="0"/>
              <a:t>Senior Principal</a:t>
            </a:r>
          </a:p>
        </p:txBody>
      </p:sp>
      <p:sp>
        <p:nvSpPr>
          <p:cNvPr id="34" name="TextBox 4">
            <a:extLst>
              <a:ext uri="{FF2B5EF4-FFF2-40B4-BE49-F238E27FC236}">
                <a16:creationId xmlns:a16="http://schemas.microsoft.com/office/drawing/2014/main" id="{9CD2D0F1-26C6-A24B-DA9D-C6CDBA66E0A1}"/>
              </a:ext>
            </a:extLst>
          </p:cNvPr>
          <p:cNvSpPr txBox="1"/>
          <p:nvPr/>
        </p:nvSpPr>
        <p:spPr>
          <a:xfrm>
            <a:off x="13625407" y="1562100"/>
            <a:ext cx="4157333" cy="12258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-19" dirty="0"/>
              <a:t>Michelle Grove</a:t>
            </a:r>
          </a:p>
          <a:p>
            <a:pPr>
              <a:lnSpc>
                <a:spcPct val="150000"/>
              </a:lnSpc>
            </a:pPr>
            <a:r>
              <a:rPr lang="en-US" sz="2800" spc="-19" dirty="0"/>
              <a:t>Data Scientist</a:t>
            </a:r>
          </a:p>
        </p:txBody>
      </p:sp>
      <p:sp>
        <p:nvSpPr>
          <p:cNvPr id="35" name="TextBox 4">
            <a:extLst>
              <a:ext uri="{FF2B5EF4-FFF2-40B4-BE49-F238E27FC236}">
                <a16:creationId xmlns:a16="http://schemas.microsoft.com/office/drawing/2014/main" id="{03FDD640-E1C5-B40C-87D9-4E1DF28BACEF}"/>
              </a:ext>
            </a:extLst>
          </p:cNvPr>
          <p:cNvSpPr txBox="1"/>
          <p:nvPr/>
        </p:nvSpPr>
        <p:spPr>
          <a:xfrm>
            <a:off x="2209800" y="7048500"/>
            <a:ext cx="4157333" cy="12258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-19" dirty="0"/>
              <a:t>Mitesh Adelkar (Me)</a:t>
            </a:r>
          </a:p>
          <a:p>
            <a:pPr>
              <a:lnSpc>
                <a:spcPct val="150000"/>
              </a:lnSpc>
            </a:pPr>
            <a:r>
              <a:rPr lang="en-US" sz="2800" spc="-19" dirty="0"/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1623236" y="506833"/>
            <a:ext cx="340344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67000" y="1436959"/>
            <a:ext cx="1229487" cy="963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8000" spc="-640" dirty="0">
                <a:solidFill>
                  <a:srgbClr val="FFFFFF"/>
                </a:solidFill>
                <a:latin typeface="+mj-lt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61713" y="3072839"/>
            <a:ext cx="1229487" cy="963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8000" spc="-640" dirty="0">
                <a:solidFill>
                  <a:srgbClr val="FFFFFF"/>
                </a:solidFill>
                <a:latin typeface="+mj-lt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24313" y="7913959"/>
            <a:ext cx="1229487" cy="963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8000" spc="-640" dirty="0">
                <a:solidFill>
                  <a:srgbClr val="FFFFFF"/>
                </a:solidFill>
                <a:latin typeface="+mj-lt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229936" y="6313759"/>
            <a:ext cx="1229487" cy="963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8000" spc="-640" dirty="0">
                <a:solidFill>
                  <a:srgbClr val="FFFFFF"/>
                </a:solidFill>
                <a:latin typeface="+mj-lt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400800" y="4713559"/>
            <a:ext cx="1229487" cy="963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8000" spc="-640" dirty="0">
                <a:solidFill>
                  <a:srgbClr val="FFFFFF"/>
                </a:solidFill>
                <a:latin typeface="+mj-lt"/>
              </a:rPr>
              <a:t>3</a:t>
            </a:r>
          </a:p>
        </p:txBody>
      </p:sp>
      <p:sp>
        <p:nvSpPr>
          <p:cNvPr id="41" name="TextBox 4">
            <a:extLst>
              <a:ext uri="{FF2B5EF4-FFF2-40B4-BE49-F238E27FC236}">
                <a16:creationId xmlns:a16="http://schemas.microsoft.com/office/drawing/2014/main" id="{239B891E-BBA8-738B-D670-E2BA422A8E2E}"/>
              </a:ext>
            </a:extLst>
          </p:cNvPr>
          <p:cNvSpPr txBox="1"/>
          <p:nvPr/>
        </p:nvSpPr>
        <p:spPr>
          <a:xfrm>
            <a:off x="5715000" y="3009900"/>
            <a:ext cx="4458120" cy="6623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spc="-19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2" name="TextBox 4">
            <a:extLst>
              <a:ext uri="{FF2B5EF4-FFF2-40B4-BE49-F238E27FC236}">
                <a16:creationId xmlns:a16="http://schemas.microsoft.com/office/drawing/2014/main" id="{D6031477-DCBB-5BDA-546B-A5C1938C05D7}"/>
              </a:ext>
            </a:extLst>
          </p:cNvPr>
          <p:cNvSpPr txBox="1"/>
          <p:nvPr/>
        </p:nvSpPr>
        <p:spPr>
          <a:xfrm>
            <a:off x="3847680" y="1409700"/>
            <a:ext cx="4458120" cy="6623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spc="-19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3" name="TextBox 4">
            <a:extLst>
              <a:ext uri="{FF2B5EF4-FFF2-40B4-BE49-F238E27FC236}">
                <a16:creationId xmlns:a16="http://schemas.microsoft.com/office/drawing/2014/main" id="{5EE56893-6744-DEFB-0D54-CF75B569F712}"/>
              </a:ext>
            </a:extLst>
          </p:cNvPr>
          <p:cNvSpPr txBox="1"/>
          <p:nvPr/>
        </p:nvSpPr>
        <p:spPr>
          <a:xfrm>
            <a:off x="7581480" y="4610100"/>
            <a:ext cx="4458120" cy="6623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spc="-19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4" name="TextBox 4">
            <a:extLst>
              <a:ext uri="{FF2B5EF4-FFF2-40B4-BE49-F238E27FC236}">
                <a16:creationId xmlns:a16="http://schemas.microsoft.com/office/drawing/2014/main" id="{DCC4ACE8-7053-75ED-302D-AD59D2F38A52}"/>
              </a:ext>
            </a:extLst>
          </p:cNvPr>
          <p:cNvSpPr txBox="1"/>
          <p:nvPr/>
        </p:nvSpPr>
        <p:spPr>
          <a:xfrm>
            <a:off x="9448800" y="6210300"/>
            <a:ext cx="4458120" cy="6623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spc="-19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5" name="TextBox 4">
            <a:extLst>
              <a:ext uri="{FF2B5EF4-FFF2-40B4-BE49-F238E27FC236}">
                <a16:creationId xmlns:a16="http://schemas.microsoft.com/office/drawing/2014/main" id="{DF1056B9-BC17-A333-8BBC-92AB5A756A3D}"/>
              </a:ext>
            </a:extLst>
          </p:cNvPr>
          <p:cNvSpPr txBox="1"/>
          <p:nvPr/>
        </p:nvSpPr>
        <p:spPr>
          <a:xfrm>
            <a:off x="11315280" y="7886700"/>
            <a:ext cx="4458120" cy="6623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spc="-19" dirty="0">
                <a:solidFill>
                  <a:schemeClr val="bg1"/>
                </a:solidFill>
              </a:rPr>
              <a:t>Insight Generation</a:t>
            </a:r>
          </a:p>
        </p:txBody>
      </p:sp>
      <p:sp>
        <p:nvSpPr>
          <p:cNvPr id="46" name="TextBox 4">
            <a:extLst>
              <a:ext uri="{FF2B5EF4-FFF2-40B4-BE49-F238E27FC236}">
                <a16:creationId xmlns:a16="http://schemas.microsoft.com/office/drawing/2014/main" id="{67498BE7-2F78-3F12-B9C7-AA517B86BA07}"/>
              </a:ext>
            </a:extLst>
          </p:cNvPr>
          <p:cNvSpPr txBox="1"/>
          <p:nvPr/>
        </p:nvSpPr>
        <p:spPr>
          <a:xfrm>
            <a:off x="12035242" y="1682330"/>
            <a:ext cx="5871758" cy="8756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spc="-19" dirty="0">
                <a:solidFill>
                  <a:schemeClr val="bg1"/>
                </a:solidFill>
              </a:rPr>
              <a:t>This is the process we will follow in order to uncover insights and find the 5 most popular categories!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66800" y="342900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4">
            <a:extLst>
              <a:ext uri="{FF2B5EF4-FFF2-40B4-BE49-F238E27FC236}">
                <a16:creationId xmlns:a16="http://schemas.microsoft.com/office/drawing/2014/main" id="{0702CA33-012A-4245-E216-670C120CF7B5}"/>
              </a:ext>
            </a:extLst>
          </p:cNvPr>
          <p:cNvSpPr txBox="1"/>
          <p:nvPr/>
        </p:nvSpPr>
        <p:spPr>
          <a:xfrm>
            <a:off x="1878950" y="3033963"/>
            <a:ext cx="3468636" cy="1576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spc="-19" dirty="0"/>
              <a:t>16</a:t>
            </a:r>
          </a:p>
          <a:p>
            <a:pPr algn="ctr">
              <a:lnSpc>
                <a:spcPct val="150000"/>
              </a:lnSpc>
            </a:pPr>
            <a:r>
              <a:rPr lang="en-US" sz="3600" spc="-19" dirty="0"/>
              <a:t>Unique Categories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2753A1F9-FF00-F9B9-5D06-1EF913457DC9}"/>
              </a:ext>
            </a:extLst>
          </p:cNvPr>
          <p:cNvSpPr txBox="1"/>
          <p:nvPr/>
        </p:nvSpPr>
        <p:spPr>
          <a:xfrm>
            <a:off x="7023974" y="3033963"/>
            <a:ext cx="3468636" cy="1576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spc="-19" dirty="0"/>
              <a:t>1897</a:t>
            </a:r>
          </a:p>
          <a:p>
            <a:pPr algn="ctr">
              <a:lnSpc>
                <a:spcPct val="150000"/>
              </a:lnSpc>
            </a:pPr>
            <a:r>
              <a:rPr lang="en-US" sz="3600" spc="-19" dirty="0"/>
              <a:t>Most Reactions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BDA9BFAF-138F-879E-36FC-1C0883F617DC}"/>
              </a:ext>
            </a:extLst>
          </p:cNvPr>
          <p:cNvSpPr txBox="1"/>
          <p:nvPr/>
        </p:nvSpPr>
        <p:spPr>
          <a:xfrm>
            <a:off x="12422133" y="3033963"/>
            <a:ext cx="3468636" cy="1576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spc="-19" dirty="0"/>
              <a:t>May</a:t>
            </a:r>
          </a:p>
          <a:p>
            <a:pPr algn="ctr">
              <a:lnSpc>
                <a:spcPct val="150000"/>
              </a:lnSpc>
            </a:pPr>
            <a:r>
              <a:rPr lang="en-US" sz="3600" spc="-19" dirty="0"/>
              <a:t>Most Posts Month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9600" y="9105900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>
            <a:off x="-949507" y="355309"/>
            <a:ext cx="1899014" cy="1903063"/>
          </a:xfrm>
          <a:prstGeom prst="rect">
            <a:avLst/>
          </a:prstGeom>
        </p:spPr>
      </p:pic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09521F84-B262-EB18-C97F-71520B8EDF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9029615"/>
              </p:ext>
            </p:extLst>
          </p:nvPr>
        </p:nvGraphicFramePr>
        <p:xfrm>
          <a:off x="3069359" y="1714501"/>
          <a:ext cx="14380441" cy="7053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3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153642">
            <a:off x="-1709668" y="7066000"/>
            <a:ext cx="3062454" cy="3068983"/>
          </a:xfrm>
          <a:prstGeom prst="rect">
            <a:avLst/>
          </a:prstGeom>
        </p:spPr>
      </p:pic>
      <p:pic>
        <p:nvPicPr>
          <p:cNvPr id="28" name="Picture 26">
            <a:extLst>
              <a:ext uri="{FF2B5EF4-FFF2-40B4-BE49-F238E27FC236}">
                <a16:creationId xmlns:a16="http://schemas.microsoft.com/office/drawing/2014/main" id="{76C08D74-2DA1-4FEE-8E77-57BEE7E5F3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>
            <a:off x="539451" y="2334279"/>
            <a:ext cx="1066975" cy="1069250"/>
          </a:xfrm>
          <a:prstGeom prst="rect">
            <a:avLst/>
          </a:prstGeom>
        </p:spPr>
      </p:pic>
      <p:pic>
        <p:nvPicPr>
          <p:cNvPr id="29" name="Picture 26">
            <a:extLst>
              <a:ext uri="{FF2B5EF4-FFF2-40B4-BE49-F238E27FC236}">
                <a16:creationId xmlns:a16="http://schemas.microsoft.com/office/drawing/2014/main" id="{0CE153C1-EBCD-EFD7-D71B-EE79476CCC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>
            <a:off x="177364" y="3918228"/>
            <a:ext cx="772143" cy="773789"/>
          </a:xfrm>
          <a:prstGeom prst="rect">
            <a:avLst/>
          </a:prstGeom>
        </p:spPr>
      </p:pic>
      <p:pic>
        <p:nvPicPr>
          <p:cNvPr id="30" name="Picture 26">
            <a:extLst>
              <a:ext uri="{FF2B5EF4-FFF2-40B4-BE49-F238E27FC236}">
                <a16:creationId xmlns:a16="http://schemas.microsoft.com/office/drawing/2014/main" id="{0A3C00D5-2FC6-B947-B658-EE0EF584F0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>
            <a:off x="483523" y="5465992"/>
            <a:ext cx="1178830" cy="1181343"/>
          </a:xfrm>
          <a:prstGeom prst="rect">
            <a:avLst/>
          </a:prstGeom>
        </p:spPr>
      </p:pic>
      <p:sp>
        <p:nvSpPr>
          <p:cNvPr id="31" name="TextBox 3">
            <a:extLst>
              <a:ext uri="{FF2B5EF4-FFF2-40B4-BE49-F238E27FC236}">
                <a16:creationId xmlns:a16="http://schemas.microsoft.com/office/drawing/2014/main" id="{3AADC598-2078-6E1F-35B9-0CC7F6FE3230}"/>
              </a:ext>
            </a:extLst>
          </p:cNvPr>
          <p:cNvSpPr txBox="1"/>
          <p:nvPr/>
        </p:nvSpPr>
        <p:spPr>
          <a:xfrm>
            <a:off x="2778503" y="200703"/>
            <a:ext cx="122682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Top 5 Categories by Popularity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9600" y="9105900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>
            <a:off x="-949507" y="355309"/>
            <a:ext cx="1899014" cy="190306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153642">
            <a:off x="-1709668" y="7066000"/>
            <a:ext cx="3062454" cy="3068983"/>
          </a:xfrm>
          <a:prstGeom prst="rect">
            <a:avLst/>
          </a:prstGeom>
        </p:spPr>
      </p:pic>
      <p:pic>
        <p:nvPicPr>
          <p:cNvPr id="28" name="Picture 26">
            <a:extLst>
              <a:ext uri="{FF2B5EF4-FFF2-40B4-BE49-F238E27FC236}">
                <a16:creationId xmlns:a16="http://schemas.microsoft.com/office/drawing/2014/main" id="{76C08D74-2DA1-4FEE-8E77-57BEE7E5F3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>
            <a:off x="539451" y="2334279"/>
            <a:ext cx="1066975" cy="1069250"/>
          </a:xfrm>
          <a:prstGeom prst="rect">
            <a:avLst/>
          </a:prstGeom>
        </p:spPr>
      </p:pic>
      <p:pic>
        <p:nvPicPr>
          <p:cNvPr id="29" name="Picture 26">
            <a:extLst>
              <a:ext uri="{FF2B5EF4-FFF2-40B4-BE49-F238E27FC236}">
                <a16:creationId xmlns:a16="http://schemas.microsoft.com/office/drawing/2014/main" id="{0CE153C1-EBCD-EFD7-D71B-EE79476CCC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>
            <a:off x="177364" y="3918228"/>
            <a:ext cx="772143" cy="773789"/>
          </a:xfrm>
          <a:prstGeom prst="rect">
            <a:avLst/>
          </a:prstGeom>
        </p:spPr>
      </p:pic>
      <p:pic>
        <p:nvPicPr>
          <p:cNvPr id="30" name="Picture 26">
            <a:extLst>
              <a:ext uri="{FF2B5EF4-FFF2-40B4-BE49-F238E27FC236}">
                <a16:creationId xmlns:a16="http://schemas.microsoft.com/office/drawing/2014/main" id="{0A3C00D5-2FC6-B947-B658-EE0EF584F0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>
            <a:off x="483523" y="5465992"/>
            <a:ext cx="1178830" cy="1181343"/>
          </a:xfrm>
          <a:prstGeom prst="rect">
            <a:avLst/>
          </a:prstGeom>
        </p:spPr>
      </p:pic>
      <p:sp>
        <p:nvSpPr>
          <p:cNvPr id="31" name="TextBox 3">
            <a:extLst>
              <a:ext uri="{FF2B5EF4-FFF2-40B4-BE49-F238E27FC236}">
                <a16:creationId xmlns:a16="http://schemas.microsoft.com/office/drawing/2014/main" id="{3AADC598-2078-6E1F-35B9-0CC7F6FE3230}"/>
              </a:ext>
            </a:extLst>
          </p:cNvPr>
          <p:cNvSpPr txBox="1"/>
          <p:nvPr/>
        </p:nvSpPr>
        <p:spPr>
          <a:xfrm>
            <a:off x="2778502" y="200703"/>
            <a:ext cx="1291597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Top 5 Categories by Percentage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8428110-E52B-FDFD-FE22-5D8CCEDF34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3145305"/>
              </p:ext>
            </p:extLst>
          </p:nvPr>
        </p:nvGraphicFramePr>
        <p:xfrm>
          <a:off x="2940219" y="1714500"/>
          <a:ext cx="14661981" cy="708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18697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312</Words>
  <Application>Microsoft Office PowerPoint</Application>
  <PresentationFormat>Custom</PresentationFormat>
  <Paragraphs>81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Arial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Mitesh Adelkar</cp:lastModifiedBy>
  <cp:revision>18</cp:revision>
  <dcterms:created xsi:type="dcterms:W3CDTF">2006-08-16T00:00:00Z</dcterms:created>
  <dcterms:modified xsi:type="dcterms:W3CDTF">2023-07-26T11:26:41Z</dcterms:modified>
  <dc:identifier>DAEhDyfaYKE</dc:identifier>
</cp:coreProperties>
</file>