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4"/>
    <p:sldMasterId id="2147483675" r:id="rId5"/>
  </p:sldMasterIdLst>
  <p:notesMasterIdLst>
    <p:notesMasterId r:id="rId1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Inter" panose="020B0604020202020204" charset="0"/>
      <p:regular r:id="rId18"/>
      <p:bold r:id="rId19"/>
    </p:embeddedFont>
    <p:embeddedFont>
      <p:font typeface="Lato Light" panose="020F0502020204030203" pitchFamily="34" charset="0"/>
      <p:regular r:id="rId20"/>
      <p:bold r:id="rId21"/>
      <p:italic r:id="rId22"/>
      <p:boldItalic r:id="rId23"/>
    </p:embeddedFont>
    <p:embeddedFont>
      <p:font typeface="League Spartan" panose="020B0604020202020204" charset="0"/>
      <p:regular r:id="rId24"/>
      <p:bold r:id="rId25"/>
    </p:embeddedFont>
    <p:embeddedFont>
      <p:font typeface="League Spartan Medium" panose="020B0604020202020204" charset="0"/>
      <p:regular r:id="rId26"/>
      <p:bold r:id="rId27"/>
    </p:embeddedFont>
    <p:embeddedFont>
      <p:font typeface="Poppins" panose="00000500000000000000" pitchFamily="2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tableStyles" Target="tableStyles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SLIDES_API62466307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SLIDES_API62466307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SLIDES_API62466307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SLIDES_API62466307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8069592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e8069592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80695924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e80695924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80695924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e80695924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80695924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e80695924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80695924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e80695924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Introduction_Slide_1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l="7871" r="4470"/>
          <a:stretch/>
        </p:blipFill>
        <p:spPr>
          <a:xfrm rot="5399995">
            <a:off x="5161977" y="1270987"/>
            <a:ext cx="5149824" cy="260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1">
  <p:cSld name="TITLE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62" name="Google Shape;6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843075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642700" y="1723725"/>
            <a:ext cx="3763800" cy="28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1_no_image">
  <p:cSld name="TITLE_1_2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77450" y="2488875"/>
            <a:ext cx="2666551" cy="265462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2">
  <p:cSld name="TITLE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r="49205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7"/>
          <p:cNvPicPr preferRelativeResize="0"/>
          <p:nvPr/>
        </p:nvPicPr>
        <p:blipFill rotWithShape="1">
          <a:blip r:embed="rId2">
            <a:alphaModFix/>
          </a:blip>
          <a:srcRect r="49205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77" name="Google Shape;77;p17"/>
          <p:cNvSpPr>
            <a:spLocks noGrp="1"/>
          </p:cNvSpPr>
          <p:nvPr>
            <p:ph type="pic" idx="2"/>
          </p:nvPr>
        </p:nvSpPr>
        <p:spPr>
          <a:xfrm>
            <a:off x="642700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8" name="Google Shape;78;p17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name="adj1" fmla="val 10804369"/>
              <a:gd name="adj2" fmla="val 16200000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C2C2C"/>
              </a:solidFill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4800600" y="632300"/>
            <a:ext cx="775500" cy="131400"/>
          </a:xfrm>
          <a:prstGeom prst="roundRect">
            <a:avLst>
              <a:gd name="adj" fmla="val 50000"/>
            </a:avLst>
          </a:prstGeom>
          <a:solidFill>
            <a:srgbClr val="F47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1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024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2_1">
  <p:cSld name="TITLE_1_1_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41351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41351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2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9" name="Google Shape;89;p18"/>
          <p:cNvSpPr>
            <a:spLocks noGrp="1"/>
          </p:cNvSpPr>
          <p:nvPr>
            <p:ph type="pic" idx="3"/>
          </p:nvPr>
        </p:nvSpPr>
        <p:spPr>
          <a:xfrm>
            <a:off x="642700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r="49205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2">
            <a:alphaModFix/>
          </a:blip>
          <a:srcRect r="49205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name="adj1" fmla="val 10804369"/>
              <a:gd name="adj2" fmla="val 16200000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C2C2C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3_2">
  <p:cSld name="TITLE_1_1_2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1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2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3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>
            <a:spLocks noGrp="1"/>
          </p:cNvSpPr>
          <p:nvPr>
            <p:ph type="pic" idx="4"/>
          </p:nvPr>
        </p:nvSpPr>
        <p:spPr>
          <a:xfrm>
            <a:off x="5843075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2_2">
  <p:cSld name="TITLE_1_1_2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2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>
            <a:spLocks noGrp="1"/>
          </p:cNvSpPr>
          <p:nvPr>
            <p:ph type="pic" idx="3"/>
          </p:nvPr>
        </p:nvSpPr>
        <p:spPr>
          <a:xfrm>
            <a:off x="5843075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3">
  <p:cSld name="TITLE_1_1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2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2">
            <a:alphaModFix/>
          </a:blip>
          <a:srcRect r="49205" b="13464"/>
          <a:stretch/>
        </p:blipFill>
        <p:spPr>
          <a:xfrm flipH="1">
            <a:off x="8025" y="3162568"/>
            <a:ext cx="1168200" cy="19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3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67571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Outro_1">
  <p:cSld name="TITLE_1_1_1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4825" y="1117275"/>
            <a:ext cx="590075" cy="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3_1">
  <p:cSld name="Default Slide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subTitle" idx="1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subTitle" idx="2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3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/>
          <p:nvPr/>
        </p:nvSpPr>
        <p:spPr>
          <a:xfrm>
            <a:off x="4097288" y="1312051"/>
            <a:ext cx="2066887" cy="2072038"/>
          </a:xfrm>
          <a:custGeom>
            <a:avLst/>
            <a:gdLst/>
            <a:ahLst/>
            <a:cxnLst/>
            <a:rect l="l" t="t" r="r" b="b"/>
            <a:pathLst>
              <a:path w="958" h="1016" extrusionOk="0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2979825" y="1320666"/>
            <a:ext cx="2197264" cy="1922987"/>
          </a:xfrm>
          <a:custGeom>
            <a:avLst/>
            <a:gdLst/>
            <a:ahLst/>
            <a:cxnLst/>
            <a:rect l="l" t="t" r="r" b="b"/>
            <a:pathLst>
              <a:path w="1018" h="943" extrusionOk="0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3522899" y="2126219"/>
            <a:ext cx="2201823" cy="2066006"/>
          </a:xfrm>
          <a:custGeom>
            <a:avLst/>
            <a:gdLst/>
            <a:ahLst/>
            <a:cxnLst/>
            <a:rect l="l" t="t" r="r" b="b"/>
            <a:pathLst>
              <a:path w="1020" h="1013" extrusionOk="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1">
  <p:cSld name="CUSTOM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>
            <a:off x="3036788" y="1364028"/>
            <a:ext cx="1519962" cy="1966570"/>
          </a:xfrm>
          <a:custGeom>
            <a:avLst/>
            <a:gdLst/>
            <a:ahLst/>
            <a:cxnLst/>
            <a:rect l="l" t="t" r="r" b="b"/>
            <a:pathLst>
              <a:path w="4983482" h="6447770" extrusionOk="0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4138040" y="1363675"/>
            <a:ext cx="1966570" cy="1519962"/>
          </a:xfrm>
          <a:custGeom>
            <a:avLst/>
            <a:gdLst/>
            <a:ahLst/>
            <a:cxnLst/>
            <a:rect l="l" t="t" r="r" b="b"/>
            <a:pathLst>
              <a:path w="6447769" h="4983482" extrusionOk="0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3037141" y="2911624"/>
            <a:ext cx="1966570" cy="1519962"/>
          </a:xfrm>
          <a:custGeom>
            <a:avLst/>
            <a:gdLst/>
            <a:ahLst/>
            <a:cxnLst/>
            <a:rect l="l" t="t" r="r" b="b"/>
            <a:pathLst>
              <a:path w="6447771" h="4983481" extrusionOk="0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4585148" y="2464634"/>
            <a:ext cx="1519961" cy="1966570"/>
          </a:xfrm>
          <a:custGeom>
            <a:avLst/>
            <a:gdLst/>
            <a:ahLst/>
            <a:cxnLst/>
            <a:rect l="l" t="t" r="r" b="b"/>
            <a:pathLst>
              <a:path w="4983480" h="6447772" extrusionOk="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5"/>
          <p:cNvSpPr txBox="1">
            <a:spLocks noGrp="1"/>
          </p:cNvSpPr>
          <p:nvPr>
            <p:ph type="subTitle" idx="1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sz="5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7" name="Google Shape;147;p25"/>
          <p:cNvSpPr txBox="1">
            <a:spLocks noGrp="1"/>
          </p:cNvSpPr>
          <p:nvPr>
            <p:ph type="subTitle" idx="2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3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subTitle" idx="4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2">
  <p:cSld name="CUSTOM_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3734770" y="1278900"/>
            <a:ext cx="1658390" cy="1638576"/>
          </a:xfrm>
          <a:custGeom>
            <a:avLst/>
            <a:gdLst/>
            <a:ahLst/>
            <a:cxnLst/>
            <a:rect l="l" t="t" r="r" b="b"/>
            <a:pathLst>
              <a:path w="21429" h="20851" extrusionOk="0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1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/>
          <p:nvPr/>
        </p:nvSpPr>
        <p:spPr>
          <a:xfrm>
            <a:off x="2902137" y="2119803"/>
            <a:ext cx="1623325" cy="1665656"/>
          </a:xfrm>
          <a:custGeom>
            <a:avLst/>
            <a:gdLst/>
            <a:ahLst/>
            <a:cxnLst/>
            <a:rect l="l" t="t" r="r" b="b"/>
            <a:pathLst>
              <a:path w="21501" h="20867" extrusionOk="0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4601972" y="2120103"/>
            <a:ext cx="1639864" cy="1665623"/>
          </a:xfrm>
          <a:custGeom>
            <a:avLst/>
            <a:gdLst/>
            <a:ahLst/>
            <a:cxnLst/>
            <a:rect l="l" t="t" r="r" b="b"/>
            <a:pathLst>
              <a:path w="21467" h="21208" extrusionOk="0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3733047" y="2990677"/>
            <a:ext cx="1662404" cy="1639761"/>
          </a:xfrm>
          <a:custGeom>
            <a:avLst/>
            <a:gdLst/>
            <a:ahLst/>
            <a:cxnLst/>
            <a:rect l="l" t="t" r="r" b="b"/>
            <a:pathLst>
              <a:path w="21501" h="21446" extrusionOk="0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3736306" y="1917864"/>
            <a:ext cx="423758" cy="316332"/>
          </a:xfrm>
          <a:custGeom>
            <a:avLst/>
            <a:gdLst/>
            <a:ahLst/>
            <a:cxnLst/>
            <a:rect l="l" t="t" r="r" b="b"/>
            <a:pathLst>
              <a:path w="21579" h="21600" extrusionOk="0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3532785" y="3357930"/>
            <a:ext cx="325512" cy="426509"/>
          </a:xfrm>
          <a:custGeom>
            <a:avLst/>
            <a:gdLst/>
            <a:ahLst/>
            <a:cxnLst/>
            <a:rect l="l" t="t" r="r" b="b"/>
            <a:pathLst>
              <a:path w="21600" h="21579" extrusionOk="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4965248" y="3654331"/>
            <a:ext cx="427165" cy="337446"/>
          </a:xfrm>
          <a:custGeom>
            <a:avLst/>
            <a:gdLst/>
            <a:ahLst/>
            <a:cxnLst/>
            <a:rect l="l" t="t" r="r" b="b"/>
            <a:pathLst>
              <a:path w="21574" h="21600" extrusionOk="0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5263221" y="2119823"/>
            <a:ext cx="332640" cy="436981"/>
          </a:xfrm>
          <a:custGeom>
            <a:avLst/>
            <a:gdLst/>
            <a:ahLst/>
            <a:cxnLst/>
            <a:rect l="l" t="t" r="r" b="b"/>
            <a:pathLst>
              <a:path w="21600" h="21566" extrusionOk="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sz="1500" b="1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2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3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4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3">
  <p:cSld name="CUSTOM_3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subTitle" idx="1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subTitle" idx="2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6" name="Google Shape;176;p27"/>
          <p:cNvSpPr txBox="1">
            <a:spLocks noGrp="1"/>
          </p:cNvSpPr>
          <p:nvPr>
            <p:ph type="subTitle" idx="3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7" name="Google Shape;177;p27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sz="2000" b="1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8" name="Google Shape;178;p27"/>
          <p:cNvSpPr txBox="1">
            <a:spLocks noGrp="1"/>
          </p:cNvSpPr>
          <p:nvPr>
            <p:ph type="subTitle" idx="4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5_1">
  <p:cSld name="CUSTOM_2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subTitle" idx="1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subTitle" idx="2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subTitle" idx="3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subTitle" idx="4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grpSp>
        <p:nvGrpSpPr>
          <p:cNvPr id="185" name="Google Shape;185;p28"/>
          <p:cNvGrpSpPr/>
          <p:nvPr/>
        </p:nvGrpSpPr>
        <p:grpSpPr>
          <a:xfrm>
            <a:off x="3095387" y="1241947"/>
            <a:ext cx="2953226" cy="2951755"/>
            <a:chOff x="3102288" y="1429998"/>
            <a:chExt cx="2953226" cy="2951755"/>
          </a:xfrm>
        </p:grpSpPr>
        <p:sp>
          <p:nvSpPr>
            <p:cNvPr id="186" name="Google Shape;186;p28"/>
            <p:cNvSpPr/>
            <p:nvPr/>
          </p:nvSpPr>
          <p:spPr>
            <a:xfrm>
              <a:off x="4016728" y="1429998"/>
              <a:ext cx="1634040" cy="1193736"/>
            </a:xfrm>
            <a:custGeom>
              <a:avLst/>
              <a:gdLst/>
              <a:ahLst/>
              <a:cxnLst/>
              <a:rect l="l" t="t" r="r" b="b"/>
              <a:pathLst>
                <a:path w="21600" h="21010" extrusionOk="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3102288" y="1570339"/>
              <a:ext cx="1038072" cy="1787832"/>
            </a:xfrm>
            <a:custGeom>
              <a:avLst/>
              <a:gdLst/>
              <a:ahLst/>
              <a:cxnLst/>
              <a:rect l="l" t="t" r="r" b="b"/>
              <a:pathLst>
                <a:path w="21156" h="21600" extrusionOk="0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3115511" y="3097809"/>
              <a:ext cx="1752732" cy="1245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4311781" y="2799840"/>
              <a:ext cx="1526364" cy="1581913"/>
            </a:xfrm>
            <a:custGeom>
              <a:avLst/>
              <a:gdLst/>
              <a:ahLst/>
              <a:cxnLst/>
              <a:rect l="l" t="t" r="r" b="b"/>
              <a:pathLst>
                <a:path w="21600" h="21243" extrusionOk="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4676823" y="1946286"/>
              <a:ext cx="1378690" cy="1668222"/>
            </a:xfrm>
            <a:custGeom>
              <a:avLst/>
              <a:gdLst/>
              <a:ahLst/>
              <a:cxnLst/>
              <a:rect l="l" t="t" r="r" b="b"/>
              <a:pathLst>
                <a:path w="21337" h="21600" extrusionOk="0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1" name="Google Shape;191;p28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01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2" name="Google Shape;192;p28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02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3" name="Google Shape;193;p28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03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4" name="Google Shape;194;p28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04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5" name="Google Shape;195;p28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05</a:t>
              </a:r>
              <a:endParaRPr sz="16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  <p:sp>
        <p:nvSpPr>
          <p:cNvPr id="196" name="Google Shape;196;p28"/>
          <p:cNvSpPr txBox="1">
            <a:spLocks noGrp="1"/>
          </p:cNvSpPr>
          <p:nvPr>
            <p:ph type="subTitle" idx="5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 Medium"/>
              <a:buNone/>
              <a:defRPr sz="28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ter"/>
              <a:buChar char="●"/>
              <a:defRPr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Modularização em JavaScript</a:t>
            </a:r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body" idx="1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Esta apresentação discute a modularização em JavaScript, um conceito usado para organizar e estruturar código em projetos maiores. Ele cobre várias formas de modularização, incluindo ES6 e CommonJS, e introduz o uso de arquivos .mjs para indicar módulos ES6.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Modularização em JavaScript</a:t>
            </a:r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subTitle" idx="1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técnica de modularização em JavaScript é um conceito fundamental para organizar e estruturar código JavaScript em projetos maiores. Ele permite dividir o código em módulos independentes, tornando-o mais legível, sustentável e reutilizável.</a:t>
            </a:r>
            <a:endParaRPr/>
          </a:p>
          <a:p>
            <a:pPr marL="457200" lvl="0" indent="-3111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Existem várias formas de modularização em JavaScript, e duas das mais comuns são o uso do padrão ES6 (ECMAScript 2015) e do CommonJS.</a:t>
            </a:r>
            <a:endParaRPr/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/>
          </a:p>
          <a:p>
            <a:pPr marL="457200" lvl="0" indent="-3111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 extensão '.mjs' é uma maneira de indicar explicitamente que um arquivo JavaScript é um módulo ES6.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title"/>
          </p:nvPr>
        </p:nvSpPr>
        <p:spPr>
          <a:xfrm>
            <a:off x="1170850" y="557750"/>
            <a:ext cx="64851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t-BR" sz="1650" b="1">
                <a:latin typeface="Roboto"/>
                <a:ea typeface="Roboto"/>
                <a:cs typeface="Roboto"/>
                <a:sym typeface="Roboto"/>
              </a:rPr>
              <a:t>Modularização em ES6 (ECMAScript 2015) </a:t>
            </a:r>
            <a:r>
              <a:rPr lang="pt-BR" sz="165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pt-BR" sz="1650" b="1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Exportação</a:t>
            </a:r>
            <a:r>
              <a:rPr lang="pt-BR" sz="165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]</a:t>
            </a:r>
            <a:endParaRPr/>
          </a:p>
        </p:txBody>
      </p:sp>
      <p:sp>
        <p:nvSpPr>
          <p:cNvPr id="214" name="Google Shape;214;p31"/>
          <p:cNvSpPr txBox="1">
            <a:spLocks noGrp="1"/>
          </p:cNvSpPr>
          <p:nvPr>
            <p:ph type="subTitle" idx="1"/>
          </p:nvPr>
        </p:nvSpPr>
        <p:spPr>
          <a:xfrm>
            <a:off x="637450" y="1291000"/>
            <a:ext cx="6474600" cy="3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Crie um arquivo chamado </a:t>
            </a:r>
            <a:r>
              <a:rPr lang="pt-BR" sz="1250" b="1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raizQuadrada.js </a:t>
            </a:r>
            <a:r>
              <a:rPr lang="pt-BR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com o conteúdo abaixo:</a:t>
            </a:r>
            <a:endParaRPr sz="160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export function calcularRaizQuadrada(numero) {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return Math.sqrt(numero);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}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/>
              <a:t>OU este aqui abaixo. Um ou outro.</a:t>
            </a:r>
            <a:endParaRPr b="1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function calcularRaizQuadrada(numero) {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return Math.sqrt(numero);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}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export {calcularRaizQuadrada};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>
            <a:spLocks noGrp="1"/>
          </p:cNvSpPr>
          <p:nvPr>
            <p:ph type="title"/>
          </p:nvPr>
        </p:nvSpPr>
        <p:spPr>
          <a:xfrm>
            <a:off x="1170850" y="557750"/>
            <a:ext cx="64851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t-BR" sz="165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Modularização em ES6 (ECMAScript 2015) [</a:t>
            </a:r>
            <a:r>
              <a:rPr lang="pt-BR" sz="1650" b="1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Importação</a:t>
            </a:r>
            <a:r>
              <a:rPr lang="pt-BR" sz="165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]</a:t>
            </a:r>
            <a:endParaRPr/>
          </a:p>
        </p:txBody>
      </p:sp>
      <p:sp>
        <p:nvSpPr>
          <p:cNvPr id="220" name="Google Shape;220;p32"/>
          <p:cNvSpPr txBox="1">
            <a:spLocks noGrp="1"/>
          </p:cNvSpPr>
          <p:nvPr>
            <p:ph type="subTitle" idx="1"/>
          </p:nvPr>
        </p:nvSpPr>
        <p:spPr>
          <a:xfrm>
            <a:off x="637450" y="1291000"/>
            <a:ext cx="7433100" cy="3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Agora, em outro arquivo, você pode usar o comando </a:t>
            </a:r>
            <a:r>
              <a:rPr lang="pt-BR" sz="1500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import </a:t>
            </a:r>
            <a:r>
              <a:rPr lang="pt-BR" sz="15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para importar e usar a função </a:t>
            </a:r>
            <a:r>
              <a:rPr lang="pt-BR" sz="12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calcularRaizQuadrada</a:t>
            </a:r>
            <a:r>
              <a:rPr lang="pt-BR" sz="15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90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// script.js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import { calcularRaizQuadrada } from './raizQuadrada.js';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const numero = 25;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const resultado = calcularRaizQuadrada(numero);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console.log(`A raiz quadrada de ${numero} é ${resultado}`);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title"/>
          </p:nvPr>
        </p:nvSpPr>
        <p:spPr>
          <a:xfrm>
            <a:off x="1170850" y="557750"/>
            <a:ext cx="71412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t-BR" sz="1700"/>
              <a:t>Modularização no CommonJS (método antigo)</a:t>
            </a:r>
            <a:r>
              <a:rPr lang="pt-BR" sz="165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[</a:t>
            </a:r>
            <a:r>
              <a:rPr lang="pt-BR" sz="1650" b="1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Exportação</a:t>
            </a:r>
            <a:r>
              <a:rPr lang="pt-BR" sz="165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]</a:t>
            </a:r>
            <a:endParaRPr/>
          </a:p>
        </p:txBody>
      </p:sp>
      <p:sp>
        <p:nvSpPr>
          <p:cNvPr id="226" name="Google Shape;226;p33"/>
          <p:cNvSpPr txBox="1">
            <a:spLocks noGrp="1"/>
          </p:cNvSpPr>
          <p:nvPr>
            <p:ph type="subTitle" idx="1"/>
          </p:nvPr>
        </p:nvSpPr>
        <p:spPr>
          <a:xfrm>
            <a:off x="637450" y="1291000"/>
            <a:ext cx="6474600" cy="3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Crie um arquivo chamado </a:t>
            </a:r>
            <a:r>
              <a:rPr lang="pt-BR" sz="1250" b="1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raizQuadradaCJ.js </a:t>
            </a:r>
            <a:r>
              <a:rPr lang="pt-BR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com o conteúdo abaixo:</a:t>
            </a:r>
            <a:endParaRPr sz="160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// raizQuadradaCJ.js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function calcularRaizQuadradaCJ(numero) {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return Math.sqrt(numero);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module.exports = calcularRaizQuadradaCJ;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>
            <a:spLocks noGrp="1"/>
          </p:cNvSpPr>
          <p:nvPr>
            <p:ph type="title"/>
          </p:nvPr>
        </p:nvSpPr>
        <p:spPr>
          <a:xfrm>
            <a:off x="1170850" y="557750"/>
            <a:ext cx="64851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t-BR" sz="1600"/>
              <a:t>Modularização no CommonJS (método antigo) </a:t>
            </a:r>
            <a:r>
              <a:rPr lang="pt-BR" sz="165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pt-BR" sz="1650" b="1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Importação</a:t>
            </a:r>
            <a:r>
              <a:rPr lang="pt-BR" sz="165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]</a:t>
            </a:r>
            <a:endParaRPr/>
          </a:p>
        </p:txBody>
      </p:sp>
      <p:sp>
        <p:nvSpPr>
          <p:cNvPr id="232" name="Google Shape;232;p34"/>
          <p:cNvSpPr txBox="1">
            <a:spLocks noGrp="1"/>
          </p:cNvSpPr>
          <p:nvPr>
            <p:ph type="subTitle" idx="1"/>
          </p:nvPr>
        </p:nvSpPr>
        <p:spPr>
          <a:xfrm>
            <a:off x="637450" y="1291000"/>
            <a:ext cx="7433100" cy="3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Agora, em outro arquivo, você pode usar o comando </a:t>
            </a:r>
            <a:r>
              <a:rPr lang="pt-BR" sz="1500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require </a:t>
            </a:r>
            <a:r>
              <a:rPr lang="pt-BR" sz="15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para importar e usar a função </a:t>
            </a:r>
            <a:r>
              <a:rPr lang="pt-BR" sz="12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calcularRaizQuadrada</a:t>
            </a:r>
            <a:r>
              <a:rPr lang="pt-BR" sz="15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90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// scriptCJ.js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const calcularRaizQuadradaCJ = require('./raizQuadradaCJ.js');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const numero = 25;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const resultado = calcularRaizQuadradaCJ(numero);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console.log(`A raiz quadrada de ${numero} é ${resultado}`);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Arquivos .mjs</a:t>
            </a:r>
            <a:endParaRPr/>
          </a:p>
        </p:txBody>
      </p:sp>
      <p:sp>
        <p:nvSpPr>
          <p:cNvPr id="238" name="Google Shape;238;p35"/>
          <p:cNvSpPr txBox="1">
            <a:spLocks noGrp="1"/>
          </p:cNvSpPr>
          <p:nvPr>
            <p:ph type="subTitle" idx="1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Arquivos com a extensão '.mjs' são uma maneira de indicar explicitamente que um arquivo JavaScript é um módulo ES6. Eles são usados para permitir que o código JavaScript seja executado no modo estrito (''use strict'' é aplicado automaticamente) e para evitar que variáveis globais poluam acidentalmente o escopo global.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No entanto, é importante observar que a compatibilidade com arquivos '.mjs' pode variar entre ambientes de execução JavaScript, como navegadores e Node.js.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Em alguns ambientes, talvez seja necessário configurar explicitamente a extensão '.mjs' para que os módulos ES6 sejam reconhecidos corretamente.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ern Monochrome - v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229b47-ad7c-4f52-9de7-46149008bf30" xsi:nil="true"/>
    <lcf76f155ced4ddcb4097134ff3c332f xmlns="fb473196-128b-4588-9bea-5c81fce22756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2546D2EFE2FB244B55C33B647F7B124" ma:contentTypeVersion="11" ma:contentTypeDescription="Crie um novo documento." ma:contentTypeScope="" ma:versionID="4690799ea2f24cbf099f0c9c25d8e7b8">
  <xsd:schema xmlns:xsd="http://www.w3.org/2001/XMLSchema" xmlns:xs="http://www.w3.org/2001/XMLSchema" xmlns:p="http://schemas.microsoft.com/office/2006/metadata/properties" xmlns:ns2="fb473196-128b-4588-9bea-5c81fce22756" xmlns:ns3="ef229b47-ad7c-4f52-9de7-46149008bf30" targetNamespace="http://schemas.microsoft.com/office/2006/metadata/properties" ma:root="true" ma:fieldsID="ea7e8b720ef790238241e811cb06eb72" ns2:_="" ns3:_="">
    <xsd:import namespace="fb473196-128b-4588-9bea-5c81fce22756"/>
    <xsd:import namespace="ef229b47-ad7c-4f52-9de7-46149008bf30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473196-128b-4588-9bea-5c81fce22756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e9a2855a-918e-4771-8d49-1fa7ae9a9e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29b47-ad7c-4f52-9de7-46149008bf3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f5310117-e84a-4674-8a5b-6ed89bcc8aa5}" ma:internalName="TaxCatchAll" ma:showField="CatchAllData" ma:web="ef229b47-ad7c-4f52-9de7-46149008bf3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A3F11D-B9D0-4867-8065-A19F3B535404}">
  <ds:schemaRefs>
    <ds:schemaRef ds:uri="http://schemas.microsoft.com/office/2006/metadata/properties"/>
    <ds:schemaRef ds:uri="http://schemas.microsoft.com/office/infopath/2007/PartnerControls"/>
    <ds:schemaRef ds:uri="ef229b47-ad7c-4f52-9de7-46149008bf30"/>
    <ds:schemaRef ds:uri="fb473196-128b-4588-9bea-5c81fce22756"/>
  </ds:schemaRefs>
</ds:datastoreItem>
</file>

<file path=customXml/itemProps2.xml><?xml version="1.0" encoding="utf-8"?>
<ds:datastoreItem xmlns:ds="http://schemas.openxmlformats.org/officeDocument/2006/customXml" ds:itemID="{0B207104-2FB8-450F-B0B3-0F02CC05FF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D1C020-7433-4A3D-BF21-5DEFACEDA2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473196-128b-4588-9bea-5c81fce22756"/>
    <ds:schemaRef ds:uri="ef229b47-ad7c-4f52-9de7-46149008bf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7</Slides>
  <Notes>7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9" baseType="lpstr">
      <vt:lpstr>Simple Light</vt:lpstr>
      <vt:lpstr>Modern Monochrome - v1</vt:lpstr>
      <vt:lpstr>Modularização em JavaScript</vt:lpstr>
      <vt:lpstr>Modularização em JavaScript</vt:lpstr>
      <vt:lpstr>Modularização em ES6 (ECMAScript 2015) [Exportação]</vt:lpstr>
      <vt:lpstr>Modularização em ES6 (ECMAScript 2015) [Importação]</vt:lpstr>
      <vt:lpstr>Modularização no CommonJS (método antigo) [Exportação]</vt:lpstr>
      <vt:lpstr>Modularização no CommonJS (método antigo) [Importação]</vt:lpstr>
      <vt:lpstr>Arquivos .mjs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Modularização em JavaScript</dc:title>
  <cp:revision>1</cp:revision>
  <dcterms:modified xsi:type="dcterms:W3CDTF">2023-09-28T00:03:49Z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0x010100B2546D2EFE2FB244B55C33B647F7B124</vt:lpwstr>
  </property>
  <property fmtid="{D5CDD505-2E9C-101B-9397-08002B2CF9AE}" pid="3" name="MediaServiceImageTags">
    <vt:lpwstr/>
  </property>
</Properties>
</file>