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8" r:id="rId2"/>
    <p:sldId id="270" r:id="rId3"/>
    <p:sldId id="265" r:id="rId4"/>
    <p:sldId id="266" r:id="rId5"/>
    <p:sldId id="262" r:id="rId6"/>
    <p:sldId id="267" r:id="rId7"/>
    <p:sldId id="264" r:id="rId8"/>
    <p:sldId id="268" r:id="rId9"/>
    <p:sldId id="271" r:id="rId10"/>
    <p:sldId id="272" r:id="rId11"/>
    <p:sldId id="273" r:id="rId12"/>
    <p:sldId id="274" r:id="rId13"/>
    <p:sldId id="275" r:id="rId14"/>
    <p:sldId id="276" r:id="rId15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5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B78"/>
    <a:srgbClr val="FBDE34"/>
    <a:srgbClr val="93CCDB"/>
    <a:srgbClr val="000000"/>
    <a:srgbClr val="F4D41B"/>
    <a:srgbClr val="FAD485"/>
    <a:srgbClr val="FBD784"/>
    <a:srgbClr val="FCE728"/>
    <a:srgbClr val="6584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788" y="-1020"/>
      </p:cViewPr>
      <p:guideLst>
        <p:guide orient="horz" pos="4055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03082-AE77-4380-941E-4FBD663E6363}" type="datetimeFigureOut">
              <a:rPr lang="pt-BR" smtClean="0"/>
              <a:t>17/07/2024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FECB1-9950-4539-98BC-2E2BA0665C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440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C571-BB1A-41D5-8A55-42A0E85A449C}" type="datetime1">
              <a:rPr lang="pt-BR" smtClean="0"/>
              <a:t>17/07/2024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NOÇÕES DE JAVASCRIPT PARA NINJAS - THIAGO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6D58-F4BF-4562-A5EA-01D24F86F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92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D381-5B1D-4C23-BA5A-F894CD53DDE1}" type="datetime1">
              <a:rPr lang="pt-BR" smtClean="0"/>
              <a:t>17/07/2024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NOÇÕES DE JAVASCRIPT PARA NINJAS - THIAGO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6D58-F4BF-4562-A5EA-01D24F86F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62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C506-28DF-4578-B6DB-475A01251FC5}" type="datetime1">
              <a:rPr lang="pt-BR" smtClean="0"/>
              <a:t>17/07/2024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NOÇÕES DE JAVASCRIPT PARA NINJAS - THIAGO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6D58-F4BF-4562-A5EA-01D24F86F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221D-E4F7-49EB-BCED-2F3A1DF1E192}" type="datetime1">
              <a:rPr lang="pt-BR" smtClean="0"/>
              <a:t>17/07/2024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NOÇÕES DE JAVASCRIPT PARA NINJAS - THIAGO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6D58-F4BF-4562-A5EA-01D24F86F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8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5B6F-0520-42B6-9D70-DC8F24CBD46B}" type="datetime1">
              <a:rPr lang="pt-BR" smtClean="0"/>
              <a:t>17/07/2024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NOÇÕES DE JAVASCRIPT PARA NINJAS - THIAGO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6D58-F4BF-4562-A5EA-01D24F86F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02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88BD-FBF5-4E31-83D5-E5794C69A444}" type="datetime1">
              <a:rPr lang="pt-BR" smtClean="0"/>
              <a:t>17/07/2024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NOÇÕES DE JAVASCRIPT PARA NINJAS - THIAGO SOUZA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6D58-F4BF-4562-A5EA-01D24F86F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01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880B-BBA6-4DF4-A34D-F1E89BE0E9D3}" type="datetime1">
              <a:rPr lang="pt-BR" smtClean="0"/>
              <a:t>17/07/2024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NOÇÕES DE JAVASCRIPT PARA NINJAS - THIAGO SOUZA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6D58-F4BF-4562-A5EA-01D24F86F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91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6CFC-23C0-46CF-9CCD-22EB2353FE56}" type="datetime1">
              <a:rPr lang="pt-BR" smtClean="0"/>
              <a:t>17/07/2024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NOÇÕES DE JAVASCRIPT PARA NINJAS - THIAGO SOUZA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6D58-F4BF-4562-A5EA-01D24F86F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66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85DB-75E7-43E2-BDBA-8A60F91A63BE}" type="datetime1">
              <a:rPr lang="pt-BR" smtClean="0"/>
              <a:t>17/07/2024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NOÇÕES DE JAVASCRIPT PARA NINJAS - THIAGO SOUZA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6D58-F4BF-4562-A5EA-01D24F86F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80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4E1E-402E-447A-BF7B-D96089F42F05}" type="datetime1">
              <a:rPr lang="pt-BR" smtClean="0"/>
              <a:t>17/07/2024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NOÇÕES DE JAVASCRIPT PARA NINJAS - THIAGO SOUZA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6D58-F4BF-4562-A5EA-01D24F86F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95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9CA1-8A96-4B99-8AAB-D89EEABDF7A8}" type="datetime1">
              <a:rPr lang="pt-BR" smtClean="0"/>
              <a:t>17/07/2024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NOÇÕES DE JAVASCRIPT PARA NINJAS - THIAGO SOUZA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6D58-F4BF-4562-A5EA-01D24F86F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40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3AFE-3F22-4BD3-9259-48339B12ECF3}" type="datetime1">
              <a:rPr lang="pt-BR" smtClean="0"/>
              <a:t>17/07/2024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NOÇÕES DE JAVASCRIPT PARA NINJAS - THIAGO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D6D58-F4BF-4562-A5EA-01D24F86F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01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github.com/Mctks2/prompts-recipe-to-create-a-eboo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7D916D3-A5D1-DC0B-F562-86BB1A2DA77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93CC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8CECF7A-D3C1-1E1E-FE04-08F53015B3B0}"/>
              </a:ext>
            </a:extLst>
          </p:cNvPr>
          <p:cNvSpPr txBox="1"/>
          <p:nvPr/>
        </p:nvSpPr>
        <p:spPr>
          <a:xfrm>
            <a:off x="245507" y="304693"/>
            <a:ext cx="9110186" cy="830997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pt-BR" sz="4800" dirty="0" err="1">
                <a:solidFill>
                  <a:schemeClr val="bg1"/>
                </a:solidFill>
                <a:effectLst>
                  <a:glow rad="228600">
                    <a:srgbClr val="FBDE34"/>
                  </a:glow>
                </a:effectLst>
                <a:latin typeface="8BIT WONDER" panose="00000400000000000000" pitchFamily="2" charset="0"/>
              </a:rPr>
              <a:t>JavaScript</a:t>
            </a:r>
            <a:r>
              <a:rPr lang="pt-BR" sz="4800" dirty="0">
                <a:solidFill>
                  <a:schemeClr val="bg1"/>
                </a:solidFill>
                <a:effectLst>
                  <a:glow rad="228600">
                    <a:srgbClr val="FBDE34"/>
                  </a:glow>
                </a:effectLst>
                <a:latin typeface="8BIT WONDER" panose="00000400000000000000" pitchFamily="2" charset="0"/>
              </a:rPr>
              <a:t> Ninja</a:t>
            </a:r>
          </a:p>
        </p:txBody>
      </p:sp>
      <p:pic>
        <p:nvPicPr>
          <p:cNvPr id="14" name="ninja_img1">
            <a:extLst>
              <a:ext uri="{FF2B5EF4-FFF2-40B4-BE49-F238E27FC236}">
                <a16:creationId xmlns:a16="http://schemas.microsoft.com/office/drawing/2014/main" id="{519600EC-54D4-EC22-5DA7-F8180F505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3057"/>
            <a:ext cx="9601200" cy="5486400"/>
          </a:xfrm>
          <a:prstGeom prst="rect">
            <a:avLst/>
          </a:prstGeom>
        </p:spPr>
      </p:pic>
      <p:pic>
        <p:nvPicPr>
          <p:cNvPr id="12" name="logo_js">
            <a:extLst>
              <a:ext uri="{FF2B5EF4-FFF2-40B4-BE49-F238E27FC236}">
                <a16:creationId xmlns:a16="http://schemas.microsoft.com/office/drawing/2014/main" id="{747DA5CE-5A2C-0A85-3A3B-BD90263432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09"/>
          <a:stretch/>
        </p:blipFill>
        <p:spPr>
          <a:xfrm>
            <a:off x="3828997" y="7975614"/>
            <a:ext cx="1943206" cy="2236289"/>
          </a:xfrm>
          <a:prstGeom prst="rect">
            <a:avLst/>
          </a:prstGeom>
        </p:spPr>
      </p:pic>
      <p:sp>
        <p:nvSpPr>
          <p:cNvPr id="4" name="fundo_subtitulo">
            <a:extLst>
              <a:ext uri="{FF2B5EF4-FFF2-40B4-BE49-F238E27FC236}">
                <a16:creationId xmlns:a16="http://schemas.microsoft.com/office/drawing/2014/main" id="{8941B2D5-508F-F540-DFA2-859E9B36D841}"/>
              </a:ext>
            </a:extLst>
          </p:cNvPr>
          <p:cNvSpPr/>
          <p:nvPr/>
        </p:nvSpPr>
        <p:spPr>
          <a:xfrm>
            <a:off x="0" y="1582567"/>
            <a:ext cx="9601200" cy="738796"/>
          </a:xfrm>
          <a:prstGeom prst="rect">
            <a:avLst/>
          </a:prstGeom>
          <a:solidFill>
            <a:srgbClr val="FADB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itulo">
            <a:extLst>
              <a:ext uri="{FF2B5EF4-FFF2-40B4-BE49-F238E27FC236}">
                <a16:creationId xmlns:a16="http://schemas.microsoft.com/office/drawing/2014/main" id="{E1F5C3CB-76E8-53CF-D1DA-1E4E5AA5080B}"/>
              </a:ext>
            </a:extLst>
          </p:cNvPr>
          <p:cNvSpPr txBox="1"/>
          <p:nvPr/>
        </p:nvSpPr>
        <p:spPr>
          <a:xfrm>
            <a:off x="2028847" y="1532855"/>
            <a:ext cx="5543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Impact" panose="020B0806030902050204" pitchFamily="34" charset="0"/>
              </a:rPr>
              <a:t>A JORNADA DO CÓDIGO</a:t>
            </a:r>
          </a:p>
        </p:txBody>
      </p:sp>
      <p:sp>
        <p:nvSpPr>
          <p:cNvPr id="7" name="fundo_rodape">
            <a:extLst>
              <a:ext uri="{FF2B5EF4-FFF2-40B4-BE49-F238E27FC236}">
                <a16:creationId xmlns:a16="http://schemas.microsoft.com/office/drawing/2014/main" id="{90FE00AE-9A2D-404B-99F2-82A7E7542CB6}"/>
              </a:ext>
            </a:extLst>
          </p:cNvPr>
          <p:cNvSpPr/>
          <p:nvPr/>
        </p:nvSpPr>
        <p:spPr>
          <a:xfrm>
            <a:off x="2861733" y="11758111"/>
            <a:ext cx="3826934" cy="738796"/>
          </a:xfrm>
          <a:prstGeom prst="rect">
            <a:avLst/>
          </a:prstGeom>
          <a:solidFill>
            <a:srgbClr val="FADB78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odape">
            <a:extLst>
              <a:ext uri="{FF2B5EF4-FFF2-40B4-BE49-F238E27FC236}">
                <a16:creationId xmlns:a16="http://schemas.microsoft.com/office/drawing/2014/main" id="{41C9593C-4B36-213A-E11C-5C9558EDF208}"/>
              </a:ext>
            </a:extLst>
          </p:cNvPr>
          <p:cNvSpPr txBox="1"/>
          <p:nvPr/>
        </p:nvSpPr>
        <p:spPr>
          <a:xfrm>
            <a:off x="2951880" y="11758111"/>
            <a:ext cx="3646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THIAGO SOUZA</a:t>
            </a:r>
          </a:p>
        </p:txBody>
      </p:sp>
      <p:sp>
        <p:nvSpPr>
          <p:cNvPr id="9" name="subtitulo_componente">
            <a:extLst>
              <a:ext uri="{FF2B5EF4-FFF2-40B4-BE49-F238E27FC236}">
                <a16:creationId xmlns:a16="http://schemas.microsoft.com/office/drawing/2014/main" id="{32FC57E8-9A77-2026-830C-041E1BAFA098}"/>
              </a:ext>
            </a:extLst>
          </p:cNvPr>
          <p:cNvSpPr txBox="1"/>
          <p:nvPr/>
        </p:nvSpPr>
        <p:spPr>
          <a:xfrm>
            <a:off x="671944" y="10468401"/>
            <a:ext cx="825730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+mj-lt"/>
              </a:rPr>
              <a:t>Domine os códigos ninjas: Aprenda </a:t>
            </a:r>
            <a:r>
              <a:rPr lang="pt-BR" sz="3200" dirty="0" err="1">
                <a:solidFill>
                  <a:schemeClr val="bg1"/>
                </a:solidFill>
                <a:latin typeface="+mj-lt"/>
              </a:rPr>
              <a:t>JavaScript</a:t>
            </a:r>
            <a:r>
              <a:rPr lang="pt-BR" sz="3200" dirty="0">
                <a:solidFill>
                  <a:schemeClr val="bg1"/>
                </a:solidFill>
                <a:latin typeface="+mj-lt"/>
              </a:rPr>
              <a:t> de forma rápida e precisa </a:t>
            </a:r>
            <a:endParaRPr lang="pt-BR" sz="3200" b="0" i="0" dirty="0"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1424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_componente">
            <a:extLst>
              <a:ext uri="{FF2B5EF4-FFF2-40B4-BE49-F238E27FC236}">
                <a16:creationId xmlns:a16="http://schemas.microsoft.com/office/drawing/2014/main" id="{825C5F8A-1E68-5838-E224-82DE457ECCD4}"/>
              </a:ext>
            </a:extLst>
          </p:cNvPr>
          <p:cNvSpPr txBox="1"/>
          <p:nvPr/>
        </p:nvSpPr>
        <p:spPr>
          <a:xfrm>
            <a:off x="1478061" y="2624945"/>
            <a:ext cx="70647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 err="1">
                <a:solidFill>
                  <a:srgbClr val="444444"/>
                </a:solidFill>
                <a:effectLst/>
              </a:rPr>
              <a:t>Arrays</a:t>
            </a:r>
            <a:r>
              <a:rPr lang="pt-BR" sz="2400" b="0" i="0" dirty="0">
                <a:solidFill>
                  <a:srgbClr val="444444"/>
                </a:solidFill>
                <a:effectLst/>
              </a:rPr>
              <a:t> em </a:t>
            </a:r>
            <a:r>
              <a:rPr lang="pt-BR" sz="2400" b="0" i="0" dirty="0" err="1">
                <a:solidFill>
                  <a:srgbClr val="444444"/>
                </a:solidFill>
                <a:effectLst/>
              </a:rPr>
              <a:t>JavaScript</a:t>
            </a:r>
            <a:r>
              <a:rPr lang="pt-BR" sz="2400" b="0" i="0" dirty="0">
                <a:solidFill>
                  <a:srgbClr val="444444"/>
                </a:solidFill>
                <a:effectLst/>
              </a:rPr>
              <a:t> são usados para armazenar múltiplos valores em uma única variável. Você pode manipular </a:t>
            </a:r>
            <a:r>
              <a:rPr lang="pt-BR" sz="2400" b="0" i="0" dirty="0" err="1">
                <a:solidFill>
                  <a:srgbClr val="444444"/>
                </a:solidFill>
                <a:effectLst/>
              </a:rPr>
              <a:t>arrays</a:t>
            </a:r>
            <a:r>
              <a:rPr lang="pt-BR" sz="2400" b="0" i="0" dirty="0">
                <a:solidFill>
                  <a:srgbClr val="444444"/>
                </a:solidFill>
                <a:effectLst/>
              </a:rPr>
              <a:t> adicionando, removendo ou alterando elementos.</a:t>
            </a:r>
          </a:p>
          <a:p>
            <a:pPr algn="ctr"/>
            <a:endParaRPr lang="pt-BR" sz="2400" dirty="0">
              <a:solidFill>
                <a:srgbClr val="444444"/>
              </a:solidFill>
            </a:endParaRPr>
          </a:p>
          <a:p>
            <a:pPr algn="ctr"/>
            <a:r>
              <a:rPr lang="pt-BR" sz="2400" b="1" i="0" dirty="0">
                <a:solidFill>
                  <a:srgbClr val="444444"/>
                </a:solidFill>
                <a:effectLst/>
              </a:rPr>
              <a:t>Exemplo: Iterando sobre um </a:t>
            </a:r>
            <a:r>
              <a:rPr lang="pt-BR" sz="2400" b="1" i="0" dirty="0" err="1">
                <a:solidFill>
                  <a:srgbClr val="444444"/>
                </a:solidFill>
                <a:effectLst/>
              </a:rPr>
              <a:t>array</a:t>
            </a:r>
            <a:br>
              <a:rPr lang="pt-BR" sz="2400" b="1" i="0" dirty="0">
                <a:solidFill>
                  <a:srgbClr val="444444"/>
                </a:solidFill>
                <a:effectLst/>
              </a:rPr>
            </a:br>
            <a:br>
              <a:rPr lang="pt-BR" sz="2400" b="0" i="0" dirty="0">
                <a:solidFill>
                  <a:srgbClr val="444444"/>
                </a:solidFill>
                <a:effectLst/>
              </a:rPr>
            </a:br>
            <a:endParaRPr lang="pt-BR" sz="2400" dirty="0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ABA1BB9C-32E1-A852-7A63-5DAE50B4EAE7}"/>
              </a:ext>
            </a:extLst>
          </p:cNvPr>
          <p:cNvSpPr txBox="1"/>
          <p:nvPr/>
        </p:nvSpPr>
        <p:spPr>
          <a:xfrm>
            <a:off x="1478061" y="804114"/>
            <a:ext cx="70647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0" i="0" dirty="0">
                <a:solidFill>
                  <a:srgbClr val="444444"/>
                </a:solidFill>
                <a:effectLst/>
                <a:latin typeface="Impact" panose="020B0806030902050204" pitchFamily="34" charset="0"/>
              </a:rPr>
              <a:t>M</a:t>
            </a:r>
            <a:r>
              <a:rPr lang="pt-BR" sz="4000" dirty="0">
                <a:solidFill>
                  <a:srgbClr val="444444"/>
                </a:solidFill>
                <a:latin typeface="Impact" panose="020B0806030902050204" pitchFamily="34" charset="0"/>
              </a:rPr>
              <a:t>ANIPULAÇÃO DE ARRAYS</a:t>
            </a:r>
            <a:endParaRPr lang="pt-BR" sz="4000" b="0" i="0" dirty="0">
              <a:solidFill>
                <a:srgbClr val="444444"/>
              </a:solidFill>
              <a:effectLst/>
              <a:latin typeface="Impact" panose="020B080603090205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FA8AE6B-A9CC-194E-FA14-DE142FAAB8D0}"/>
              </a:ext>
            </a:extLst>
          </p:cNvPr>
          <p:cNvSpPr/>
          <p:nvPr/>
        </p:nvSpPr>
        <p:spPr>
          <a:xfrm>
            <a:off x="1206425" y="-353943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4000">
                <a:schemeClr val="accent4">
                  <a:lumMod val="60000"/>
                  <a:lumOff val="4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rgbClr val="FADB7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4C47362-109A-2A35-0B5A-DF7B08A7C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5283"/>
            <a:ext cx="9601200" cy="7200900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E6B95AB-AABC-23DC-BAE0-90938CA0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NOÇÕES DE JAVASCRIPT PARA NINJAS - THIAGO SOUZA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BAD956E-FC1F-DEDE-1DDA-F1319EC9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6D58-F4BF-4562-A5EA-01D24F86F99E}" type="slidenum">
              <a:rPr lang="pt-BR" smtClean="0"/>
              <a:t>10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FB2E682-07FC-B6E9-D886-B4142DD8E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036" y="627779"/>
            <a:ext cx="5014787" cy="2829136"/>
          </a:xfrm>
          <a:prstGeom prst="rect">
            <a:avLst/>
          </a:prstGeom>
        </p:spPr>
      </p:pic>
      <p:pic>
        <p:nvPicPr>
          <p:cNvPr id="12" name="logo_js">
            <a:extLst>
              <a:ext uri="{FF2B5EF4-FFF2-40B4-BE49-F238E27FC236}">
                <a16:creationId xmlns:a16="http://schemas.microsoft.com/office/drawing/2014/main" id="{3FC8922E-BDE9-4883-C4FE-2841829FFB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81" b="-1"/>
          <a:stretch/>
        </p:blipFill>
        <p:spPr>
          <a:xfrm>
            <a:off x="4126020" y="9823444"/>
            <a:ext cx="1349159" cy="175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08ADC5-B2E0-F533-CE39-36FD37DC309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8E54847E-CC1B-BF5A-7D3D-99FAAA5403A7}"/>
              </a:ext>
            </a:extLst>
          </p:cNvPr>
          <p:cNvSpPr txBox="1"/>
          <p:nvPr/>
        </p:nvSpPr>
        <p:spPr>
          <a:xfrm>
            <a:off x="794429" y="6001654"/>
            <a:ext cx="801234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000" b="0" i="0" dirty="0">
                <a:solidFill>
                  <a:schemeClr val="bg1"/>
                </a:solidFill>
                <a:effectLst/>
                <a:latin typeface="Impact" panose="020B0806030902050204" pitchFamily="34" charset="0"/>
              </a:rPr>
              <a:t>REQUISIÇÕES ASSÍNCRONAS</a:t>
            </a:r>
          </a:p>
        </p:txBody>
      </p:sp>
      <p:sp>
        <p:nvSpPr>
          <p:cNvPr id="6" name="numero_componente">
            <a:extLst>
              <a:ext uri="{FF2B5EF4-FFF2-40B4-BE49-F238E27FC236}">
                <a16:creationId xmlns:a16="http://schemas.microsoft.com/office/drawing/2014/main" id="{B79705E2-8D9B-672B-EBDD-C64104AFFDEF}"/>
              </a:ext>
            </a:extLst>
          </p:cNvPr>
          <p:cNvSpPr txBox="1"/>
          <p:nvPr/>
        </p:nvSpPr>
        <p:spPr>
          <a:xfrm>
            <a:off x="2375807" y="1928386"/>
            <a:ext cx="4849586" cy="450892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28700" b="0" i="0" dirty="0">
                <a:ln>
                  <a:solidFill>
                    <a:srgbClr val="FADB78"/>
                  </a:solidFill>
                </a:ln>
                <a:noFill/>
                <a:effectLst/>
                <a:latin typeface="Impact" panose="020B0806030902050204" pitchFamily="34" charset="0"/>
              </a:rPr>
              <a:t>05</a:t>
            </a:r>
            <a:endParaRPr lang="pt-BR" sz="34400" b="0" i="0" dirty="0">
              <a:ln>
                <a:solidFill>
                  <a:srgbClr val="FADB78"/>
                </a:solidFill>
              </a:ln>
              <a:noFill/>
              <a:effectLst/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BCC9E9B-62DA-2FFD-3B05-FAB655DD0A98}"/>
              </a:ext>
            </a:extLst>
          </p:cNvPr>
          <p:cNvSpPr/>
          <p:nvPr/>
        </p:nvSpPr>
        <p:spPr>
          <a:xfrm>
            <a:off x="1290636" y="8529078"/>
            <a:ext cx="7019927" cy="101258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4">
                  <a:lumMod val="60000"/>
                  <a:lumOff val="4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rgbClr val="FADB78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59D197-6AD0-99AE-B6AF-38AD908C5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NOÇÕES DE JAVASCRIPT PARA NINJAS - THIAGO SOUZA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8561D0E3-2494-7C3F-8552-CE201576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6D58-F4BF-4562-A5EA-01D24F86F99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85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_componente">
            <a:extLst>
              <a:ext uri="{FF2B5EF4-FFF2-40B4-BE49-F238E27FC236}">
                <a16:creationId xmlns:a16="http://schemas.microsoft.com/office/drawing/2014/main" id="{825C5F8A-1E68-5838-E224-82DE457ECCD4}"/>
              </a:ext>
            </a:extLst>
          </p:cNvPr>
          <p:cNvSpPr txBox="1"/>
          <p:nvPr/>
        </p:nvSpPr>
        <p:spPr>
          <a:xfrm>
            <a:off x="1478061" y="2677197"/>
            <a:ext cx="70647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444444"/>
                </a:solidFill>
              </a:rPr>
              <a:t>Com </a:t>
            </a:r>
            <a:r>
              <a:rPr lang="pt-BR" sz="2400" dirty="0" err="1">
                <a:solidFill>
                  <a:srgbClr val="444444"/>
                </a:solidFill>
              </a:rPr>
              <a:t>JavaScript</a:t>
            </a:r>
            <a:r>
              <a:rPr lang="pt-BR" sz="2400" dirty="0">
                <a:solidFill>
                  <a:srgbClr val="444444"/>
                </a:solidFill>
              </a:rPr>
              <a:t>, você pode pedir informações de outros lugares na internet sem precisar esperar.</a:t>
            </a:r>
          </a:p>
          <a:p>
            <a:pPr algn="ctr"/>
            <a:endParaRPr lang="pt-BR" sz="2400" dirty="0">
              <a:solidFill>
                <a:srgbClr val="444444"/>
              </a:solidFill>
            </a:endParaRPr>
          </a:p>
          <a:p>
            <a:pPr algn="ctr"/>
            <a:r>
              <a:rPr lang="pt-BR" sz="2400" b="1" dirty="0">
                <a:solidFill>
                  <a:srgbClr val="444444"/>
                </a:solidFill>
              </a:rPr>
              <a:t>Exemplo: Pedindo dados de um site e mostrando na página</a:t>
            </a:r>
          </a:p>
          <a:p>
            <a:pPr algn="ctr"/>
            <a:br>
              <a:rPr lang="pt-BR" sz="2400" b="0" i="0" dirty="0">
                <a:solidFill>
                  <a:srgbClr val="444444"/>
                </a:solidFill>
                <a:effectLst/>
              </a:rPr>
            </a:br>
            <a:endParaRPr lang="pt-BR" sz="2400" dirty="0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ABA1BB9C-32E1-A852-7A63-5DAE50B4EAE7}"/>
              </a:ext>
            </a:extLst>
          </p:cNvPr>
          <p:cNvSpPr txBox="1"/>
          <p:nvPr/>
        </p:nvSpPr>
        <p:spPr>
          <a:xfrm>
            <a:off x="1478061" y="804114"/>
            <a:ext cx="70647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rgbClr val="444444"/>
                </a:solidFill>
                <a:latin typeface="Impact" panose="020B0806030902050204" pitchFamily="34" charset="0"/>
              </a:rPr>
              <a:t>USANDO FETCH API</a:t>
            </a:r>
            <a:endParaRPr lang="pt-BR" sz="4000" b="0" i="0" dirty="0">
              <a:solidFill>
                <a:srgbClr val="444444"/>
              </a:solidFill>
              <a:effectLst/>
              <a:latin typeface="Impact" panose="020B080603090205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FA8AE6B-A9CC-194E-FA14-DE142FAAB8D0}"/>
              </a:ext>
            </a:extLst>
          </p:cNvPr>
          <p:cNvSpPr/>
          <p:nvPr/>
        </p:nvSpPr>
        <p:spPr>
          <a:xfrm>
            <a:off x="1206425" y="-353943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4000">
                <a:schemeClr val="accent4">
                  <a:lumMod val="60000"/>
                  <a:lumOff val="4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rgbClr val="FADB7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817FA9-E5C9-A6A2-AAC3-C409CE7E6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1207"/>
            <a:ext cx="9601200" cy="7200900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4CE7C9A-D2F3-2819-3128-4805EC56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NOÇÕES DE JAVASCRIPT PARA NINJAS - THIAGO SOUZA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9B55E4-AB72-19FC-393B-5431C105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6D58-F4BF-4562-A5EA-01D24F86F99E}" type="slidenum">
              <a:rPr lang="pt-BR" smtClean="0"/>
              <a:t>12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49B007F-FE6F-63E4-48CA-C02D3C9D3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036" y="627779"/>
            <a:ext cx="5014787" cy="2829136"/>
          </a:xfrm>
          <a:prstGeom prst="rect">
            <a:avLst/>
          </a:prstGeom>
        </p:spPr>
      </p:pic>
      <p:pic>
        <p:nvPicPr>
          <p:cNvPr id="11" name="logo_js">
            <a:extLst>
              <a:ext uri="{FF2B5EF4-FFF2-40B4-BE49-F238E27FC236}">
                <a16:creationId xmlns:a16="http://schemas.microsoft.com/office/drawing/2014/main" id="{5CD8C7F7-5D9C-7835-3837-7E74F6A137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81" b="-1"/>
          <a:stretch/>
        </p:blipFill>
        <p:spPr>
          <a:xfrm>
            <a:off x="4126020" y="9823444"/>
            <a:ext cx="1349159" cy="175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18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08ADC5-B2E0-F533-CE39-36FD37DC309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8E54847E-CC1B-BF5A-7D3D-99FAAA5403A7}"/>
              </a:ext>
            </a:extLst>
          </p:cNvPr>
          <p:cNvSpPr txBox="1"/>
          <p:nvPr/>
        </p:nvSpPr>
        <p:spPr>
          <a:xfrm>
            <a:off x="794429" y="6001654"/>
            <a:ext cx="80123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Impact" panose="020B0806030902050204" pitchFamily="34" charset="0"/>
              </a:rPr>
              <a:t>AGRADECIMENTOS</a:t>
            </a:r>
            <a:endParaRPr lang="pt-BR" sz="8000" b="0" i="0" dirty="0">
              <a:solidFill>
                <a:schemeClr val="bg1"/>
              </a:solidFill>
              <a:effectLst/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BCC9E9B-62DA-2FFD-3B05-FAB655DD0A98}"/>
              </a:ext>
            </a:extLst>
          </p:cNvPr>
          <p:cNvSpPr/>
          <p:nvPr/>
        </p:nvSpPr>
        <p:spPr>
          <a:xfrm>
            <a:off x="1290636" y="8529078"/>
            <a:ext cx="7019927" cy="101258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4">
                  <a:lumMod val="60000"/>
                  <a:lumOff val="4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rgbClr val="FADB78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59D197-6AD0-99AE-B6AF-38AD908C5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NOÇÕES DE JAVASCRIPT PARA NINJAS - THIAGO SOUZA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8561D0E3-2494-7C3F-8552-CE201576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6D58-F4BF-4562-A5EA-01D24F86F99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534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_componente">
            <a:extLst>
              <a:ext uri="{FF2B5EF4-FFF2-40B4-BE49-F238E27FC236}">
                <a16:creationId xmlns:a16="http://schemas.microsoft.com/office/drawing/2014/main" id="{825C5F8A-1E68-5838-E224-82DE457ECCD4}"/>
              </a:ext>
            </a:extLst>
          </p:cNvPr>
          <p:cNvSpPr txBox="1"/>
          <p:nvPr/>
        </p:nvSpPr>
        <p:spPr>
          <a:xfrm>
            <a:off x="1079743" y="2905879"/>
            <a:ext cx="74630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444444"/>
                </a:solidFill>
              </a:rPr>
              <a:t>Esse Ebook foi gerado por IA, e diagramado por humano.</a:t>
            </a:r>
          </a:p>
          <a:p>
            <a:pPr algn="ctr"/>
            <a:r>
              <a:rPr lang="pt-BR" sz="2400" dirty="0">
                <a:solidFill>
                  <a:srgbClr val="444444"/>
                </a:solidFill>
              </a:rPr>
              <a:t>O passo a passo se encontra no meu </a:t>
            </a:r>
            <a:r>
              <a:rPr lang="pt-BR" sz="2400" dirty="0" err="1">
                <a:solidFill>
                  <a:srgbClr val="444444"/>
                </a:solidFill>
              </a:rPr>
              <a:t>Github</a:t>
            </a:r>
            <a:endParaRPr lang="pt-BR" sz="2400" dirty="0">
              <a:solidFill>
                <a:srgbClr val="444444"/>
              </a:solidFill>
            </a:endParaRPr>
          </a:p>
          <a:p>
            <a:pPr algn="ctr"/>
            <a:endParaRPr lang="pt-BR" sz="2400" dirty="0">
              <a:solidFill>
                <a:srgbClr val="444444"/>
              </a:solidFill>
            </a:endParaRPr>
          </a:p>
          <a:p>
            <a:pPr algn="ctr"/>
            <a:r>
              <a:rPr lang="pt-BR" sz="2400" dirty="0">
                <a:solidFill>
                  <a:srgbClr val="444444"/>
                </a:solidFill>
              </a:rPr>
              <a:t>Esse conteúdo foi gerado com fins didáticos de construção, não foi realizado uma validação cuidadosa humana no conteúdo e pode conter erros gerados por uma IA.</a:t>
            </a:r>
          </a:p>
          <a:p>
            <a:pPr algn="ctr"/>
            <a:br>
              <a:rPr lang="pt-BR" sz="2400" b="0" i="0" dirty="0">
                <a:solidFill>
                  <a:srgbClr val="444444"/>
                </a:solidFill>
                <a:effectLst/>
              </a:rPr>
            </a:br>
            <a:endParaRPr lang="pt-BR" sz="2400" dirty="0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ABA1BB9C-32E1-A852-7A63-5DAE50B4EAE7}"/>
              </a:ext>
            </a:extLst>
          </p:cNvPr>
          <p:cNvSpPr txBox="1"/>
          <p:nvPr/>
        </p:nvSpPr>
        <p:spPr>
          <a:xfrm>
            <a:off x="1478061" y="804114"/>
            <a:ext cx="70647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0" i="0" dirty="0">
                <a:solidFill>
                  <a:srgbClr val="444444"/>
                </a:solidFill>
                <a:effectLst/>
                <a:latin typeface="Impact" panose="020B0806030902050204" pitchFamily="34" charset="0"/>
              </a:rPr>
              <a:t>OB</a:t>
            </a:r>
            <a:r>
              <a:rPr lang="pt-BR" sz="4000" dirty="0">
                <a:solidFill>
                  <a:srgbClr val="444444"/>
                </a:solidFill>
                <a:latin typeface="Impact" panose="020B0806030902050204" pitchFamily="34" charset="0"/>
              </a:rPr>
              <a:t>RIGADO POR LER ATÉ AQUI</a:t>
            </a:r>
            <a:endParaRPr lang="pt-BR" sz="4000" b="0" i="0" dirty="0">
              <a:solidFill>
                <a:srgbClr val="444444"/>
              </a:solidFill>
              <a:effectLst/>
              <a:latin typeface="Impact" panose="020B080603090205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FA8AE6B-A9CC-194E-FA14-DE142FAAB8D0}"/>
              </a:ext>
            </a:extLst>
          </p:cNvPr>
          <p:cNvSpPr/>
          <p:nvPr/>
        </p:nvSpPr>
        <p:spPr>
          <a:xfrm>
            <a:off x="1206425" y="-353943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4000">
                <a:schemeClr val="accent4">
                  <a:lumMod val="60000"/>
                  <a:lumOff val="4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rgbClr val="FADB7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4CE7C9A-D2F3-2819-3128-4805EC56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NOÇÕES DE JAVASCRIPT PARA NINJAS - THIAGO SOUZA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9B55E4-AB72-19FC-393B-5431C105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6D58-F4BF-4562-A5EA-01D24F86F99E}" type="slidenum">
              <a:rPr lang="pt-BR" smtClean="0"/>
              <a:t>14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49B007F-FE6F-63E4-48CA-C02D3C9D3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035" y="624449"/>
            <a:ext cx="5014787" cy="2829136"/>
          </a:xfrm>
          <a:prstGeom prst="rect">
            <a:avLst/>
          </a:prstGeom>
        </p:spPr>
      </p:pic>
      <p:pic>
        <p:nvPicPr>
          <p:cNvPr id="2054" name="Picture 6" descr="Github Logo - Free social media icons">
            <a:extLst>
              <a:ext uri="{FF2B5EF4-FFF2-40B4-BE49-F238E27FC236}">
                <a16:creationId xmlns:a16="http://schemas.microsoft.com/office/drawing/2014/main" id="{694717D2-60EE-5899-B06C-8C4EB872D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727" y="5527462"/>
            <a:ext cx="1959087" cy="195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61CFD4D-4004-10C3-F69D-5B5041E7E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036" y="10100409"/>
            <a:ext cx="5014787" cy="28291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8EC11F9-EF61-6930-D84F-71AFB19877FF}"/>
              </a:ext>
            </a:extLst>
          </p:cNvPr>
          <p:cNvSpPr txBox="1"/>
          <p:nvPr/>
        </p:nvSpPr>
        <p:spPr>
          <a:xfrm>
            <a:off x="1595672" y="7760469"/>
            <a:ext cx="6409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hlinkClick r:id="rId4"/>
              </a:rPr>
              <a:t>https://github.com/Mctks2/prompts-recipe-to-create-a-ebook</a:t>
            </a:r>
            <a:endParaRPr lang="pt-BR" sz="2400" b="1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DABBFB0A-E795-FCF7-FEA0-E477464D7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672" y="8731971"/>
            <a:ext cx="6409856" cy="23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3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_componente">
            <a:extLst>
              <a:ext uri="{FF2B5EF4-FFF2-40B4-BE49-F238E27FC236}">
                <a16:creationId xmlns:a16="http://schemas.microsoft.com/office/drawing/2014/main" id="{825C5F8A-1E68-5838-E224-82DE457ECCD4}"/>
              </a:ext>
            </a:extLst>
          </p:cNvPr>
          <p:cNvSpPr txBox="1"/>
          <p:nvPr/>
        </p:nvSpPr>
        <p:spPr>
          <a:xfrm>
            <a:off x="1478061" y="3088519"/>
            <a:ext cx="7064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i="0" dirty="0" err="1">
                <a:solidFill>
                  <a:srgbClr val="444444"/>
                </a:solidFill>
                <a:effectLst/>
              </a:rPr>
              <a:t>JavaScript</a:t>
            </a:r>
            <a:r>
              <a:rPr lang="pt-BR" sz="2400" b="0" i="0" dirty="0">
                <a:solidFill>
                  <a:srgbClr val="444444"/>
                </a:solidFill>
                <a:effectLst/>
              </a:rPr>
              <a:t> é a linguagem de programação essencial para criar interatividade em páginas web. Neste ebook, exploraremos alguns dos principais códigos que você precisa dominar para se tornar um mestre em </a:t>
            </a:r>
            <a:r>
              <a:rPr lang="pt-BR" sz="2400" b="0" i="0" dirty="0" err="1">
                <a:solidFill>
                  <a:srgbClr val="444444"/>
                </a:solidFill>
                <a:effectLst/>
              </a:rPr>
              <a:t>JavaScript</a:t>
            </a:r>
            <a:r>
              <a:rPr lang="pt-BR" sz="2400" b="0" i="0" dirty="0">
                <a:solidFill>
                  <a:srgbClr val="444444"/>
                </a:solidFill>
                <a:effectLst/>
              </a:rPr>
              <a:t>.</a:t>
            </a:r>
          </a:p>
          <a:p>
            <a:pPr algn="ctr"/>
            <a:endParaRPr lang="pt-BR" sz="2400" dirty="0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ABA1BB9C-32E1-A852-7A63-5DAE50B4EAE7}"/>
              </a:ext>
            </a:extLst>
          </p:cNvPr>
          <p:cNvSpPr txBox="1"/>
          <p:nvPr/>
        </p:nvSpPr>
        <p:spPr>
          <a:xfrm>
            <a:off x="1478061" y="804114"/>
            <a:ext cx="77965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0" i="0" dirty="0">
                <a:solidFill>
                  <a:srgbClr val="444444"/>
                </a:solidFill>
                <a:effectLst/>
                <a:latin typeface="Impact" panose="020B0806030902050204" pitchFamily="34" charset="0"/>
              </a:rPr>
              <a:t>EXPLORANDO O PODER DO JAVASCRIPT </a:t>
            </a:r>
          </a:p>
        </p:txBody>
      </p:sp>
      <p:sp>
        <p:nvSpPr>
          <p:cNvPr id="7" name="subtitulo_componente">
            <a:extLst>
              <a:ext uri="{FF2B5EF4-FFF2-40B4-BE49-F238E27FC236}">
                <a16:creationId xmlns:a16="http://schemas.microsoft.com/office/drawing/2014/main" id="{D4566A8A-FFC2-E7DB-304A-8DC9313AEF1B}"/>
              </a:ext>
            </a:extLst>
          </p:cNvPr>
          <p:cNvSpPr txBox="1"/>
          <p:nvPr/>
        </p:nvSpPr>
        <p:spPr>
          <a:xfrm>
            <a:off x="1987086" y="2066703"/>
            <a:ext cx="56270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444444"/>
                </a:solidFill>
                <a:effectLst/>
                <a:latin typeface="+mj-lt"/>
              </a:rPr>
              <a:t>Dominando os Principais Códigos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FA8AE6B-A9CC-194E-FA14-DE142FAAB8D0}"/>
              </a:ext>
            </a:extLst>
          </p:cNvPr>
          <p:cNvSpPr/>
          <p:nvPr/>
        </p:nvSpPr>
        <p:spPr>
          <a:xfrm>
            <a:off x="1206425" y="-353943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4000">
                <a:schemeClr val="accent4">
                  <a:lumMod val="60000"/>
                  <a:lumOff val="4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rgbClr val="FADB7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logo_js">
            <a:extLst>
              <a:ext uri="{FF2B5EF4-FFF2-40B4-BE49-F238E27FC236}">
                <a16:creationId xmlns:a16="http://schemas.microsoft.com/office/drawing/2014/main" id="{5A37FF4F-8352-EE2C-B586-BA270DBA7A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09"/>
          <a:stretch/>
        </p:blipFill>
        <p:spPr>
          <a:xfrm>
            <a:off x="3162554" y="6400800"/>
            <a:ext cx="3276092" cy="3770207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E7E8E7-F1F9-D3AC-BECC-30EF9512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NOÇÕES DE JAVASCRIPT PARA NINJAS - THIAGO SOUZA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4FB1B445-1961-1761-5050-8C9F7A9E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6D58-F4BF-4562-A5EA-01D24F86F99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60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08ADC5-B2E0-F533-CE39-36FD37DC309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8E54847E-CC1B-BF5A-7D3D-99FAAA5403A7}"/>
              </a:ext>
            </a:extLst>
          </p:cNvPr>
          <p:cNvSpPr txBox="1"/>
          <p:nvPr/>
        </p:nvSpPr>
        <p:spPr>
          <a:xfrm>
            <a:off x="794429" y="6020704"/>
            <a:ext cx="801234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000" i="0" u="none" strike="noStrike" dirty="0">
                <a:solidFill>
                  <a:schemeClr val="bg1"/>
                </a:solidFill>
                <a:effectLst/>
                <a:latin typeface="Impact" panose="020B0806030902050204" pitchFamily="34" charset="0"/>
              </a:rPr>
              <a:t>MANIPULAÇÃO DO DOM </a:t>
            </a:r>
            <a:r>
              <a:rPr lang="pt-BR" sz="8000" i="0" dirty="0">
                <a:solidFill>
                  <a:schemeClr val="bg1"/>
                </a:solidFill>
                <a:effectLst/>
                <a:latin typeface="Impact" panose="020B0806030902050204" pitchFamily="34" charset="0"/>
              </a:rPr>
              <a:t>  </a:t>
            </a:r>
          </a:p>
        </p:txBody>
      </p:sp>
      <p:sp>
        <p:nvSpPr>
          <p:cNvPr id="6" name="numero_componente">
            <a:extLst>
              <a:ext uri="{FF2B5EF4-FFF2-40B4-BE49-F238E27FC236}">
                <a16:creationId xmlns:a16="http://schemas.microsoft.com/office/drawing/2014/main" id="{B79705E2-8D9B-672B-EBDD-C64104AFFDEF}"/>
              </a:ext>
            </a:extLst>
          </p:cNvPr>
          <p:cNvSpPr txBox="1"/>
          <p:nvPr/>
        </p:nvSpPr>
        <p:spPr>
          <a:xfrm>
            <a:off x="2375807" y="1928386"/>
            <a:ext cx="4849586" cy="450892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28700" b="0" i="0" dirty="0">
                <a:ln>
                  <a:solidFill>
                    <a:srgbClr val="FADB78"/>
                  </a:solidFill>
                </a:ln>
                <a:noFill/>
                <a:effectLst/>
                <a:latin typeface="Impact" panose="020B0806030902050204" pitchFamily="34" charset="0"/>
              </a:rPr>
              <a:t>01</a:t>
            </a:r>
            <a:endParaRPr lang="pt-BR" sz="34400" b="0" i="0" dirty="0">
              <a:ln>
                <a:solidFill>
                  <a:srgbClr val="FADB78"/>
                </a:solidFill>
              </a:ln>
              <a:noFill/>
              <a:effectLst/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BCC9E9B-62DA-2FFD-3B05-FAB655DD0A98}"/>
              </a:ext>
            </a:extLst>
          </p:cNvPr>
          <p:cNvSpPr/>
          <p:nvPr/>
        </p:nvSpPr>
        <p:spPr>
          <a:xfrm>
            <a:off x="1290636" y="8529078"/>
            <a:ext cx="7019927" cy="101258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4">
                  <a:lumMod val="60000"/>
                  <a:lumOff val="4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rgbClr val="FADB78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A5C170-C106-69E9-D530-46D04E314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NOÇÕES DE JAVASCRIPT PARA NINJAS - THIAGO SOUZA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5BF0AE2-3E90-7839-5F68-A165323B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6D58-F4BF-4562-A5EA-01D24F86F99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28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_componente">
            <a:extLst>
              <a:ext uri="{FF2B5EF4-FFF2-40B4-BE49-F238E27FC236}">
                <a16:creationId xmlns:a16="http://schemas.microsoft.com/office/drawing/2014/main" id="{825C5F8A-1E68-5838-E224-82DE457ECCD4}"/>
              </a:ext>
            </a:extLst>
          </p:cNvPr>
          <p:cNvSpPr txBox="1"/>
          <p:nvPr/>
        </p:nvSpPr>
        <p:spPr>
          <a:xfrm>
            <a:off x="1478061" y="2677197"/>
            <a:ext cx="7064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>
                <a:solidFill>
                  <a:srgbClr val="444444"/>
                </a:solidFill>
                <a:effectLst/>
              </a:rPr>
              <a:t>A manipulação do DOM permite que você interaja com elementos HTML em uma página. Você pode acessar, modificar e alterar elementos conforme necessário.</a:t>
            </a:r>
            <a:br>
              <a:rPr lang="pt-BR" sz="2400" b="0" i="0" dirty="0">
                <a:solidFill>
                  <a:srgbClr val="444444"/>
                </a:solidFill>
                <a:effectLst/>
              </a:rPr>
            </a:br>
            <a:br>
              <a:rPr lang="pt-BR" sz="2400" b="0" i="0" dirty="0">
                <a:solidFill>
                  <a:srgbClr val="444444"/>
                </a:solidFill>
                <a:effectLst/>
              </a:rPr>
            </a:br>
            <a:r>
              <a:rPr lang="pt-BR" sz="2400" b="1" i="0" dirty="0">
                <a:solidFill>
                  <a:srgbClr val="444444"/>
                </a:solidFill>
                <a:effectLst/>
              </a:rPr>
              <a:t>Exemplo: Mudando o texto de um título</a:t>
            </a:r>
          </a:p>
          <a:p>
            <a:pPr algn="ctr"/>
            <a:endParaRPr lang="pt-BR" sz="2400" dirty="0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ABA1BB9C-32E1-A852-7A63-5DAE50B4EAE7}"/>
              </a:ext>
            </a:extLst>
          </p:cNvPr>
          <p:cNvSpPr txBox="1"/>
          <p:nvPr/>
        </p:nvSpPr>
        <p:spPr>
          <a:xfrm>
            <a:off x="1478061" y="804114"/>
            <a:ext cx="70647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0" i="0" dirty="0">
                <a:solidFill>
                  <a:srgbClr val="444444"/>
                </a:solidFill>
                <a:effectLst/>
                <a:latin typeface="Impact" panose="020B0806030902050204" pitchFamily="34" charset="0"/>
              </a:rPr>
              <a:t>MANIPULAÇÃO DO DOM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FA8AE6B-A9CC-194E-FA14-DE142FAAB8D0}"/>
              </a:ext>
            </a:extLst>
          </p:cNvPr>
          <p:cNvSpPr/>
          <p:nvPr/>
        </p:nvSpPr>
        <p:spPr>
          <a:xfrm>
            <a:off x="1040171" y="-353943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4000">
                <a:schemeClr val="accent4">
                  <a:lumMod val="60000"/>
                  <a:lumOff val="4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rgbClr val="FADB7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AF2C0692-49DE-F1F6-D840-174BCB238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7412"/>
            <a:ext cx="9601200" cy="7200900"/>
          </a:xfrm>
          <a:prstGeom prst="rect">
            <a:avLst/>
          </a:prstGeom>
        </p:spPr>
      </p:pic>
      <p:sp>
        <p:nvSpPr>
          <p:cNvPr id="26" name="Espaço Reservado para Rodapé 25">
            <a:extLst>
              <a:ext uri="{FF2B5EF4-FFF2-40B4-BE49-F238E27FC236}">
                <a16:creationId xmlns:a16="http://schemas.microsoft.com/office/drawing/2014/main" id="{F3621B50-9BF7-10F4-1ED0-25D2DA12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NOÇÕES DE JAVASCRIPT PARA NINJAS - THIAGO SOUZA</a:t>
            </a:r>
          </a:p>
        </p:txBody>
      </p:sp>
      <p:sp>
        <p:nvSpPr>
          <p:cNvPr id="27" name="Espaço Reservado para Número de Slide 26">
            <a:extLst>
              <a:ext uri="{FF2B5EF4-FFF2-40B4-BE49-F238E27FC236}">
                <a16:creationId xmlns:a16="http://schemas.microsoft.com/office/drawing/2014/main" id="{C20E08D9-66D4-9017-3812-79505762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6D58-F4BF-4562-A5EA-01D24F86F99E}" type="slidenum">
              <a:rPr lang="pt-BR" smtClean="0"/>
              <a:t>4</a:t>
            </a:fld>
            <a:endParaRPr lang="pt-BR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2A09A7C4-94E1-44DA-3EB3-5C4520485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036" y="627779"/>
            <a:ext cx="5014787" cy="2829136"/>
          </a:xfrm>
          <a:prstGeom prst="rect">
            <a:avLst/>
          </a:prstGeom>
        </p:spPr>
      </p:pic>
      <p:pic>
        <p:nvPicPr>
          <p:cNvPr id="31" name="logo_js">
            <a:extLst>
              <a:ext uri="{FF2B5EF4-FFF2-40B4-BE49-F238E27FC236}">
                <a16:creationId xmlns:a16="http://schemas.microsoft.com/office/drawing/2014/main" id="{9622C4DD-FAA2-1393-1BBF-9E4EC0AB58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81" b="-1"/>
          <a:stretch/>
        </p:blipFill>
        <p:spPr>
          <a:xfrm>
            <a:off x="4126020" y="9823444"/>
            <a:ext cx="1349159" cy="175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6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08ADC5-B2E0-F533-CE39-36FD37DC309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8E54847E-CC1B-BF5A-7D3D-99FAAA5403A7}"/>
              </a:ext>
            </a:extLst>
          </p:cNvPr>
          <p:cNvSpPr txBox="1"/>
          <p:nvPr/>
        </p:nvSpPr>
        <p:spPr>
          <a:xfrm>
            <a:off x="794429" y="6001654"/>
            <a:ext cx="801234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000" b="0" i="0" dirty="0">
                <a:solidFill>
                  <a:schemeClr val="bg1"/>
                </a:solidFill>
                <a:effectLst/>
                <a:latin typeface="Impact" panose="020B0806030902050204" pitchFamily="34" charset="0"/>
              </a:rPr>
              <a:t>EVENTOS E LISTENERS</a:t>
            </a:r>
          </a:p>
        </p:txBody>
      </p:sp>
      <p:sp>
        <p:nvSpPr>
          <p:cNvPr id="6" name="numero_componente">
            <a:extLst>
              <a:ext uri="{FF2B5EF4-FFF2-40B4-BE49-F238E27FC236}">
                <a16:creationId xmlns:a16="http://schemas.microsoft.com/office/drawing/2014/main" id="{B79705E2-8D9B-672B-EBDD-C64104AFFDEF}"/>
              </a:ext>
            </a:extLst>
          </p:cNvPr>
          <p:cNvSpPr txBox="1"/>
          <p:nvPr/>
        </p:nvSpPr>
        <p:spPr>
          <a:xfrm>
            <a:off x="2375807" y="1928386"/>
            <a:ext cx="4849586" cy="450892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28700" b="0" i="0" dirty="0">
                <a:ln>
                  <a:solidFill>
                    <a:srgbClr val="FADB78"/>
                  </a:solidFill>
                </a:ln>
                <a:noFill/>
                <a:effectLst/>
                <a:latin typeface="Impact" panose="020B0806030902050204" pitchFamily="34" charset="0"/>
              </a:rPr>
              <a:t>02</a:t>
            </a:r>
            <a:endParaRPr lang="pt-BR" sz="34400" b="0" i="0" dirty="0">
              <a:ln>
                <a:solidFill>
                  <a:srgbClr val="FADB78"/>
                </a:solidFill>
              </a:ln>
              <a:noFill/>
              <a:effectLst/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BCC9E9B-62DA-2FFD-3B05-FAB655DD0A98}"/>
              </a:ext>
            </a:extLst>
          </p:cNvPr>
          <p:cNvSpPr/>
          <p:nvPr/>
        </p:nvSpPr>
        <p:spPr>
          <a:xfrm>
            <a:off x="1290636" y="8529078"/>
            <a:ext cx="7019927" cy="101258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4">
                  <a:lumMod val="60000"/>
                  <a:lumOff val="4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rgbClr val="FADB78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7A42462-751F-FA2B-4948-B8F25E27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NOÇÕES DE JAVASCRIPT PARA NINJAS - THIAGO SOUZA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B4F6DABC-46BB-8331-6899-D12DF4C4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6D58-F4BF-4562-A5EA-01D24F86F99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68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_componente">
            <a:extLst>
              <a:ext uri="{FF2B5EF4-FFF2-40B4-BE49-F238E27FC236}">
                <a16:creationId xmlns:a16="http://schemas.microsoft.com/office/drawing/2014/main" id="{825C5F8A-1E68-5838-E224-82DE457ECCD4}"/>
              </a:ext>
            </a:extLst>
          </p:cNvPr>
          <p:cNvSpPr txBox="1"/>
          <p:nvPr/>
        </p:nvSpPr>
        <p:spPr>
          <a:xfrm>
            <a:off x="1478061" y="2651071"/>
            <a:ext cx="70647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>
                <a:solidFill>
                  <a:srgbClr val="444444"/>
                </a:solidFill>
                <a:effectLst/>
              </a:rPr>
              <a:t>Eventos permitem que você responda a ações do usuário, como cliques ou digitação. </a:t>
            </a:r>
            <a:r>
              <a:rPr lang="pt-BR" sz="2400" b="0" i="0" dirty="0" err="1">
                <a:solidFill>
                  <a:srgbClr val="444444"/>
                </a:solidFill>
                <a:effectLst/>
              </a:rPr>
              <a:t>Listeners</a:t>
            </a:r>
            <a:r>
              <a:rPr lang="pt-BR" sz="2400" b="0" i="0" dirty="0">
                <a:solidFill>
                  <a:srgbClr val="444444"/>
                </a:solidFill>
                <a:effectLst/>
              </a:rPr>
              <a:t> são funções que esperam por esses eventos para executar um código específico.</a:t>
            </a:r>
          </a:p>
          <a:p>
            <a:pPr algn="ctr"/>
            <a:endParaRPr lang="pt-BR" sz="2400" dirty="0">
              <a:solidFill>
                <a:srgbClr val="444444"/>
              </a:solidFill>
            </a:endParaRPr>
          </a:p>
          <a:p>
            <a:pPr algn="ctr"/>
            <a:r>
              <a:rPr lang="pt-BR" sz="2400" b="1" i="0" dirty="0">
                <a:solidFill>
                  <a:srgbClr val="444444"/>
                </a:solidFill>
                <a:effectLst/>
              </a:rPr>
              <a:t>Exemplo: Adicionando um </a:t>
            </a:r>
            <a:r>
              <a:rPr lang="pt-BR" sz="2400" b="1" i="0" dirty="0" err="1">
                <a:solidFill>
                  <a:srgbClr val="444444"/>
                </a:solidFill>
                <a:effectLst/>
              </a:rPr>
              <a:t>event</a:t>
            </a:r>
            <a:r>
              <a:rPr lang="pt-BR" sz="2400" b="1" i="0" dirty="0">
                <a:solidFill>
                  <a:srgbClr val="444444"/>
                </a:solidFill>
                <a:effectLst/>
              </a:rPr>
              <a:t> </a:t>
            </a:r>
            <a:r>
              <a:rPr lang="pt-BR" sz="2400" b="1" i="0" dirty="0" err="1">
                <a:solidFill>
                  <a:srgbClr val="444444"/>
                </a:solidFill>
                <a:effectLst/>
              </a:rPr>
              <a:t>listener</a:t>
            </a:r>
            <a:br>
              <a:rPr lang="pt-BR" sz="2400" b="0" i="0" dirty="0">
                <a:solidFill>
                  <a:srgbClr val="444444"/>
                </a:solidFill>
                <a:effectLst/>
              </a:rPr>
            </a:br>
            <a:endParaRPr lang="pt-BR" sz="2400" dirty="0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ABA1BB9C-32E1-A852-7A63-5DAE50B4EAE7}"/>
              </a:ext>
            </a:extLst>
          </p:cNvPr>
          <p:cNvSpPr txBox="1"/>
          <p:nvPr/>
        </p:nvSpPr>
        <p:spPr>
          <a:xfrm>
            <a:off x="1478061" y="804114"/>
            <a:ext cx="70647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0" i="0" dirty="0">
                <a:solidFill>
                  <a:srgbClr val="444444"/>
                </a:solidFill>
                <a:effectLst/>
                <a:latin typeface="Impact" panose="020B0806030902050204" pitchFamily="34" charset="0"/>
              </a:rPr>
              <a:t>EVENTOS E LISTENERS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FA8AE6B-A9CC-194E-FA14-DE142FAAB8D0}"/>
              </a:ext>
            </a:extLst>
          </p:cNvPr>
          <p:cNvSpPr/>
          <p:nvPr/>
        </p:nvSpPr>
        <p:spPr>
          <a:xfrm>
            <a:off x="1206425" y="-353943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4000">
                <a:schemeClr val="accent4">
                  <a:lumMod val="60000"/>
                  <a:lumOff val="4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rgbClr val="FADB7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90D6D0-E4EB-FC68-4DBA-997A2DFA6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0754"/>
            <a:ext cx="9601200" cy="7200900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256E4184-068F-F411-F762-0CA2C725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NOÇÕES DE JAVASCRIPT PARA NINJAS - THIAGO SOUZA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A6F5BE28-41FF-3A9A-3800-9A67A82F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6D58-F4BF-4562-A5EA-01D24F86F99E}" type="slidenum">
              <a:rPr lang="pt-BR" smtClean="0"/>
              <a:t>6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D9A97DF-9C88-8752-BBD3-9145A377C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036" y="627779"/>
            <a:ext cx="5014787" cy="2829136"/>
          </a:xfrm>
          <a:prstGeom prst="rect">
            <a:avLst/>
          </a:prstGeom>
        </p:spPr>
      </p:pic>
      <p:pic>
        <p:nvPicPr>
          <p:cNvPr id="11" name="logo_js">
            <a:extLst>
              <a:ext uri="{FF2B5EF4-FFF2-40B4-BE49-F238E27FC236}">
                <a16:creationId xmlns:a16="http://schemas.microsoft.com/office/drawing/2014/main" id="{E64B7164-07EC-0170-3826-8A62537325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81" b="-1"/>
          <a:stretch/>
        </p:blipFill>
        <p:spPr>
          <a:xfrm>
            <a:off x="4126020" y="9823444"/>
            <a:ext cx="1349159" cy="175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08ADC5-B2E0-F533-CE39-36FD37DC309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8E54847E-CC1B-BF5A-7D3D-99FAAA5403A7}"/>
              </a:ext>
            </a:extLst>
          </p:cNvPr>
          <p:cNvSpPr txBox="1"/>
          <p:nvPr/>
        </p:nvSpPr>
        <p:spPr>
          <a:xfrm>
            <a:off x="794429" y="6001654"/>
            <a:ext cx="801234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000" b="0" i="0" dirty="0">
                <a:solidFill>
                  <a:schemeClr val="bg1"/>
                </a:solidFill>
                <a:effectLst/>
                <a:latin typeface="Impact" panose="020B0806030902050204" pitchFamily="34" charset="0"/>
              </a:rPr>
              <a:t>FUNÇÕES E CALLBACKS</a:t>
            </a:r>
          </a:p>
        </p:txBody>
      </p:sp>
      <p:sp>
        <p:nvSpPr>
          <p:cNvPr id="6" name="numero_componente">
            <a:extLst>
              <a:ext uri="{FF2B5EF4-FFF2-40B4-BE49-F238E27FC236}">
                <a16:creationId xmlns:a16="http://schemas.microsoft.com/office/drawing/2014/main" id="{B79705E2-8D9B-672B-EBDD-C64104AFFDEF}"/>
              </a:ext>
            </a:extLst>
          </p:cNvPr>
          <p:cNvSpPr txBox="1"/>
          <p:nvPr/>
        </p:nvSpPr>
        <p:spPr>
          <a:xfrm>
            <a:off x="2375807" y="1928386"/>
            <a:ext cx="4849586" cy="450892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28700" b="0" i="0" dirty="0">
                <a:ln>
                  <a:solidFill>
                    <a:srgbClr val="FADB78"/>
                  </a:solidFill>
                </a:ln>
                <a:noFill/>
                <a:effectLst/>
                <a:latin typeface="Impact" panose="020B0806030902050204" pitchFamily="34" charset="0"/>
              </a:rPr>
              <a:t>03</a:t>
            </a:r>
            <a:endParaRPr lang="pt-BR" sz="34400" b="0" i="0" dirty="0">
              <a:ln>
                <a:solidFill>
                  <a:srgbClr val="FADB78"/>
                </a:solidFill>
              </a:ln>
              <a:noFill/>
              <a:effectLst/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BCC9E9B-62DA-2FFD-3B05-FAB655DD0A98}"/>
              </a:ext>
            </a:extLst>
          </p:cNvPr>
          <p:cNvSpPr/>
          <p:nvPr/>
        </p:nvSpPr>
        <p:spPr>
          <a:xfrm>
            <a:off x="1290636" y="8529078"/>
            <a:ext cx="7019927" cy="101258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4">
                  <a:lumMod val="60000"/>
                  <a:lumOff val="4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rgbClr val="FADB78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C17A88-CF3C-7D5F-5ED1-E7095CDF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NOÇÕES DE JAVASCRIPT PARA NINJAS - THIAGO SOUZA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3CF3555C-99DF-718F-DAA9-BA5898F9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6D58-F4BF-4562-A5EA-01D24F86F99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34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_componente">
            <a:extLst>
              <a:ext uri="{FF2B5EF4-FFF2-40B4-BE49-F238E27FC236}">
                <a16:creationId xmlns:a16="http://schemas.microsoft.com/office/drawing/2014/main" id="{825C5F8A-1E68-5838-E224-82DE457ECCD4}"/>
              </a:ext>
            </a:extLst>
          </p:cNvPr>
          <p:cNvSpPr txBox="1"/>
          <p:nvPr/>
        </p:nvSpPr>
        <p:spPr>
          <a:xfrm>
            <a:off x="1478061" y="2651071"/>
            <a:ext cx="70647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>
                <a:solidFill>
                  <a:srgbClr val="444444"/>
                </a:solidFill>
                <a:effectLst/>
              </a:rPr>
              <a:t>Funções são blocos de código reutilizáveis que podem ser chamados quando necessário. </a:t>
            </a:r>
            <a:r>
              <a:rPr lang="pt-BR" sz="2400" b="0" i="0" dirty="0" err="1">
                <a:solidFill>
                  <a:srgbClr val="444444"/>
                </a:solidFill>
                <a:effectLst/>
              </a:rPr>
              <a:t>Callbacks</a:t>
            </a:r>
            <a:r>
              <a:rPr lang="pt-BR" sz="2400" b="0" i="0" dirty="0">
                <a:solidFill>
                  <a:srgbClr val="444444"/>
                </a:solidFill>
                <a:effectLst/>
              </a:rPr>
              <a:t> são funções que são passadas como argumentos para outras funções e executadas quando um evento ocorre.</a:t>
            </a:r>
          </a:p>
          <a:p>
            <a:pPr algn="ctr"/>
            <a:endParaRPr lang="pt-BR" sz="2400" b="1" dirty="0">
              <a:solidFill>
                <a:srgbClr val="444444"/>
              </a:solidFill>
            </a:endParaRPr>
          </a:p>
          <a:p>
            <a:pPr algn="ctr"/>
            <a:r>
              <a:rPr lang="pt-BR" sz="2400" b="1" i="0" dirty="0">
                <a:solidFill>
                  <a:srgbClr val="444444"/>
                </a:solidFill>
                <a:effectLst/>
              </a:rPr>
              <a:t>Exemplo: Criando e usando funções</a:t>
            </a:r>
            <a:br>
              <a:rPr lang="pt-BR" sz="2400" b="0" i="0" dirty="0">
                <a:solidFill>
                  <a:srgbClr val="444444"/>
                </a:solidFill>
                <a:effectLst/>
              </a:rPr>
            </a:br>
            <a:br>
              <a:rPr lang="pt-BR" sz="2400" b="0" i="0" dirty="0">
                <a:solidFill>
                  <a:srgbClr val="444444"/>
                </a:solidFill>
                <a:effectLst/>
              </a:rPr>
            </a:br>
            <a:endParaRPr lang="pt-BR" sz="2400" dirty="0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ABA1BB9C-32E1-A852-7A63-5DAE50B4EAE7}"/>
              </a:ext>
            </a:extLst>
          </p:cNvPr>
          <p:cNvSpPr txBox="1"/>
          <p:nvPr/>
        </p:nvSpPr>
        <p:spPr>
          <a:xfrm>
            <a:off x="1478061" y="804114"/>
            <a:ext cx="70647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rgbClr val="444444"/>
                </a:solidFill>
                <a:latin typeface="Impact" panose="020B0806030902050204" pitchFamily="34" charset="0"/>
              </a:rPr>
              <a:t>FUNÇÕES E CALLBACKS</a:t>
            </a:r>
            <a:r>
              <a:rPr lang="pt-BR" sz="4000" b="0" i="0" dirty="0">
                <a:solidFill>
                  <a:srgbClr val="444444"/>
                </a:solidFill>
                <a:effectLst/>
                <a:latin typeface="Impact" panose="020B0806030902050204" pitchFamily="34" charset="0"/>
              </a:rPr>
              <a:t>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FA8AE6B-A9CC-194E-FA14-DE142FAAB8D0}"/>
              </a:ext>
            </a:extLst>
          </p:cNvPr>
          <p:cNvSpPr/>
          <p:nvPr/>
        </p:nvSpPr>
        <p:spPr>
          <a:xfrm>
            <a:off x="1206425" y="-353943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4000">
                <a:schemeClr val="accent4">
                  <a:lumMod val="60000"/>
                  <a:lumOff val="4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rgbClr val="FADB7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A71674-BDB0-52A0-0AC9-5097D0AC2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5683"/>
            <a:ext cx="9601200" cy="7200900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095BF936-5A37-5BB7-976E-8C53CDDC6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NOÇÕES DE JAVASCRIPT PARA NINJAS - THIAGO SOUZA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FCD1337-6530-47AC-ABD7-718F7959C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6D58-F4BF-4562-A5EA-01D24F86F99E}" type="slidenum">
              <a:rPr lang="pt-BR" smtClean="0"/>
              <a:t>8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DBADF03-8475-F0B9-83B5-085172D7A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036" y="627779"/>
            <a:ext cx="5014787" cy="2829136"/>
          </a:xfrm>
          <a:prstGeom prst="rect">
            <a:avLst/>
          </a:prstGeom>
        </p:spPr>
      </p:pic>
      <p:pic>
        <p:nvPicPr>
          <p:cNvPr id="11" name="logo_js">
            <a:extLst>
              <a:ext uri="{FF2B5EF4-FFF2-40B4-BE49-F238E27FC236}">
                <a16:creationId xmlns:a16="http://schemas.microsoft.com/office/drawing/2014/main" id="{2088943D-40F6-99B8-2C81-9DE030EFEA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81" b="-1"/>
          <a:stretch/>
        </p:blipFill>
        <p:spPr>
          <a:xfrm>
            <a:off x="4126020" y="9823444"/>
            <a:ext cx="1349159" cy="175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5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08ADC5-B2E0-F533-CE39-36FD37DC309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8E54847E-CC1B-BF5A-7D3D-99FAAA5403A7}"/>
              </a:ext>
            </a:extLst>
          </p:cNvPr>
          <p:cNvSpPr txBox="1"/>
          <p:nvPr/>
        </p:nvSpPr>
        <p:spPr>
          <a:xfrm>
            <a:off x="794429" y="6001654"/>
            <a:ext cx="801234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000" b="0" i="0" dirty="0">
                <a:solidFill>
                  <a:schemeClr val="bg1"/>
                </a:solidFill>
                <a:effectLst/>
                <a:latin typeface="Impact" panose="020B0806030902050204" pitchFamily="34" charset="0"/>
              </a:rPr>
              <a:t>MANIPULAÇÃO DE ARRAYS</a:t>
            </a:r>
          </a:p>
        </p:txBody>
      </p:sp>
      <p:sp>
        <p:nvSpPr>
          <p:cNvPr id="6" name="numero_componente">
            <a:extLst>
              <a:ext uri="{FF2B5EF4-FFF2-40B4-BE49-F238E27FC236}">
                <a16:creationId xmlns:a16="http://schemas.microsoft.com/office/drawing/2014/main" id="{B79705E2-8D9B-672B-EBDD-C64104AFFDEF}"/>
              </a:ext>
            </a:extLst>
          </p:cNvPr>
          <p:cNvSpPr txBox="1"/>
          <p:nvPr/>
        </p:nvSpPr>
        <p:spPr>
          <a:xfrm>
            <a:off x="2375807" y="1928386"/>
            <a:ext cx="4849586" cy="450892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28700" b="0" i="0" dirty="0">
                <a:ln>
                  <a:solidFill>
                    <a:srgbClr val="FADB78"/>
                  </a:solidFill>
                </a:ln>
                <a:noFill/>
                <a:effectLst/>
                <a:latin typeface="Impact" panose="020B0806030902050204" pitchFamily="34" charset="0"/>
              </a:rPr>
              <a:t>04</a:t>
            </a:r>
            <a:endParaRPr lang="pt-BR" sz="34400" b="0" i="0" dirty="0">
              <a:ln>
                <a:solidFill>
                  <a:srgbClr val="FADB78"/>
                </a:solidFill>
              </a:ln>
              <a:noFill/>
              <a:effectLst/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BCC9E9B-62DA-2FFD-3B05-FAB655DD0A98}"/>
              </a:ext>
            </a:extLst>
          </p:cNvPr>
          <p:cNvSpPr/>
          <p:nvPr/>
        </p:nvSpPr>
        <p:spPr>
          <a:xfrm>
            <a:off x="1290636" y="8529078"/>
            <a:ext cx="7019927" cy="101258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4">
                  <a:lumMod val="60000"/>
                  <a:lumOff val="4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rgbClr val="FADB78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E3323F-02B2-763F-F4DB-0D5DE0B4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NOÇÕES DE JAVASCRIPT PARA NINJAS - THIAGO SOUZA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A9C39B8C-0A95-C9D0-0033-59EA7C18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6D58-F4BF-4562-A5EA-01D24F86F99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346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765</TotalTime>
  <Words>451</Words>
  <Application>Microsoft Office PowerPoint</Application>
  <PresentationFormat>Papel A3 (297 x 420 mm)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8BIT WONDER</vt:lpstr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Thiago --</dc:creator>
  <cp:lastModifiedBy>Thiago --</cp:lastModifiedBy>
  <cp:revision>10</cp:revision>
  <dcterms:created xsi:type="dcterms:W3CDTF">2024-06-30T21:34:55Z</dcterms:created>
  <dcterms:modified xsi:type="dcterms:W3CDTF">2024-07-17T16:48:45Z</dcterms:modified>
</cp:coreProperties>
</file>