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06" r:id="rId6"/>
    <p:sldId id="292" r:id="rId7"/>
    <p:sldId id="293" r:id="rId8"/>
    <p:sldId id="290" r:id="rId9"/>
    <p:sldId id="260" r:id="rId10"/>
    <p:sldId id="299" r:id="rId11"/>
    <p:sldId id="291" r:id="rId12"/>
    <p:sldId id="289" r:id="rId13"/>
    <p:sldId id="303" r:id="rId14"/>
    <p:sldId id="296" r:id="rId15"/>
    <p:sldId id="297" r:id="rId16"/>
    <p:sldId id="298" r:id="rId17"/>
    <p:sldId id="301" r:id="rId18"/>
    <p:sldId id="302" r:id="rId19"/>
    <p:sldId id="269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851"/>
    <a:srgbClr val="293137"/>
    <a:srgbClr val="404D56"/>
    <a:srgbClr val="0D0D0D"/>
    <a:srgbClr val="0A022C"/>
    <a:srgbClr val="080A12"/>
    <a:srgbClr val="103350"/>
    <a:srgbClr val="0C4360"/>
    <a:srgbClr val="1B6872"/>
    <a:srgbClr val="63B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EA2A97-BFBA-4D85-9F6B-78140839B3A6}" v="603" dt="2023-03-29T23:34:23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24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8837846" cy="1243584"/>
          </a:xfrm>
        </p:spPr>
        <p:txBody>
          <a:bodyPr/>
          <a:lstStyle/>
          <a:p>
            <a:r>
              <a:rPr lang="en-US" sz="5400" dirty="0"/>
              <a:t>Determining Your Location Using Wi-Fi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Michael Tripp</a:t>
            </a:r>
          </a:p>
          <a:p>
            <a:pPr marL="0" indent="0">
              <a:buNone/>
            </a:pPr>
            <a:r>
              <a:rPr lang="en-US" dirty="0"/>
              <a:t>Dr. John Bonomo, Advisor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AD433B-CC93-FD55-1559-135CADE2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B096F569-3739-DC4E-61BF-EE18B7B4DE4C}"/>
              </a:ext>
            </a:extLst>
          </p:cNvPr>
          <p:cNvSpPr txBox="1">
            <a:spLocks/>
          </p:cNvSpPr>
          <p:nvPr/>
        </p:nvSpPr>
        <p:spPr>
          <a:xfrm>
            <a:off x="444500" y="1563766"/>
            <a:ext cx="11214100" cy="5355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-70" dirty="0">
                <a:solidFill>
                  <a:schemeClr val="bg1"/>
                </a:solidFill>
              </a:rPr>
              <a:t>Correct Distance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09F86-75C3-908D-D196-C4E7EBAF7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0" y="1563766"/>
            <a:ext cx="5695950" cy="4254805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055D2A-4FAA-5F0D-AB89-A7EF2452F928}"/>
              </a:ext>
            </a:extLst>
          </p:cNvPr>
          <p:cNvSpPr txBox="1">
            <a:spLocks/>
          </p:cNvSpPr>
          <p:nvPr/>
        </p:nvSpPr>
        <p:spPr>
          <a:xfrm>
            <a:off x="444500" y="2099297"/>
            <a:ext cx="7523843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highlight>
                <a:srgbClr val="080A12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Need everything in same unit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Convert </a:t>
            </a:r>
            <a:r>
              <a:rPr lang="en-US" sz="2400" dirty="0" err="1">
                <a:solidFill>
                  <a:schemeClr val="bg1"/>
                </a:solidFill>
              </a:rPr>
              <a:t>lat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lon</a:t>
            </a:r>
            <a:r>
              <a:rPr lang="en-US" sz="2400" dirty="0">
                <a:solidFill>
                  <a:schemeClr val="bg1"/>
                </a:solidFill>
              </a:rPr>
              <a:t> into metric units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88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0241" y="3429000"/>
            <a:ext cx="5396329" cy="1243584"/>
          </a:xfrm>
        </p:spPr>
        <p:txBody>
          <a:bodyPr/>
          <a:lstStyle/>
          <a:p>
            <a:r>
              <a:rPr lang="en-US" dirty="0"/>
              <a:t>3. Finding Location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15710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62FB03CE-4ABE-1FB4-B92E-820195E5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563766"/>
            <a:ext cx="11214100" cy="535531"/>
          </a:xfrm>
        </p:spPr>
        <p:txBody>
          <a:bodyPr>
            <a:normAutofit/>
          </a:bodyPr>
          <a:lstStyle/>
          <a:p>
            <a:r>
              <a:rPr lang="en-US" sz="3200" spc="-70" dirty="0"/>
              <a:t>Wi-Fi Trilateration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E8C5718-2180-1B9D-2484-6211AFCA9110}"/>
              </a:ext>
            </a:extLst>
          </p:cNvPr>
          <p:cNvSpPr txBox="1">
            <a:spLocks/>
          </p:cNvSpPr>
          <p:nvPr/>
        </p:nvSpPr>
        <p:spPr>
          <a:xfrm>
            <a:off x="444500" y="2099297"/>
            <a:ext cx="7523843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highlight>
                <a:srgbClr val="080A12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Produce one circle for each AP</a:t>
            </a:r>
          </a:p>
          <a:p>
            <a:r>
              <a:rPr lang="en-US" sz="2400" dirty="0">
                <a:solidFill>
                  <a:schemeClr val="bg1"/>
                </a:solidFill>
              </a:rPr>
              <a:t>Intersection = device location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NOTE: Need everything in same unit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Convert </a:t>
            </a:r>
            <a:r>
              <a:rPr lang="en-US" sz="2400" dirty="0" err="1">
                <a:solidFill>
                  <a:schemeClr val="bg1"/>
                </a:solidFill>
              </a:rPr>
              <a:t>lat</a:t>
            </a:r>
            <a:r>
              <a:rPr lang="en-US" sz="2400" dirty="0">
                <a:solidFill>
                  <a:schemeClr val="bg1"/>
                </a:solidFill>
              </a:rPr>
              <a:t>/long to metric units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B0A1C7-10D2-749D-8AF7-188C99774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48" y="-5068"/>
            <a:ext cx="12178352" cy="685622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0956B35-2139-023D-92B2-F8CB4C8951F3}"/>
              </a:ext>
            </a:extLst>
          </p:cNvPr>
          <p:cNvGrpSpPr/>
          <p:nvPr/>
        </p:nvGrpSpPr>
        <p:grpSpPr>
          <a:xfrm rot="10800000">
            <a:off x="2404137" y="636220"/>
            <a:ext cx="7168574" cy="6221780"/>
            <a:chOff x="1785014" y="325618"/>
            <a:chExt cx="7168574" cy="62217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726B0F-7A1E-0B93-DA7D-F03658A6F765}"/>
                </a:ext>
              </a:extLst>
            </p:cNvPr>
            <p:cNvSpPr/>
            <p:nvPr/>
          </p:nvSpPr>
          <p:spPr>
            <a:xfrm>
              <a:off x="1832478" y="2376363"/>
              <a:ext cx="7101688" cy="4078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4DC1EE-A0E7-1748-0AD3-75BA9F4E649E}"/>
                </a:ext>
              </a:extLst>
            </p:cNvPr>
            <p:cNvSpPr/>
            <p:nvPr/>
          </p:nvSpPr>
          <p:spPr>
            <a:xfrm>
              <a:off x="8001370" y="403409"/>
              <a:ext cx="952218" cy="1972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hape">
              <a:extLst>
                <a:ext uri="{FF2B5EF4-FFF2-40B4-BE49-F238E27FC236}">
                  <a16:creationId xmlns:a16="http://schemas.microsoft.com/office/drawing/2014/main" id="{97909367-D01F-7020-4343-18FC0A30F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258411" y="-147779"/>
              <a:ext cx="6221780" cy="7168573"/>
            </a:xfrm>
            <a:prstGeom prst="rect">
              <a:avLst/>
            </a:prstGeom>
          </p:spPr>
        </p:pic>
      </p:grp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6917BCB-B160-C433-467C-8D8670511887}"/>
              </a:ext>
            </a:extLst>
          </p:cNvPr>
          <p:cNvSpPr txBox="1">
            <a:spLocks/>
          </p:cNvSpPr>
          <p:nvPr/>
        </p:nvSpPr>
        <p:spPr>
          <a:xfrm>
            <a:off x="1967675" y="1976713"/>
            <a:ext cx="6718300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7B4046BB-1816-36ED-04F9-BAA19676179A}"/>
              </a:ext>
            </a:extLst>
          </p:cNvPr>
          <p:cNvSpPr txBox="1">
            <a:spLocks/>
          </p:cNvSpPr>
          <p:nvPr/>
        </p:nvSpPr>
        <p:spPr>
          <a:xfrm>
            <a:off x="1967675" y="1976713"/>
            <a:ext cx="8856254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7A5DB0-7815-9EFB-3BBD-D1206C26F91A}"/>
              </a:ext>
            </a:extLst>
          </p:cNvPr>
          <p:cNvSpPr/>
          <p:nvPr/>
        </p:nvSpPr>
        <p:spPr>
          <a:xfrm flipV="1">
            <a:off x="508856" y="159769"/>
            <a:ext cx="4645138" cy="464513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93AF2-740F-7AF9-F80A-89FECCA5F880}"/>
              </a:ext>
            </a:extLst>
          </p:cNvPr>
          <p:cNvSpPr txBox="1"/>
          <p:nvPr/>
        </p:nvSpPr>
        <p:spPr>
          <a:xfrm>
            <a:off x="3656826" y="1783580"/>
            <a:ext cx="1307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5 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52B4B-8525-EE81-DBA1-B5FEC184629E}"/>
              </a:ext>
            </a:extLst>
          </p:cNvPr>
          <p:cNvSpPr txBox="1"/>
          <p:nvPr/>
        </p:nvSpPr>
        <p:spPr>
          <a:xfrm>
            <a:off x="4433500" y="2863000"/>
            <a:ext cx="1307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7 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4075A-0461-5CF3-22A7-08A96EB211F1}"/>
              </a:ext>
            </a:extLst>
          </p:cNvPr>
          <p:cNvSpPr txBox="1"/>
          <p:nvPr/>
        </p:nvSpPr>
        <p:spPr>
          <a:xfrm>
            <a:off x="5335847" y="1287171"/>
            <a:ext cx="1307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 m</a:t>
            </a:r>
          </a:p>
        </p:txBody>
      </p:sp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2FE86F88-0A5B-E741-051B-AF9FAA4C0B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5174" y="1072041"/>
            <a:ext cx="484630" cy="48463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C1A1B6-A19B-5BF3-31D0-78E2DB3EAF61}"/>
              </a:ext>
            </a:extLst>
          </p:cNvPr>
          <p:cNvCxnSpPr>
            <a:cxnSpLocks/>
          </p:cNvCxnSpPr>
          <p:nvPr/>
        </p:nvCxnSpPr>
        <p:spPr>
          <a:xfrm flipV="1">
            <a:off x="5193100" y="1459306"/>
            <a:ext cx="1041610" cy="276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3EDEAD-4884-B100-D388-A91C439D80C8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3073740" y="1855707"/>
            <a:ext cx="1784021" cy="602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CB33CA-645D-69D7-572E-92C385125F76}"/>
              </a:ext>
            </a:extLst>
          </p:cNvPr>
          <p:cNvCxnSpPr>
            <a:cxnSpLocks/>
          </p:cNvCxnSpPr>
          <p:nvPr/>
        </p:nvCxnSpPr>
        <p:spPr>
          <a:xfrm flipH="1">
            <a:off x="4873730" y="1855780"/>
            <a:ext cx="167447" cy="2217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Graphic 20" descr="Wireless router with solid fill">
            <a:extLst>
              <a:ext uri="{FF2B5EF4-FFF2-40B4-BE49-F238E27FC236}">
                <a16:creationId xmlns:a16="http://schemas.microsoft.com/office/drawing/2014/main" id="{107C4808-213D-7C07-B570-9312B2E1A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9110" y="2216158"/>
            <a:ext cx="484630" cy="484630"/>
          </a:xfrm>
          <a:prstGeom prst="rect">
            <a:avLst/>
          </a:prstGeom>
        </p:spPr>
      </p:pic>
      <p:pic>
        <p:nvPicPr>
          <p:cNvPr id="22" name="Graphic 21" descr="Wireless router with solid fill">
            <a:extLst>
              <a:ext uri="{FF2B5EF4-FFF2-40B4-BE49-F238E27FC236}">
                <a16:creationId xmlns:a16="http://schemas.microsoft.com/office/drawing/2014/main" id="{68C0901C-4F69-1D79-C613-A23AC1017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1415" y="4059798"/>
            <a:ext cx="484630" cy="484630"/>
          </a:xfrm>
          <a:prstGeom prst="rect">
            <a:avLst/>
          </a:prstGeom>
        </p:spPr>
      </p:pic>
      <p:pic>
        <p:nvPicPr>
          <p:cNvPr id="23" name="Graphic 22" descr="Internet with solid fill">
            <a:extLst>
              <a:ext uri="{FF2B5EF4-FFF2-40B4-BE49-F238E27FC236}">
                <a16:creationId xmlns:a16="http://schemas.microsoft.com/office/drawing/2014/main" id="{0979D8EC-C544-8513-8045-7101EE3658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95519" y="1508687"/>
            <a:ext cx="465291" cy="46529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81B4ADB-5473-C220-7B65-F2E3747373A3}"/>
              </a:ext>
            </a:extLst>
          </p:cNvPr>
          <p:cNvSpPr txBox="1"/>
          <p:nvPr/>
        </p:nvSpPr>
        <p:spPr>
          <a:xfrm>
            <a:off x="5154524" y="1765166"/>
            <a:ext cx="9609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(?, ?)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DD6DB7-26D6-2F35-2F8E-CB28A6A36112}"/>
              </a:ext>
            </a:extLst>
          </p:cNvPr>
          <p:cNvSpPr/>
          <p:nvPr/>
        </p:nvSpPr>
        <p:spPr>
          <a:xfrm>
            <a:off x="4969021" y="-191365"/>
            <a:ext cx="2916936" cy="291693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ED74119-037D-03F1-730B-23C05A5BC8EA}"/>
              </a:ext>
            </a:extLst>
          </p:cNvPr>
          <p:cNvSpPr/>
          <p:nvPr/>
        </p:nvSpPr>
        <p:spPr>
          <a:xfrm>
            <a:off x="2220554" y="1685592"/>
            <a:ext cx="5314702" cy="5314702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77AE6B-889E-6D40-EA9B-BE5260E52846}"/>
              </a:ext>
            </a:extLst>
          </p:cNvPr>
          <p:cNvSpPr txBox="1"/>
          <p:nvPr/>
        </p:nvSpPr>
        <p:spPr>
          <a:xfrm>
            <a:off x="6314366" y="1500730"/>
            <a:ext cx="1220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(lat3, lon3)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2640E9-E552-A94A-01E0-98EE8D31FFB6}"/>
              </a:ext>
            </a:extLst>
          </p:cNvPr>
          <p:cNvSpPr txBox="1"/>
          <p:nvPr/>
        </p:nvSpPr>
        <p:spPr>
          <a:xfrm>
            <a:off x="4730515" y="4414917"/>
            <a:ext cx="1156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(lat1, lon1)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711B84-5B09-03F8-A106-A772FA74C37E}"/>
              </a:ext>
            </a:extLst>
          </p:cNvPr>
          <p:cNvSpPr txBox="1"/>
          <p:nvPr/>
        </p:nvSpPr>
        <p:spPr>
          <a:xfrm>
            <a:off x="2642767" y="2627643"/>
            <a:ext cx="1175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(lat2, lon2)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B55CF-0A88-0E3C-DF23-C39D1DB7FC2D}"/>
              </a:ext>
            </a:extLst>
          </p:cNvPr>
          <p:cNvSpPr txBox="1"/>
          <p:nvPr/>
        </p:nvSpPr>
        <p:spPr>
          <a:xfrm>
            <a:off x="6426802" y="1506493"/>
            <a:ext cx="1220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(x3, y3)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5FD5A9-662E-24E0-67E4-8C5E7A110978}"/>
              </a:ext>
            </a:extLst>
          </p:cNvPr>
          <p:cNvSpPr txBox="1"/>
          <p:nvPr/>
        </p:nvSpPr>
        <p:spPr>
          <a:xfrm>
            <a:off x="4844680" y="4423196"/>
            <a:ext cx="1156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(x1, y1)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98D63-AD7B-5719-B525-BCDBEF5F2E4F}"/>
              </a:ext>
            </a:extLst>
          </p:cNvPr>
          <p:cNvSpPr txBox="1"/>
          <p:nvPr/>
        </p:nvSpPr>
        <p:spPr>
          <a:xfrm>
            <a:off x="2751670" y="2627643"/>
            <a:ext cx="1175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(x2, y2)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E2053A-ECC3-99D7-090E-37E25353CF25}"/>
              </a:ext>
            </a:extLst>
          </p:cNvPr>
          <p:cNvSpPr txBox="1"/>
          <p:nvPr/>
        </p:nvSpPr>
        <p:spPr>
          <a:xfrm>
            <a:off x="4935228" y="1310167"/>
            <a:ext cx="106644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-50 </a:t>
            </a:r>
            <a:r>
              <a:rPr lang="en-US" sz="1600" i="1" dirty="0" err="1"/>
              <a:t>dBM</a:t>
            </a:r>
            <a:endParaRPr lang="en-US" sz="16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41C2E7-6B69-6F19-9403-F4DE6D4DE213}"/>
              </a:ext>
            </a:extLst>
          </p:cNvPr>
          <p:cNvSpPr txBox="1"/>
          <p:nvPr/>
        </p:nvSpPr>
        <p:spPr>
          <a:xfrm>
            <a:off x="4041622" y="2899529"/>
            <a:ext cx="106644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-57 </a:t>
            </a:r>
            <a:r>
              <a:rPr lang="en-US" sz="1600" i="1" dirty="0" err="1"/>
              <a:t>dBM</a:t>
            </a:r>
            <a:endParaRPr lang="en-US" sz="16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3F030E-FBE9-5A30-5F6F-145D9CE56492}"/>
              </a:ext>
            </a:extLst>
          </p:cNvPr>
          <p:cNvSpPr txBox="1"/>
          <p:nvPr/>
        </p:nvSpPr>
        <p:spPr>
          <a:xfrm>
            <a:off x="3228009" y="1807749"/>
            <a:ext cx="106644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-55 </a:t>
            </a:r>
            <a:r>
              <a:rPr lang="en-US" sz="1600" i="1" dirty="0" err="1"/>
              <a:t>dBM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217D656-A041-11AA-C440-55FEFCB5EEFB}"/>
                  </a:ext>
                </a:extLst>
              </p:cNvPr>
              <p:cNvSpPr txBox="1"/>
              <p:nvPr/>
            </p:nvSpPr>
            <p:spPr>
              <a:xfrm>
                <a:off x="3490803" y="5539653"/>
                <a:ext cx="670751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𝑆𝑆𝐼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𝐷𝑖𝑠𝑡𝑎𝑛𝑐𝑒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217D656-A041-11AA-C440-55FEFCB5E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03" y="5539653"/>
                <a:ext cx="670751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D6BAF6-944E-CB1F-DA7B-E02DA83A1AAC}"/>
                  </a:ext>
                </a:extLst>
              </p:cNvPr>
              <p:cNvSpPr txBox="1"/>
              <p:nvPr/>
            </p:nvSpPr>
            <p:spPr>
              <a:xfrm>
                <a:off x="3490803" y="5547833"/>
                <a:ext cx="67335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𝑙𝑎𝑡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𝑙𝑜𝑛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D6BAF6-944E-CB1F-DA7B-E02DA83A1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03" y="5547833"/>
                <a:ext cx="6733522" cy="461665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EF2C626-278F-BBA9-7067-7723111C4FE9}"/>
              </a:ext>
            </a:extLst>
          </p:cNvPr>
          <p:cNvSpPr txBox="1"/>
          <p:nvPr/>
        </p:nvSpPr>
        <p:spPr>
          <a:xfrm>
            <a:off x="5129247" y="1744664"/>
            <a:ext cx="7788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33612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16667E-6 0 L -4.16667E-6 -0.07222 " pathEditMode="relative" rAng="0" ptsTypes="AA">
                                      <p:cBhvr>
                                        <p:cTn id="1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6" grpId="0"/>
      <p:bldP spid="56" grpId="0"/>
      <p:bldP spid="56" grpId="1"/>
      <p:bldP spid="27" grpId="0" animBg="1"/>
      <p:bldP spid="29" grpId="0" animBg="1"/>
      <p:bldP spid="30" grpId="0"/>
      <p:bldP spid="30" grpId="1"/>
      <p:bldP spid="54" grpId="0"/>
      <p:bldP spid="54" grpId="1"/>
      <p:bldP spid="55" grpId="0"/>
      <p:bldP spid="55" grpId="1"/>
      <p:bldP spid="8" grpId="0"/>
      <p:bldP spid="9" grpId="0"/>
      <p:bldP spid="11" grpId="0"/>
      <p:bldP spid="38" grpId="0"/>
      <p:bldP spid="38" grpId="1"/>
      <p:bldP spid="39" grpId="0"/>
      <p:bldP spid="39" grpId="1"/>
      <p:bldP spid="40" grpId="0"/>
      <p:bldP spid="40" grpId="1"/>
      <p:bldP spid="42" grpId="0"/>
      <p:bldP spid="42" grpId="1"/>
      <p:bldP spid="25" grpId="0"/>
      <p:bldP spid="26" grpId="0"/>
      <p:bldP spid="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20E158E-1486-37D4-76E6-94C58DD5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11" y="1563766"/>
            <a:ext cx="5545684" cy="4105461"/>
          </a:xfrm>
          <a:prstGeom prst="rect">
            <a:avLst/>
          </a:prstGeom>
        </p:spPr>
      </p:pic>
      <p:sp>
        <p:nvSpPr>
          <p:cNvPr id="14" name="Title 6">
            <a:extLst>
              <a:ext uri="{FF2B5EF4-FFF2-40B4-BE49-F238E27FC236}">
                <a16:creationId xmlns:a16="http://schemas.microsoft.com/office/drawing/2014/main" id="{4BA32C95-50F7-DA21-0DC0-BC9C073E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563766"/>
            <a:ext cx="11214100" cy="535531"/>
          </a:xfrm>
        </p:spPr>
        <p:txBody>
          <a:bodyPr>
            <a:normAutofit/>
          </a:bodyPr>
          <a:lstStyle/>
          <a:p>
            <a:r>
              <a:rPr lang="en-US" sz="3200" spc="-70" dirty="0"/>
              <a:t>Problem!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A335732-71CA-C731-CC60-9B5E26FF7D04}"/>
              </a:ext>
            </a:extLst>
          </p:cNvPr>
          <p:cNvSpPr txBox="1">
            <a:spLocks/>
          </p:cNvSpPr>
          <p:nvPr/>
        </p:nvSpPr>
        <p:spPr>
          <a:xfrm>
            <a:off x="444501" y="2099297"/>
            <a:ext cx="5857826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highlight>
                <a:srgbClr val="080A12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NOTE: need exact locations of all APs!</a:t>
            </a:r>
          </a:p>
          <a:p>
            <a:r>
              <a:rPr lang="en-US" sz="2400" dirty="0">
                <a:solidFill>
                  <a:schemeClr val="bg1"/>
                </a:solidFill>
              </a:rPr>
              <a:t>Need everything in the same unit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Solution: convert </a:t>
            </a:r>
            <a:r>
              <a:rPr lang="en-US" sz="2400" dirty="0" err="1">
                <a:solidFill>
                  <a:schemeClr val="bg1"/>
                </a:solidFill>
              </a:rPr>
              <a:t>lat</a:t>
            </a:r>
            <a:r>
              <a:rPr lang="en-US" sz="2400" dirty="0">
                <a:solidFill>
                  <a:schemeClr val="bg1"/>
                </a:solidFill>
              </a:rPr>
              <a:t>/long into metric units</a:t>
            </a:r>
          </a:p>
        </p:txBody>
      </p:sp>
    </p:spTree>
    <p:extLst>
      <p:ext uri="{BB962C8B-B14F-4D97-AF65-F5344CB8AC3E}">
        <p14:creationId xmlns:p14="http://schemas.microsoft.com/office/powerpoint/2010/main" val="1099065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F1700-8AF2-9753-4118-FADF9435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950DA7D5-F6B8-6ED5-E1E5-3F79ECE4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563766"/>
            <a:ext cx="11214100" cy="535531"/>
          </a:xfrm>
        </p:spPr>
        <p:txBody>
          <a:bodyPr>
            <a:normAutofit/>
          </a:bodyPr>
          <a:lstStyle/>
          <a:p>
            <a:r>
              <a:rPr lang="en-US" sz="3200" spc="-70" dirty="0"/>
              <a:t>Results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2506018-3445-1E3E-8A80-4352A9DAD89E}"/>
              </a:ext>
            </a:extLst>
          </p:cNvPr>
          <p:cNvSpPr txBox="1">
            <a:spLocks/>
          </p:cNvSpPr>
          <p:nvPr/>
        </p:nvSpPr>
        <p:spPr>
          <a:xfrm>
            <a:off x="444501" y="2099297"/>
            <a:ext cx="5857826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highlight>
                <a:srgbClr val="080A12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Phone GPS not accurate enough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868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BF5D880-270B-91A2-9A0F-80111052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27" y="1836891"/>
            <a:ext cx="4230062" cy="36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72F429-41E8-DE5E-815D-908B636E5404}"/>
              </a:ext>
            </a:extLst>
          </p:cNvPr>
          <p:cNvGrpSpPr/>
          <p:nvPr/>
        </p:nvGrpSpPr>
        <p:grpSpPr>
          <a:xfrm>
            <a:off x="1880716" y="367901"/>
            <a:ext cx="8430567" cy="6122198"/>
            <a:chOff x="295422" y="1252025"/>
            <a:chExt cx="7090116" cy="51487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7C16A1-E50B-641D-0070-D70AE000A71B}"/>
                </a:ext>
              </a:extLst>
            </p:cNvPr>
            <p:cNvSpPr/>
            <p:nvPr/>
          </p:nvSpPr>
          <p:spPr>
            <a:xfrm>
              <a:off x="295422" y="1252025"/>
              <a:ext cx="7090116" cy="5148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pic>
          <p:nvPicPr>
            <p:cNvPr id="5" name="Picture 4" descr="gps - Differences between triangulation and trilateration ...">
              <a:extLst>
                <a:ext uri="{FF2B5EF4-FFF2-40B4-BE49-F238E27FC236}">
                  <a16:creationId xmlns:a16="http://schemas.microsoft.com/office/drawing/2014/main" id="{BB6AAF5B-3317-8499-A9DC-1CB1A7923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57" y="1275980"/>
              <a:ext cx="7061981" cy="5111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9152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6F596-E5CC-D4A2-F4B2-FE0D1758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6" name="Picture 2" descr="Skyhook to Provide E-911 and Location Positioning for Coolpad Americas  Upcoming Mobile Phone Product | Business Wire">
            <a:extLst>
              <a:ext uri="{FF2B5EF4-FFF2-40B4-BE49-F238E27FC236}">
                <a16:creationId xmlns:a16="http://schemas.microsoft.com/office/drawing/2014/main" id="{2AE19EA9-65FD-EAA6-CFFE-2E8FA7A90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25" y="536102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npixon: Real-Time Location Systems for Industrial IoT">
            <a:extLst>
              <a:ext uri="{FF2B5EF4-FFF2-40B4-BE49-F238E27FC236}">
                <a16:creationId xmlns:a16="http://schemas.microsoft.com/office/drawing/2014/main" id="{76D3105A-74F2-465D-9377-206E62ABC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622" y="4935867"/>
            <a:ext cx="44291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C6495AB2-C595-42E9-A782-A533D034DD3E}"/>
              </a:ext>
            </a:extLst>
          </p:cNvPr>
          <p:cNvSpPr txBox="1">
            <a:spLocks/>
          </p:cNvSpPr>
          <p:nvPr/>
        </p:nvSpPr>
        <p:spPr>
          <a:xfrm>
            <a:off x="444500" y="695989"/>
            <a:ext cx="11214100" cy="535531"/>
          </a:xfrm>
          <a:prstGeom prst="rect">
            <a:avLst/>
          </a:prstGeom>
          <a:effectLst>
            <a:outerShdw blurRad="63500" sx="111000" sy="111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200" spc="-70" dirty="0">
                <a:ea typeface="+mj-ea"/>
                <a:cs typeface="+mj-cs"/>
              </a:rPr>
              <a:t>Wi-Fi Positioning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B055E9-564A-A69A-629A-F83CEF2B6224}"/>
              </a:ext>
            </a:extLst>
          </p:cNvPr>
          <p:cNvSpPr txBox="1">
            <a:spLocks/>
          </p:cNvSpPr>
          <p:nvPr/>
        </p:nvSpPr>
        <p:spPr>
          <a:xfrm>
            <a:off x="7137491" y="2290607"/>
            <a:ext cx="5229754" cy="26452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Determines location using Wi-Fi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Similar to GPS, but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bg1"/>
                </a:solidFill>
                <a:cs typeface="Arial" panose="020B0604020202020204" pitchFamily="34" charset="0"/>
              </a:rPr>
              <a:t>Requires on-site survey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bg1"/>
                </a:solidFill>
                <a:cs typeface="Arial" panose="020B0604020202020204" pitchFamily="34" charset="0"/>
              </a:rPr>
              <a:t>Can have much higher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bg1"/>
                </a:solidFill>
                <a:cs typeface="Arial" panose="020B0604020202020204" pitchFamily="34" charset="0"/>
              </a:rPr>
              <a:t>accuracy!</a:t>
            </a:r>
          </a:p>
          <a:p>
            <a:endParaRPr lang="en-US" sz="2400" dirty="0"/>
          </a:p>
        </p:txBody>
      </p:sp>
      <p:pic>
        <p:nvPicPr>
          <p:cNvPr id="10" name="Picture 9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6691BD91-00F8-4D48-3947-37F8268C6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391407"/>
            <a:ext cx="6346440" cy="47675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14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563766"/>
            <a:ext cx="11214100" cy="535531"/>
          </a:xfrm>
        </p:spPr>
        <p:txBody>
          <a:bodyPr/>
          <a:lstStyle/>
          <a:p>
            <a:r>
              <a:rPr lang="en-US" dirty="0"/>
              <a:t>How do we do this?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646226"/>
            <a:ext cx="8856254" cy="40932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Collect necessary data from Wi-Fi access points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Use signal strength data to calculate relative distance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Approximate user device location using Wi-Fi trilateration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563766"/>
            <a:ext cx="11214100" cy="535531"/>
          </a:xfrm>
        </p:spPr>
        <p:txBody>
          <a:bodyPr/>
          <a:lstStyle/>
          <a:p>
            <a:r>
              <a:rPr lang="en-US" dirty="0"/>
              <a:t>How do we do this?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646226"/>
            <a:ext cx="8856254" cy="40932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Collect Wi-Fi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Calculate distance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Find location (Tada!)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9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Collect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24778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31525B0F-7186-5053-C8C4-B5511439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563766"/>
            <a:ext cx="11214100" cy="535531"/>
          </a:xfrm>
        </p:spPr>
        <p:txBody>
          <a:bodyPr>
            <a:normAutofit/>
          </a:bodyPr>
          <a:lstStyle/>
          <a:p>
            <a:r>
              <a:rPr lang="en-US" sz="3200" spc="-70" dirty="0"/>
              <a:t>Necessary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73C3DF-F25A-95FD-22D5-F2D4B7E6BA2B}"/>
              </a:ext>
            </a:extLst>
          </p:cNvPr>
          <p:cNvSpPr txBox="1">
            <a:spLocks/>
          </p:cNvSpPr>
          <p:nvPr/>
        </p:nvSpPr>
        <p:spPr>
          <a:xfrm>
            <a:off x="444499" y="2646226"/>
            <a:ext cx="7523843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Exact locations of access points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Collect </a:t>
            </a:r>
            <a:r>
              <a:rPr lang="en-US" sz="2200" dirty="0" err="1">
                <a:solidFill>
                  <a:schemeClr val="bg1"/>
                </a:solidFill>
              </a:rPr>
              <a:t>lat</a:t>
            </a:r>
            <a:r>
              <a:rPr lang="en-US" sz="2200" dirty="0">
                <a:solidFill>
                  <a:schemeClr val="bg1"/>
                </a:solidFill>
              </a:rPr>
              <a:t>/</a:t>
            </a:r>
            <a:r>
              <a:rPr lang="en-US" sz="2200" dirty="0" err="1">
                <a:solidFill>
                  <a:schemeClr val="bg1"/>
                </a:solidFill>
              </a:rPr>
              <a:t>lon</a:t>
            </a:r>
            <a:r>
              <a:rPr lang="en-US" sz="2200" dirty="0">
                <a:solidFill>
                  <a:schemeClr val="bg1"/>
                </a:solidFill>
              </a:rPr>
              <a:t> using Google Maps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AP Signal strength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en-US" sz="2400" dirty="0">
              <a:solidFill>
                <a:schemeClr val="bg1"/>
              </a:solidFill>
              <a:highlight>
                <a:srgbClr val="080A12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highlight>
                <a:srgbClr val="080A12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31525B0F-7186-5053-C8C4-B5511439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563766"/>
            <a:ext cx="11214100" cy="535531"/>
          </a:xfrm>
        </p:spPr>
        <p:txBody>
          <a:bodyPr>
            <a:normAutofit/>
          </a:bodyPr>
          <a:lstStyle/>
          <a:p>
            <a:r>
              <a:rPr lang="en-US" sz="3200" spc="-70" dirty="0"/>
              <a:t>Windows WLAN API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73C3DF-F25A-95FD-22D5-F2D4B7E6BA2B}"/>
              </a:ext>
            </a:extLst>
          </p:cNvPr>
          <p:cNvSpPr txBox="1">
            <a:spLocks/>
          </p:cNvSpPr>
          <p:nvPr/>
        </p:nvSpPr>
        <p:spPr>
          <a:xfrm>
            <a:off x="444499" y="2646226"/>
            <a:ext cx="7523843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Utilize following method: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bg1"/>
                </a:solidFill>
                <a:highlight>
                  <a:srgbClr val="080A12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WlanGetAvailableNetworkList</a:t>
            </a:r>
            <a:r>
              <a:rPr lang="en-US" dirty="0">
                <a:solidFill>
                  <a:schemeClr val="bg1"/>
                </a:solidFill>
                <a:highlight>
                  <a:srgbClr val="080A12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endParaRPr lang="en-US" sz="1000" dirty="0">
              <a:solidFill>
                <a:schemeClr val="bg1"/>
              </a:solidFill>
              <a:highlight>
                <a:srgbClr val="080A12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Collect specific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BSSID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(mac address)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RSSI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(received signal strength indicator)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SSID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(network name)</a:t>
            </a:r>
          </a:p>
          <a:p>
            <a:endParaRPr lang="en-US" sz="2400" dirty="0">
              <a:solidFill>
                <a:schemeClr val="bg1"/>
              </a:solidFill>
              <a:highlight>
                <a:srgbClr val="080A12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highlight>
                <a:srgbClr val="080A12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Calculating  Distance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91528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D4C7C69-4042-842A-4181-565ADE97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A13BDA4-A6C3-D654-5AC2-32CAA066E638}"/>
              </a:ext>
            </a:extLst>
          </p:cNvPr>
          <p:cNvSpPr txBox="1">
            <a:spLocks/>
          </p:cNvSpPr>
          <p:nvPr/>
        </p:nvSpPr>
        <p:spPr>
          <a:xfrm>
            <a:off x="444500" y="2099297"/>
            <a:ext cx="7523843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highlight>
                <a:srgbClr val="080A12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Converts RSSI into approximate distance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Input: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RSSI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(dBm)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Frequency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(2400 MHz = 2.4 GHz)</a:t>
            </a:r>
          </a:p>
          <a:p>
            <a:r>
              <a:rPr lang="en-US" sz="2400" dirty="0">
                <a:solidFill>
                  <a:schemeClr val="bg1"/>
                </a:solidFill>
              </a:rPr>
              <a:t>Output: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Distance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(m)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7A564-94BE-EC2B-A893-3A64E66A2378}"/>
                  </a:ext>
                </a:extLst>
              </p:cNvPr>
              <p:cNvSpPr txBox="1"/>
              <p:nvPr/>
            </p:nvSpPr>
            <p:spPr>
              <a:xfrm>
                <a:off x="583837" y="5497415"/>
                <a:ext cx="8987247" cy="817660"/>
              </a:xfrm>
              <a:prstGeom prst="rect">
                <a:avLst/>
              </a:prstGeom>
              <a:solidFill>
                <a:srgbClr val="0A022C">
                  <a:alpha val="20000"/>
                </a:srgb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endChr m:val="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27.55 − 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20 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𝑓𝑟𝑒𝑞𝑢</m:t>
                                              </m:r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𝑒𝑛𝑐𝑦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</m:t>
                                      </m:r>
                                      <m:r>
                                        <a:rPr lang="en-US" sz="28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𝑅𝑆𝑆𝐼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8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7A564-94BE-EC2B-A893-3A64E66A2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37" y="5497415"/>
                <a:ext cx="8987247" cy="817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6">
            <a:extLst>
              <a:ext uri="{FF2B5EF4-FFF2-40B4-BE49-F238E27FC236}">
                <a16:creationId xmlns:a16="http://schemas.microsoft.com/office/drawing/2014/main" id="{9726A08C-D814-2F23-D5C2-99435EDD33E0}"/>
              </a:ext>
            </a:extLst>
          </p:cNvPr>
          <p:cNvSpPr txBox="1">
            <a:spLocks/>
          </p:cNvSpPr>
          <p:nvPr/>
        </p:nvSpPr>
        <p:spPr>
          <a:xfrm>
            <a:off x="444500" y="1563766"/>
            <a:ext cx="11214100" cy="5355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-70" dirty="0">
                <a:solidFill>
                  <a:schemeClr val="bg1"/>
                </a:solidFill>
              </a:rPr>
              <a:t>Free Space Path Loss (FSPL) Formula</a:t>
            </a:r>
          </a:p>
        </p:txBody>
      </p:sp>
    </p:spTree>
    <p:extLst>
      <p:ext uri="{BB962C8B-B14F-4D97-AF65-F5344CB8AC3E}">
        <p14:creationId xmlns:p14="http://schemas.microsoft.com/office/powerpoint/2010/main" val="369071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1824</TotalTime>
  <Words>311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Trade Gothic LT Pro</vt:lpstr>
      <vt:lpstr>Trebuchet MS</vt:lpstr>
      <vt:lpstr>Office Theme</vt:lpstr>
      <vt:lpstr>Determining Your Location Using Wi-Fi</vt:lpstr>
      <vt:lpstr>PowerPoint Presentation</vt:lpstr>
      <vt:lpstr>How do we do this?</vt:lpstr>
      <vt:lpstr>How do we do this?</vt:lpstr>
      <vt:lpstr>1. Collect Data</vt:lpstr>
      <vt:lpstr>Necessary Data</vt:lpstr>
      <vt:lpstr>Windows WLAN API</vt:lpstr>
      <vt:lpstr>2. Calculating  Distance</vt:lpstr>
      <vt:lpstr>PowerPoint Presentation</vt:lpstr>
      <vt:lpstr>PowerPoint Presentation</vt:lpstr>
      <vt:lpstr>3. Finding Location</vt:lpstr>
      <vt:lpstr>Wi-Fi Trilateration</vt:lpstr>
      <vt:lpstr>PowerPoint Presentation</vt:lpstr>
      <vt:lpstr>Problem!</vt:lpstr>
      <vt:lpstr>Results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Positioning Application</dc:title>
  <dc:creator>Michael C. Tripp</dc:creator>
  <cp:lastModifiedBy>Michael C. Tripp</cp:lastModifiedBy>
  <cp:revision>2</cp:revision>
  <dcterms:created xsi:type="dcterms:W3CDTF">2023-02-08T04:30:30Z</dcterms:created>
  <dcterms:modified xsi:type="dcterms:W3CDTF">2023-03-29T23:39:58Z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