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0" r:id="rId5"/>
    <p:sldId id="267" r:id="rId6"/>
    <p:sldId id="268" r:id="rId7"/>
    <p:sldId id="269" r:id="rId8"/>
    <p:sldId id="272" r:id="rId9"/>
    <p:sldId id="259" r:id="rId10"/>
    <p:sldId id="271" r:id="rId11"/>
    <p:sldId id="262" r:id="rId12"/>
    <p:sldId id="264" r:id="rId13"/>
    <p:sldId id="266" r:id="rId14"/>
    <p:sldId id="263" r:id="rId15"/>
    <p:sldId id="265"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14" autoAdjust="0"/>
  </p:normalViewPr>
  <p:slideViewPr>
    <p:cSldViewPr snapToGrid="0">
      <p:cViewPr varScale="1">
        <p:scale>
          <a:sx n="80" d="100"/>
          <a:sy n="80" d="100"/>
        </p:scale>
        <p:origin x="132"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51223-7671-4E02-A01D-36405E01849A}" type="datetimeFigureOut">
              <a:rPr lang="en-US" smtClean="0"/>
              <a:t>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955D2-722C-47C2-BA6A-50657959FD6F}" type="slidenum">
              <a:rPr lang="en-US" smtClean="0"/>
              <a:t>‹#›</a:t>
            </a:fld>
            <a:endParaRPr lang="en-US"/>
          </a:p>
        </p:txBody>
      </p:sp>
    </p:spTree>
    <p:extLst>
      <p:ext uri="{BB962C8B-B14F-4D97-AF65-F5344CB8AC3E}">
        <p14:creationId xmlns:p14="http://schemas.microsoft.com/office/powerpoint/2010/main" val="289198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9955D2-722C-47C2-BA6A-50657959FD6F}" type="slidenum">
              <a:rPr lang="en-US" smtClean="0"/>
              <a:t>3</a:t>
            </a:fld>
            <a:endParaRPr lang="en-US"/>
          </a:p>
        </p:txBody>
      </p:sp>
    </p:spTree>
    <p:extLst>
      <p:ext uri="{BB962C8B-B14F-4D97-AF65-F5344CB8AC3E}">
        <p14:creationId xmlns:p14="http://schemas.microsoft.com/office/powerpoint/2010/main" val="281223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9955D2-722C-47C2-BA6A-50657959FD6F}" type="slidenum">
              <a:rPr lang="en-US" smtClean="0"/>
              <a:t>12</a:t>
            </a:fld>
            <a:endParaRPr lang="en-US"/>
          </a:p>
        </p:txBody>
      </p:sp>
    </p:spTree>
    <p:extLst>
      <p:ext uri="{BB962C8B-B14F-4D97-AF65-F5344CB8AC3E}">
        <p14:creationId xmlns:p14="http://schemas.microsoft.com/office/powerpoint/2010/main" val="2705187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9955D2-722C-47C2-BA6A-50657959FD6F}" type="slidenum">
              <a:rPr lang="en-US" smtClean="0"/>
              <a:t>14</a:t>
            </a:fld>
            <a:endParaRPr lang="en-US"/>
          </a:p>
        </p:txBody>
      </p:sp>
    </p:spTree>
    <p:extLst>
      <p:ext uri="{BB962C8B-B14F-4D97-AF65-F5344CB8AC3E}">
        <p14:creationId xmlns:p14="http://schemas.microsoft.com/office/powerpoint/2010/main" val="3633119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4D4E-9F98-7DE5-6C6E-5F0B5170C7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2B2518-5998-8FF3-C6F3-F8A0F9118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A45B9F-AD4A-D3DC-F558-03266C416DBD}"/>
              </a:ext>
            </a:extLst>
          </p:cNvPr>
          <p:cNvSpPr>
            <a:spLocks noGrp="1"/>
          </p:cNvSpPr>
          <p:nvPr>
            <p:ph type="dt" sz="half" idx="10"/>
          </p:nvPr>
        </p:nvSpPr>
        <p:spPr/>
        <p:txBody>
          <a:bodyPr/>
          <a:lstStyle/>
          <a:p>
            <a:fld id="{06AE76C9-482F-44FF-BEA5-53E0BD1EAE56}" type="datetimeFigureOut">
              <a:rPr lang="en-US" smtClean="0"/>
              <a:t>2/5/2024</a:t>
            </a:fld>
            <a:endParaRPr lang="en-US"/>
          </a:p>
        </p:txBody>
      </p:sp>
      <p:sp>
        <p:nvSpPr>
          <p:cNvPr id="5" name="Footer Placeholder 4">
            <a:extLst>
              <a:ext uri="{FF2B5EF4-FFF2-40B4-BE49-F238E27FC236}">
                <a16:creationId xmlns:a16="http://schemas.microsoft.com/office/drawing/2014/main" id="{47B0BDBE-30AD-4A98-4805-DE53C6AC4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D27CD-C398-8D17-D09B-AEAA038456CE}"/>
              </a:ext>
            </a:extLst>
          </p:cNvPr>
          <p:cNvSpPr>
            <a:spLocks noGrp="1"/>
          </p:cNvSpPr>
          <p:nvPr>
            <p:ph type="sldNum" sz="quarter" idx="12"/>
          </p:nvPr>
        </p:nvSpPr>
        <p:spPr/>
        <p:txBody>
          <a:bodyPr/>
          <a:lstStyle/>
          <a:p>
            <a:fld id="{E8BA6D51-F7F0-4CCD-9669-3DFC1B16D4EC}" type="slidenum">
              <a:rPr lang="en-US" smtClean="0"/>
              <a:t>‹#›</a:t>
            </a:fld>
            <a:endParaRPr lang="en-US"/>
          </a:p>
        </p:txBody>
      </p:sp>
    </p:spTree>
    <p:extLst>
      <p:ext uri="{BB962C8B-B14F-4D97-AF65-F5344CB8AC3E}">
        <p14:creationId xmlns:p14="http://schemas.microsoft.com/office/powerpoint/2010/main" val="2125325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4C03-96FD-08B7-8419-C5DBF2325B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2C51A3-F300-748A-3F99-3756141F9D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65CE96-D318-6426-81DC-BC1685C0ABE1}"/>
              </a:ext>
            </a:extLst>
          </p:cNvPr>
          <p:cNvSpPr>
            <a:spLocks noGrp="1"/>
          </p:cNvSpPr>
          <p:nvPr>
            <p:ph type="dt" sz="half" idx="10"/>
          </p:nvPr>
        </p:nvSpPr>
        <p:spPr/>
        <p:txBody>
          <a:bodyPr/>
          <a:lstStyle/>
          <a:p>
            <a:fld id="{06AE76C9-482F-44FF-BEA5-53E0BD1EAE56}" type="datetimeFigureOut">
              <a:rPr lang="en-US" smtClean="0"/>
              <a:t>2/5/2024</a:t>
            </a:fld>
            <a:endParaRPr lang="en-US"/>
          </a:p>
        </p:txBody>
      </p:sp>
      <p:sp>
        <p:nvSpPr>
          <p:cNvPr id="5" name="Footer Placeholder 4">
            <a:extLst>
              <a:ext uri="{FF2B5EF4-FFF2-40B4-BE49-F238E27FC236}">
                <a16:creationId xmlns:a16="http://schemas.microsoft.com/office/drawing/2014/main" id="{310461C2-CDE6-962E-1E9D-D6A30D311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33AB6E-AE0B-A585-CF61-9D8F77DB2C98}"/>
              </a:ext>
            </a:extLst>
          </p:cNvPr>
          <p:cNvSpPr>
            <a:spLocks noGrp="1"/>
          </p:cNvSpPr>
          <p:nvPr>
            <p:ph type="sldNum" sz="quarter" idx="12"/>
          </p:nvPr>
        </p:nvSpPr>
        <p:spPr/>
        <p:txBody>
          <a:bodyPr/>
          <a:lstStyle/>
          <a:p>
            <a:fld id="{E8BA6D51-F7F0-4CCD-9669-3DFC1B16D4EC}" type="slidenum">
              <a:rPr lang="en-US" smtClean="0"/>
              <a:t>‹#›</a:t>
            </a:fld>
            <a:endParaRPr lang="en-US"/>
          </a:p>
        </p:txBody>
      </p:sp>
    </p:spTree>
    <p:extLst>
      <p:ext uri="{BB962C8B-B14F-4D97-AF65-F5344CB8AC3E}">
        <p14:creationId xmlns:p14="http://schemas.microsoft.com/office/powerpoint/2010/main" val="2517206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EC5508-C349-E118-F061-08E2E5C712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79A7B2-E9F4-C1AF-12AF-8547510572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F432B7-1067-27B7-0097-D60CAF353145}"/>
              </a:ext>
            </a:extLst>
          </p:cNvPr>
          <p:cNvSpPr>
            <a:spLocks noGrp="1"/>
          </p:cNvSpPr>
          <p:nvPr>
            <p:ph type="dt" sz="half" idx="10"/>
          </p:nvPr>
        </p:nvSpPr>
        <p:spPr/>
        <p:txBody>
          <a:bodyPr/>
          <a:lstStyle/>
          <a:p>
            <a:fld id="{06AE76C9-482F-44FF-BEA5-53E0BD1EAE56}" type="datetimeFigureOut">
              <a:rPr lang="en-US" smtClean="0"/>
              <a:t>2/5/2024</a:t>
            </a:fld>
            <a:endParaRPr lang="en-US"/>
          </a:p>
        </p:txBody>
      </p:sp>
      <p:sp>
        <p:nvSpPr>
          <p:cNvPr id="5" name="Footer Placeholder 4">
            <a:extLst>
              <a:ext uri="{FF2B5EF4-FFF2-40B4-BE49-F238E27FC236}">
                <a16:creationId xmlns:a16="http://schemas.microsoft.com/office/drawing/2014/main" id="{57B1D53E-1E85-BDAE-698C-C3B21B5AF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FBA13-C948-B1EF-BB73-F0D3AA78C907}"/>
              </a:ext>
            </a:extLst>
          </p:cNvPr>
          <p:cNvSpPr>
            <a:spLocks noGrp="1"/>
          </p:cNvSpPr>
          <p:nvPr>
            <p:ph type="sldNum" sz="quarter" idx="12"/>
          </p:nvPr>
        </p:nvSpPr>
        <p:spPr/>
        <p:txBody>
          <a:bodyPr/>
          <a:lstStyle/>
          <a:p>
            <a:fld id="{E8BA6D51-F7F0-4CCD-9669-3DFC1B16D4EC}" type="slidenum">
              <a:rPr lang="en-US" smtClean="0"/>
              <a:t>‹#›</a:t>
            </a:fld>
            <a:endParaRPr lang="en-US"/>
          </a:p>
        </p:txBody>
      </p:sp>
    </p:spTree>
    <p:extLst>
      <p:ext uri="{BB962C8B-B14F-4D97-AF65-F5344CB8AC3E}">
        <p14:creationId xmlns:p14="http://schemas.microsoft.com/office/powerpoint/2010/main" val="1333171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722E-4A20-2B9B-7D4F-F0232EC366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449A40-F3C3-3482-3E58-0477AF2410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B76076-DFC8-B2E9-8BC9-BFA77AE76040}"/>
              </a:ext>
            </a:extLst>
          </p:cNvPr>
          <p:cNvSpPr>
            <a:spLocks noGrp="1"/>
          </p:cNvSpPr>
          <p:nvPr>
            <p:ph type="dt" sz="half" idx="10"/>
          </p:nvPr>
        </p:nvSpPr>
        <p:spPr/>
        <p:txBody>
          <a:bodyPr/>
          <a:lstStyle/>
          <a:p>
            <a:fld id="{06AE76C9-482F-44FF-BEA5-53E0BD1EAE56}" type="datetimeFigureOut">
              <a:rPr lang="en-US" smtClean="0"/>
              <a:t>2/5/2024</a:t>
            </a:fld>
            <a:endParaRPr lang="en-US"/>
          </a:p>
        </p:txBody>
      </p:sp>
      <p:sp>
        <p:nvSpPr>
          <p:cNvPr id="5" name="Footer Placeholder 4">
            <a:extLst>
              <a:ext uri="{FF2B5EF4-FFF2-40B4-BE49-F238E27FC236}">
                <a16:creationId xmlns:a16="http://schemas.microsoft.com/office/drawing/2014/main" id="{1A3205C0-CC83-C819-FEEC-2E06FB596D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676526-02B8-E7E5-C060-DC8F39887E0C}"/>
              </a:ext>
            </a:extLst>
          </p:cNvPr>
          <p:cNvSpPr>
            <a:spLocks noGrp="1"/>
          </p:cNvSpPr>
          <p:nvPr>
            <p:ph type="sldNum" sz="quarter" idx="12"/>
          </p:nvPr>
        </p:nvSpPr>
        <p:spPr/>
        <p:txBody>
          <a:bodyPr/>
          <a:lstStyle/>
          <a:p>
            <a:fld id="{E8BA6D51-F7F0-4CCD-9669-3DFC1B16D4EC}" type="slidenum">
              <a:rPr lang="en-US" smtClean="0"/>
              <a:t>‹#›</a:t>
            </a:fld>
            <a:endParaRPr lang="en-US"/>
          </a:p>
        </p:txBody>
      </p:sp>
    </p:spTree>
    <p:extLst>
      <p:ext uri="{BB962C8B-B14F-4D97-AF65-F5344CB8AC3E}">
        <p14:creationId xmlns:p14="http://schemas.microsoft.com/office/powerpoint/2010/main" val="195099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B7D2-602D-4639-60AD-2D1CE55F66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987C35-A3A3-F6F7-C433-755DEC72CF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33CBA7-A81A-B3AA-17EA-0D14A8F7A42B}"/>
              </a:ext>
            </a:extLst>
          </p:cNvPr>
          <p:cNvSpPr>
            <a:spLocks noGrp="1"/>
          </p:cNvSpPr>
          <p:nvPr>
            <p:ph type="dt" sz="half" idx="10"/>
          </p:nvPr>
        </p:nvSpPr>
        <p:spPr/>
        <p:txBody>
          <a:bodyPr/>
          <a:lstStyle/>
          <a:p>
            <a:fld id="{06AE76C9-482F-44FF-BEA5-53E0BD1EAE56}" type="datetimeFigureOut">
              <a:rPr lang="en-US" smtClean="0"/>
              <a:t>2/5/2024</a:t>
            </a:fld>
            <a:endParaRPr lang="en-US"/>
          </a:p>
        </p:txBody>
      </p:sp>
      <p:sp>
        <p:nvSpPr>
          <p:cNvPr id="5" name="Footer Placeholder 4">
            <a:extLst>
              <a:ext uri="{FF2B5EF4-FFF2-40B4-BE49-F238E27FC236}">
                <a16:creationId xmlns:a16="http://schemas.microsoft.com/office/drawing/2014/main" id="{32824EC6-2F17-51E7-C613-BB6851AD1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D8992-A5B0-DD21-D1DD-A8DC0C6B4DEB}"/>
              </a:ext>
            </a:extLst>
          </p:cNvPr>
          <p:cNvSpPr>
            <a:spLocks noGrp="1"/>
          </p:cNvSpPr>
          <p:nvPr>
            <p:ph type="sldNum" sz="quarter" idx="12"/>
          </p:nvPr>
        </p:nvSpPr>
        <p:spPr/>
        <p:txBody>
          <a:bodyPr/>
          <a:lstStyle/>
          <a:p>
            <a:fld id="{E8BA6D51-F7F0-4CCD-9669-3DFC1B16D4EC}" type="slidenum">
              <a:rPr lang="en-US" smtClean="0"/>
              <a:t>‹#›</a:t>
            </a:fld>
            <a:endParaRPr lang="en-US"/>
          </a:p>
        </p:txBody>
      </p:sp>
    </p:spTree>
    <p:extLst>
      <p:ext uri="{BB962C8B-B14F-4D97-AF65-F5344CB8AC3E}">
        <p14:creationId xmlns:p14="http://schemas.microsoft.com/office/powerpoint/2010/main" val="694100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4731-1837-778C-30B4-F77450D017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F7C113-53FC-C81D-B0EB-9FA1F764B8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27434A-1469-04F1-161C-353D1D9F97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AAA197-D1E0-0A1E-DF76-ECB7950F8B1B}"/>
              </a:ext>
            </a:extLst>
          </p:cNvPr>
          <p:cNvSpPr>
            <a:spLocks noGrp="1"/>
          </p:cNvSpPr>
          <p:nvPr>
            <p:ph type="dt" sz="half" idx="10"/>
          </p:nvPr>
        </p:nvSpPr>
        <p:spPr/>
        <p:txBody>
          <a:bodyPr/>
          <a:lstStyle/>
          <a:p>
            <a:fld id="{06AE76C9-482F-44FF-BEA5-53E0BD1EAE56}" type="datetimeFigureOut">
              <a:rPr lang="en-US" smtClean="0"/>
              <a:t>2/5/2024</a:t>
            </a:fld>
            <a:endParaRPr lang="en-US"/>
          </a:p>
        </p:txBody>
      </p:sp>
      <p:sp>
        <p:nvSpPr>
          <p:cNvPr id="6" name="Footer Placeholder 5">
            <a:extLst>
              <a:ext uri="{FF2B5EF4-FFF2-40B4-BE49-F238E27FC236}">
                <a16:creationId xmlns:a16="http://schemas.microsoft.com/office/drawing/2014/main" id="{95015E7B-E116-A62D-E9AD-8CE149B6D0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2874E2-4F3B-CA46-7F52-62FE8E1B1017}"/>
              </a:ext>
            </a:extLst>
          </p:cNvPr>
          <p:cNvSpPr>
            <a:spLocks noGrp="1"/>
          </p:cNvSpPr>
          <p:nvPr>
            <p:ph type="sldNum" sz="quarter" idx="12"/>
          </p:nvPr>
        </p:nvSpPr>
        <p:spPr/>
        <p:txBody>
          <a:bodyPr/>
          <a:lstStyle/>
          <a:p>
            <a:fld id="{E8BA6D51-F7F0-4CCD-9669-3DFC1B16D4EC}" type="slidenum">
              <a:rPr lang="en-US" smtClean="0"/>
              <a:t>‹#›</a:t>
            </a:fld>
            <a:endParaRPr lang="en-US"/>
          </a:p>
        </p:txBody>
      </p:sp>
    </p:spTree>
    <p:extLst>
      <p:ext uri="{BB962C8B-B14F-4D97-AF65-F5344CB8AC3E}">
        <p14:creationId xmlns:p14="http://schemas.microsoft.com/office/powerpoint/2010/main" val="3834390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C1A73-8BA2-E3EE-A1E3-2D775081DC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7409A4-0646-AA0C-5B1E-442E207C6C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44E476-2D87-607C-608F-72E0CE0CD8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5AEFF0-E3B9-234A-E147-614D075946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B739F2-F5B8-FC09-3167-C397C0830A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83D0EA-99BC-E51D-9F0D-8FD324AB3E71}"/>
              </a:ext>
            </a:extLst>
          </p:cNvPr>
          <p:cNvSpPr>
            <a:spLocks noGrp="1"/>
          </p:cNvSpPr>
          <p:nvPr>
            <p:ph type="dt" sz="half" idx="10"/>
          </p:nvPr>
        </p:nvSpPr>
        <p:spPr/>
        <p:txBody>
          <a:bodyPr/>
          <a:lstStyle/>
          <a:p>
            <a:fld id="{06AE76C9-482F-44FF-BEA5-53E0BD1EAE56}" type="datetimeFigureOut">
              <a:rPr lang="en-US" smtClean="0"/>
              <a:t>2/5/2024</a:t>
            </a:fld>
            <a:endParaRPr lang="en-US"/>
          </a:p>
        </p:txBody>
      </p:sp>
      <p:sp>
        <p:nvSpPr>
          <p:cNvPr id="8" name="Footer Placeholder 7">
            <a:extLst>
              <a:ext uri="{FF2B5EF4-FFF2-40B4-BE49-F238E27FC236}">
                <a16:creationId xmlns:a16="http://schemas.microsoft.com/office/drawing/2014/main" id="{3063600C-AA23-CB4C-621E-8CC75A15BA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1F7A3D-60D2-73DE-616F-C6DE808F1E18}"/>
              </a:ext>
            </a:extLst>
          </p:cNvPr>
          <p:cNvSpPr>
            <a:spLocks noGrp="1"/>
          </p:cNvSpPr>
          <p:nvPr>
            <p:ph type="sldNum" sz="quarter" idx="12"/>
          </p:nvPr>
        </p:nvSpPr>
        <p:spPr/>
        <p:txBody>
          <a:bodyPr/>
          <a:lstStyle/>
          <a:p>
            <a:fld id="{E8BA6D51-F7F0-4CCD-9669-3DFC1B16D4EC}" type="slidenum">
              <a:rPr lang="en-US" smtClean="0"/>
              <a:t>‹#›</a:t>
            </a:fld>
            <a:endParaRPr lang="en-US"/>
          </a:p>
        </p:txBody>
      </p:sp>
    </p:spTree>
    <p:extLst>
      <p:ext uri="{BB962C8B-B14F-4D97-AF65-F5344CB8AC3E}">
        <p14:creationId xmlns:p14="http://schemas.microsoft.com/office/powerpoint/2010/main" val="363042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82EF-AAF5-1F42-CFEA-1833A3D609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AA69A1-63C4-168E-E585-4809CEFDEF0F}"/>
              </a:ext>
            </a:extLst>
          </p:cNvPr>
          <p:cNvSpPr>
            <a:spLocks noGrp="1"/>
          </p:cNvSpPr>
          <p:nvPr>
            <p:ph type="dt" sz="half" idx="10"/>
          </p:nvPr>
        </p:nvSpPr>
        <p:spPr/>
        <p:txBody>
          <a:bodyPr/>
          <a:lstStyle/>
          <a:p>
            <a:fld id="{06AE76C9-482F-44FF-BEA5-53E0BD1EAE56}" type="datetimeFigureOut">
              <a:rPr lang="en-US" smtClean="0"/>
              <a:t>2/5/2024</a:t>
            </a:fld>
            <a:endParaRPr lang="en-US"/>
          </a:p>
        </p:txBody>
      </p:sp>
      <p:sp>
        <p:nvSpPr>
          <p:cNvPr id="4" name="Footer Placeholder 3">
            <a:extLst>
              <a:ext uri="{FF2B5EF4-FFF2-40B4-BE49-F238E27FC236}">
                <a16:creationId xmlns:a16="http://schemas.microsoft.com/office/drawing/2014/main" id="{3D8A135A-0A02-3E0D-A7A0-12276E3927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FD99D9-DEB9-11EF-2C44-6BB7DFB4821D}"/>
              </a:ext>
            </a:extLst>
          </p:cNvPr>
          <p:cNvSpPr>
            <a:spLocks noGrp="1"/>
          </p:cNvSpPr>
          <p:nvPr>
            <p:ph type="sldNum" sz="quarter" idx="12"/>
          </p:nvPr>
        </p:nvSpPr>
        <p:spPr/>
        <p:txBody>
          <a:bodyPr/>
          <a:lstStyle/>
          <a:p>
            <a:fld id="{E8BA6D51-F7F0-4CCD-9669-3DFC1B16D4EC}" type="slidenum">
              <a:rPr lang="en-US" smtClean="0"/>
              <a:t>‹#›</a:t>
            </a:fld>
            <a:endParaRPr lang="en-US"/>
          </a:p>
        </p:txBody>
      </p:sp>
    </p:spTree>
    <p:extLst>
      <p:ext uri="{BB962C8B-B14F-4D97-AF65-F5344CB8AC3E}">
        <p14:creationId xmlns:p14="http://schemas.microsoft.com/office/powerpoint/2010/main" val="27810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C2F0A8-AD65-0166-B4E8-2084F40627CE}"/>
              </a:ext>
            </a:extLst>
          </p:cNvPr>
          <p:cNvSpPr>
            <a:spLocks noGrp="1"/>
          </p:cNvSpPr>
          <p:nvPr>
            <p:ph type="dt" sz="half" idx="10"/>
          </p:nvPr>
        </p:nvSpPr>
        <p:spPr/>
        <p:txBody>
          <a:bodyPr/>
          <a:lstStyle/>
          <a:p>
            <a:fld id="{06AE76C9-482F-44FF-BEA5-53E0BD1EAE56}" type="datetimeFigureOut">
              <a:rPr lang="en-US" smtClean="0"/>
              <a:t>2/5/2024</a:t>
            </a:fld>
            <a:endParaRPr lang="en-US"/>
          </a:p>
        </p:txBody>
      </p:sp>
      <p:sp>
        <p:nvSpPr>
          <p:cNvPr id="3" name="Footer Placeholder 2">
            <a:extLst>
              <a:ext uri="{FF2B5EF4-FFF2-40B4-BE49-F238E27FC236}">
                <a16:creationId xmlns:a16="http://schemas.microsoft.com/office/drawing/2014/main" id="{CC70F1B8-77DC-F6A5-F9D8-A16A8EDE1E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6E6F58-6790-6C5D-4CD9-F6A50421B819}"/>
              </a:ext>
            </a:extLst>
          </p:cNvPr>
          <p:cNvSpPr>
            <a:spLocks noGrp="1"/>
          </p:cNvSpPr>
          <p:nvPr>
            <p:ph type="sldNum" sz="quarter" idx="12"/>
          </p:nvPr>
        </p:nvSpPr>
        <p:spPr/>
        <p:txBody>
          <a:bodyPr/>
          <a:lstStyle/>
          <a:p>
            <a:fld id="{E8BA6D51-F7F0-4CCD-9669-3DFC1B16D4EC}" type="slidenum">
              <a:rPr lang="en-US" smtClean="0"/>
              <a:t>‹#›</a:t>
            </a:fld>
            <a:endParaRPr lang="en-US"/>
          </a:p>
        </p:txBody>
      </p:sp>
    </p:spTree>
    <p:extLst>
      <p:ext uri="{BB962C8B-B14F-4D97-AF65-F5344CB8AC3E}">
        <p14:creationId xmlns:p14="http://schemas.microsoft.com/office/powerpoint/2010/main" val="1361016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04107-745A-1809-8E62-8B1A19985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71ADCD-E10C-A4F2-540B-3B94F22D05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E62569-7CD2-D10D-C74C-7F6D9B3ABA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631C4C-125B-17E2-1514-0E7A047A140E}"/>
              </a:ext>
            </a:extLst>
          </p:cNvPr>
          <p:cNvSpPr>
            <a:spLocks noGrp="1"/>
          </p:cNvSpPr>
          <p:nvPr>
            <p:ph type="dt" sz="half" idx="10"/>
          </p:nvPr>
        </p:nvSpPr>
        <p:spPr/>
        <p:txBody>
          <a:bodyPr/>
          <a:lstStyle/>
          <a:p>
            <a:fld id="{06AE76C9-482F-44FF-BEA5-53E0BD1EAE56}" type="datetimeFigureOut">
              <a:rPr lang="en-US" smtClean="0"/>
              <a:t>2/5/2024</a:t>
            </a:fld>
            <a:endParaRPr lang="en-US"/>
          </a:p>
        </p:txBody>
      </p:sp>
      <p:sp>
        <p:nvSpPr>
          <p:cNvPr id="6" name="Footer Placeholder 5">
            <a:extLst>
              <a:ext uri="{FF2B5EF4-FFF2-40B4-BE49-F238E27FC236}">
                <a16:creationId xmlns:a16="http://schemas.microsoft.com/office/drawing/2014/main" id="{C0CA5B49-14A9-FE82-627E-D71CE1FAC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F34422-74E9-9D70-45A5-65807E2C6C0F}"/>
              </a:ext>
            </a:extLst>
          </p:cNvPr>
          <p:cNvSpPr>
            <a:spLocks noGrp="1"/>
          </p:cNvSpPr>
          <p:nvPr>
            <p:ph type="sldNum" sz="quarter" idx="12"/>
          </p:nvPr>
        </p:nvSpPr>
        <p:spPr/>
        <p:txBody>
          <a:bodyPr/>
          <a:lstStyle/>
          <a:p>
            <a:fld id="{E8BA6D51-F7F0-4CCD-9669-3DFC1B16D4EC}" type="slidenum">
              <a:rPr lang="en-US" smtClean="0"/>
              <a:t>‹#›</a:t>
            </a:fld>
            <a:endParaRPr lang="en-US"/>
          </a:p>
        </p:txBody>
      </p:sp>
    </p:spTree>
    <p:extLst>
      <p:ext uri="{BB962C8B-B14F-4D97-AF65-F5344CB8AC3E}">
        <p14:creationId xmlns:p14="http://schemas.microsoft.com/office/powerpoint/2010/main" val="62696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DE744-EBBA-5A6B-B7E7-58CEE9B759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E0D033-B746-5F05-588E-663570960A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89C4D8-5478-7424-9543-8222B119A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F581A-4B8D-5CDF-2208-A7E4547C072B}"/>
              </a:ext>
            </a:extLst>
          </p:cNvPr>
          <p:cNvSpPr>
            <a:spLocks noGrp="1"/>
          </p:cNvSpPr>
          <p:nvPr>
            <p:ph type="dt" sz="half" idx="10"/>
          </p:nvPr>
        </p:nvSpPr>
        <p:spPr/>
        <p:txBody>
          <a:bodyPr/>
          <a:lstStyle/>
          <a:p>
            <a:fld id="{06AE76C9-482F-44FF-BEA5-53E0BD1EAE56}" type="datetimeFigureOut">
              <a:rPr lang="en-US" smtClean="0"/>
              <a:t>2/5/2024</a:t>
            </a:fld>
            <a:endParaRPr lang="en-US"/>
          </a:p>
        </p:txBody>
      </p:sp>
      <p:sp>
        <p:nvSpPr>
          <p:cNvPr id="6" name="Footer Placeholder 5">
            <a:extLst>
              <a:ext uri="{FF2B5EF4-FFF2-40B4-BE49-F238E27FC236}">
                <a16:creationId xmlns:a16="http://schemas.microsoft.com/office/drawing/2014/main" id="{FC720697-A818-C24B-EE95-AAD85D69C1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CCE46B-7F12-9424-9693-DC9980EE7BCF}"/>
              </a:ext>
            </a:extLst>
          </p:cNvPr>
          <p:cNvSpPr>
            <a:spLocks noGrp="1"/>
          </p:cNvSpPr>
          <p:nvPr>
            <p:ph type="sldNum" sz="quarter" idx="12"/>
          </p:nvPr>
        </p:nvSpPr>
        <p:spPr/>
        <p:txBody>
          <a:bodyPr/>
          <a:lstStyle/>
          <a:p>
            <a:fld id="{E8BA6D51-F7F0-4CCD-9669-3DFC1B16D4EC}" type="slidenum">
              <a:rPr lang="en-US" smtClean="0"/>
              <a:t>‹#›</a:t>
            </a:fld>
            <a:endParaRPr lang="en-US"/>
          </a:p>
        </p:txBody>
      </p:sp>
    </p:spTree>
    <p:extLst>
      <p:ext uri="{BB962C8B-B14F-4D97-AF65-F5344CB8AC3E}">
        <p14:creationId xmlns:p14="http://schemas.microsoft.com/office/powerpoint/2010/main" val="4252437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BAA7B2-3745-3AC3-7D8B-74B369131C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8301AF-3F9A-CD09-B022-A9E05FAA91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9FB56-1E0C-54D2-78FF-18BE10A212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E76C9-482F-44FF-BEA5-53E0BD1EAE56}" type="datetimeFigureOut">
              <a:rPr lang="en-US" smtClean="0"/>
              <a:t>2/5/2024</a:t>
            </a:fld>
            <a:endParaRPr lang="en-US"/>
          </a:p>
        </p:txBody>
      </p:sp>
      <p:sp>
        <p:nvSpPr>
          <p:cNvPr id="5" name="Footer Placeholder 4">
            <a:extLst>
              <a:ext uri="{FF2B5EF4-FFF2-40B4-BE49-F238E27FC236}">
                <a16:creationId xmlns:a16="http://schemas.microsoft.com/office/drawing/2014/main" id="{B5CC6880-5C1D-CC5B-1B26-829BAED0A3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BFADF-0A55-5ABB-F426-9B63F65CFB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BA6D51-F7F0-4CCD-9669-3DFC1B16D4EC}" type="slidenum">
              <a:rPr lang="en-US" smtClean="0"/>
              <a:t>‹#›</a:t>
            </a:fld>
            <a:endParaRPr lang="en-US"/>
          </a:p>
        </p:txBody>
      </p:sp>
    </p:spTree>
    <p:extLst>
      <p:ext uri="{BB962C8B-B14F-4D97-AF65-F5344CB8AC3E}">
        <p14:creationId xmlns:p14="http://schemas.microsoft.com/office/powerpoint/2010/main" val="1673624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Pen placed on top of a signature line">
            <a:extLst>
              <a:ext uri="{FF2B5EF4-FFF2-40B4-BE49-F238E27FC236}">
                <a16:creationId xmlns:a16="http://schemas.microsoft.com/office/drawing/2014/main" id="{B86C414B-1B3A-158D-8A97-750312303E64}"/>
              </a:ext>
            </a:extLst>
          </p:cNvPr>
          <p:cNvPicPr>
            <a:picLocks noChangeAspect="1"/>
          </p:cNvPicPr>
          <p:nvPr/>
        </p:nvPicPr>
        <p:blipFill rotWithShape="1">
          <a:blip r:embed="rId2"/>
          <a:srcRect l="15628" r="-1" b="-1"/>
          <a:stretch/>
        </p:blipFill>
        <p:spPr>
          <a:xfrm>
            <a:off x="3523488" y="10"/>
            <a:ext cx="8668512" cy="6857990"/>
          </a:xfrm>
          <a:prstGeom prst="rect">
            <a:avLst/>
          </a:prstGeom>
        </p:spPr>
      </p:pic>
      <p:sp>
        <p:nvSpPr>
          <p:cNvPr id="32" name="Rectangle 3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9C5FF2-F807-2FC6-02D9-6F3F5F8044DF}"/>
              </a:ext>
            </a:extLst>
          </p:cNvPr>
          <p:cNvSpPr>
            <a:spLocks noGrp="1"/>
          </p:cNvSpPr>
          <p:nvPr>
            <p:ph type="ctrTitle"/>
          </p:nvPr>
        </p:nvSpPr>
        <p:spPr>
          <a:xfrm>
            <a:off x="477981" y="1122363"/>
            <a:ext cx="4023360" cy="3204134"/>
          </a:xfrm>
        </p:spPr>
        <p:txBody>
          <a:bodyPr anchor="b">
            <a:normAutofit/>
          </a:bodyPr>
          <a:lstStyle/>
          <a:p>
            <a:pPr algn="l"/>
            <a:r>
              <a:rPr lang="en-US" sz="4800"/>
              <a:t>Case Study 2:</a:t>
            </a:r>
            <a:br>
              <a:rPr lang="en-US" sz="4800"/>
            </a:br>
            <a:r>
              <a:rPr lang="en-US" sz="4800"/>
              <a:t>Logistic Regression</a:t>
            </a:r>
          </a:p>
        </p:txBody>
      </p:sp>
      <p:sp>
        <p:nvSpPr>
          <p:cNvPr id="3" name="Subtitle 2">
            <a:extLst>
              <a:ext uri="{FF2B5EF4-FFF2-40B4-BE49-F238E27FC236}">
                <a16:creationId xmlns:a16="http://schemas.microsoft.com/office/drawing/2014/main" id="{CA6A5603-5887-87D2-624F-A765118457A3}"/>
              </a:ext>
            </a:extLst>
          </p:cNvPr>
          <p:cNvSpPr>
            <a:spLocks noGrp="1"/>
          </p:cNvSpPr>
          <p:nvPr>
            <p:ph type="subTitle" idx="1"/>
          </p:nvPr>
        </p:nvSpPr>
        <p:spPr>
          <a:xfrm>
            <a:off x="477980" y="4872922"/>
            <a:ext cx="4023359" cy="1208141"/>
          </a:xfrm>
        </p:spPr>
        <p:txBody>
          <a:bodyPr>
            <a:normAutofit/>
          </a:bodyPr>
          <a:lstStyle/>
          <a:p>
            <a:pPr algn="l"/>
            <a:r>
              <a:rPr lang="en-US" sz="2000"/>
              <a:t>Matthew D. Cusack</a:t>
            </a:r>
          </a:p>
        </p:txBody>
      </p:sp>
      <p:sp>
        <p:nvSpPr>
          <p:cNvPr id="34" name="Rectangle 3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239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24E5-3DEF-D908-9D6E-FF1290943603}"/>
              </a:ext>
            </a:extLst>
          </p:cNvPr>
          <p:cNvSpPr>
            <a:spLocks noGrp="1"/>
          </p:cNvSpPr>
          <p:nvPr>
            <p:ph type="title"/>
          </p:nvPr>
        </p:nvSpPr>
        <p:spPr/>
        <p:txBody>
          <a:bodyPr/>
          <a:lstStyle/>
          <a:p>
            <a:r>
              <a:rPr lang="en-US" dirty="0"/>
              <a:t>Grid Search</a:t>
            </a:r>
          </a:p>
        </p:txBody>
      </p:sp>
      <p:sp>
        <p:nvSpPr>
          <p:cNvPr id="3" name="Content Placeholder 2">
            <a:extLst>
              <a:ext uri="{FF2B5EF4-FFF2-40B4-BE49-F238E27FC236}">
                <a16:creationId xmlns:a16="http://schemas.microsoft.com/office/drawing/2014/main" id="{3C6B44BB-8447-A76F-6F16-B6B53162806C}"/>
              </a:ext>
            </a:extLst>
          </p:cNvPr>
          <p:cNvSpPr>
            <a:spLocks noGrp="1"/>
          </p:cNvSpPr>
          <p:nvPr>
            <p:ph idx="1"/>
          </p:nvPr>
        </p:nvSpPr>
        <p:spPr/>
        <p:txBody>
          <a:bodyPr/>
          <a:lstStyle/>
          <a:p>
            <a:r>
              <a:rPr lang="en-US" dirty="0"/>
              <a:t>A grid search cross-validation was done using the model to determine the best hyperparameters for this model.</a:t>
            </a:r>
          </a:p>
          <a:p>
            <a:pPr lvl="1"/>
            <a:r>
              <a:rPr lang="en-US" dirty="0"/>
              <a:t>A 5-fold cross was done in the grid search</a:t>
            </a:r>
          </a:p>
          <a:p>
            <a:pPr lvl="1"/>
            <a:r>
              <a:rPr lang="en-US" dirty="0"/>
              <a:t>The ‘penalty’, ‘C’, and ‘solver’ hyperparameters were of focus</a:t>
            </a:r>
          </a:p>
          <a:p>
            <a:r>
              <a:rPr lang="en-US" dirty="0"/>
              <a:t>The best hyperparameters were determined after some time. The following hyperparameter settings were deemed to be the best by the grid search.</a:t>
            </a:r>
          </a:p>
          <a:p>
            <a:r>
              <a:rPr lang="en-US" dirty="0"/>
              <a:t>We can now apply these best hyperparameters to the model to improve from the base logistic regression model.</a:t>
            </a:r>
          </a:p>
        </p:txBody>
      </p:sp>
    </p:spTree>
    <p:extLst>
      <p:ext uri="{BB962C8B-B14F-4D97-AF65-F5344CB8AC3E}">
        <p14:creationId xmlns:p14="http://schemas.microsoft.com/office/powerpoint/2010/main" val="2772777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D16A6-3AD3-65EE-D0D5-92E13B094579}"/>
              </a:ext>
            </a:extLst>
          </p:cNvPr>
          <p:cNvSpPr>
            <a:spLocks noGrp="1"/>
          </p:cNvSpPr>
          <p:nvPr>
            <p:ph type="title"/>
          </p:nvPr>
        </p:nvSpPr>
        <p:spPr/>
        <p:txBody>
          <a:bodyPr/>
          <a:lstStyle/>
          <a:p>
            <a:r>
              <a:rPr lang="en-US"/>
              <a:t>Testing the Model</a:t>
            </a:r>
            <a:endParaRPr lang="en-US" dirty="0"/>
          </a:p>
        </p:txBody>
      </p:sp>
      <p:sp>
        <p:nvSpPr>
          <p:cNvPr id="3" name="Content Placeholder 2">
            <a:extLst>
              <a:ext uri="{FF2B5EF4-FFF2-40B4-BE49-F238E27FC236}">
                <a16:creationId xmlns:a16="http://schemas.microsoft.com/office/drawing/2014/main" id="{2222C3C3-750C-F3D2-BF5E-8D6DA262648F}"/>
              </a:ext>
            </a:extLst>
          </p:cNvPr>
          <p:cNvSpPr>
            <a:spLocks noGrp="1"/>
          </p:cNvSpPr>
          <p:nvPr>
            <p:ph idx="1"/>
          </p:nvPr>
        </p:nvSpPr>
        <p:spPr>
          <a:xfrm>
            <a:off x="838200" y="1825624"/>
            <a:ext cx="10515600" cy="3600617"/>
          </a:xfrm>
        </p:spPr>
        <p:txBody>
          <a:bodyPr>
            <a:normAutofit/>
          </a:bodyPr>
          <a:lstStyle/>
          <a:p>
            <a:r>
              <a:rPr lang="en-US" dirty="0"/>
              <a:t>After the best Hyperparameters were determined, the model is then fit on the training data (</a:t>
            </a:r>
            <a:r>
              <a:rPr lang="en-US" dirty="0" err="1"/>
              <a:t>X_train</a:t>
            </a:r>
            <a:r>
              <a:rPr lang="en-US" dirty="0"/>
              <a:t> and </a:t>
            </a:r>
            <a:r>
              <a:rPr lang="en-US" dirty="0" err="1"/>
              <a:t>y_train</a:t>
            </a:r>
            <a:r>
              <a:rPr lang="en-US" dirty="0"/>
              <a:t>).</a:t>
            </a:r>
          </a:p>
          <a:p>
            <a:r>
              <a:rPr lang="en-US" dirty="0"/>
              <a:t>After fitting the model, it can now be used on the </a:t>
            </a:r>
            <a:r>
              <a:rPr lang="en-US" dirty="0" err="1"/>
              <a:t>X_test</a:t>
            </a:r>
            <a:r>
              <a:rPr lang="en-US" dirty="0"/>
              <a:t> data to make predictions (</a:t>
            </a:r>
            <a:r>
              <a:rPr lang="en-US" dirty="0" err="1"/>
              <a:t>y_pred</a:t>
            </a:r>
            <a:r>
              <a:rPr lang="en-US" dirty="0"/>
              <a:t>).</a:t>
            </a:r>
          </a:p>
          <a:p>
            <a:r>
              <a:rPr lang="en-US" dirty="0"/>
              <a:t>These predictions are then run alongside the </a:t>
            </a:r>
            <a:r>
              <a:rPr lang="en-US" dirty="0" err="1"/>
              <a:t>y_test</a:t>
            </a:r>
            <a:r>
              <a:rPr lang="en-US" dirty="0"/>
              <a:t> data that was previously set aside.</a:t>
            </a:r>
          </a:p>
          <a:p>
            <a:r>
              <a:rPr lang="en-US" dirty="0"/>
              <a:t>We can then evaluate how well this Logistic Regression model was able to perform with this data using the metric(s) of choice.</a:t>
            </a:r>
          </a:p>
          <a:p>
            <a:pPr marL="0" indent="0">
              <a:buNone/>
            </a:pPr>
            <a:endParaRPr lang="en-US" dirty="0"/>
          </a:p>
        </p:txBody>
      </p:sp>
    </p:spTree>
    <p:extLst>
      <p:ext uri="{BB962C8B-B14F-4D97-AF65-F5344CB8AC3E}">
        <p14:creationId xmlns:p14="http://schemas.microsoft.com/office/powerpoint/2010/main" val="4141186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FE1EC756-41E9-4FD6-AD48-EF46A281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66F6371-9EA5-9354-29DC-1D07B921F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1AF340-1BAF-0277-171E-6F0570CB7AF7}"/>
              </a:ext>
            </a:extLst>
          </p:cNvPr>
          <p:cNvSpPr>
            <a:spLocks noGrp="1"/>
          </p:cNvSpPr>
          <p:nvPr>
            <p:ph type="title"/>
          </p:nvPr>
        </p:nvSpPr>
        <p:spPr>
          <a:xfrm>
            <a:off x="761995" y="307447"/>
            <a:ext cx="10693884" cy="1109932"/>
          </a:xfrm>
        </p:spPr>
        <p:txBody>
          <a:bodyPr>
            <a:normAutofit/>
          </a:bodyPr>
          <a:lstStyle/>
          <a:p>
            <a:r>
              <a:rPr lang="en-US" sz="4000"/>
              <a:t>Important Features</a:t>
            </a:r>
          </a:p>
        </p:txBody>
      </p:sp>
      <p:pic>
        <p:nvPicPr>
          <p:cNvPr id="5" name="Picture 4" descr="A screenshot of a computer&#10;&#10;Description automatically generated">
            <a:extLst>
              <a:ext uri="{FF2B5EF4-FFF2-40B4-BE49-F238E27FC236}">
                <a16:creationId xmlns:a16="http://schemas.microsoft.com/office/drawing/2014/main" id="{B78FA3CC-CBDC-9D52-CCEF-EE21D676D1F9}"/>
              </a:ext>
            </a:extLst>
          </p:cNvPr>
          <p:cNvPicPr>
            <a:picLocks noChangeAspect="1"/>
          </p:cNvPicPr>
          <p:nvPr/>
        </p:nvPicPr>
        <p:blipFill>
          <a:blip r:embed="rId3"/>
          <a:stretch>
            <a:fillRect/>
          </a:stretch>
        </p:blipFill>
        <p:spPr>
          <a:xfrm>
            <a:off x="736122" y="2993942"/>
            <a:ext cx="5804955" cy="2503386"/>
          </a:xfrm>
          <a:prstGeom prst="rect">
            <a:avLst/>
          </a:prstGeom>
        </p:spPr>
      </p:pic>
      <p:sp>
        <p:nvSpPr>
          <p:cNvPr id="3" name="Content Placeholder 2">
            <a:extLst>
              <a:ext uri="{FF2B5EF4-FFF2-40B4-BE49-F238E27FC236}">
                <a16:creationId xmlns:a16="http://schemas.microsoft.com/office/drawing/2014/main" id="{0D990CC0-AC03-8938-B6C6-C7C22FBDF3F9}"/>
              </a:ext>
            </a:extLst>
          </p:cNvPr>
          <p:cNvSpPr>
            <a:spLocks noGrp="1"/>
          </p:cNvSpPr>
          <p:nvPr>
            <p:ph idx="1"/>
          </p:nvPr>
        </p:nvSpPr>
        <p:spPr>
          <a:xfrm>
            <a:off x="7190508" y="2036564"/>
            <a:ext cx="4265370" cy="4513989"/>
          </a:xfrm>
        </p:spPr>
        <p:txBody>
          <a:bodyPr anchor="ctr">
            <a:normAutofit lnSpcReduction="10000"/>
          </a:bodyPr>
          <a:lstStyle/>
          <a:p>
            <a:r>
              <a:rPr lang="en-US" sz="2000" dirty="0"/>
              <a:t>It is also important to explore which features had the greatest importance on the model.</a:t>
            </a:r>
          </a:p>
          <a:p>
            <a:r>
              <a:rPr lang="en-US" sz="2000" dirty="0"/>
              <a:t>The coefficients represent the influence on the logistic regression model each variable has with the sign being representative of how it affects the model.</a:t>
            </a:r>
          </a:p>
          <a:p>
            <a:r>
              <a:rPr lang="en-US" sz="2000" dirty="0"/>
              <a:t>The higher the absolute value of the coefficient, the more of an influence the feature had on the model.</a:t>
            </a:r>
          </a:p>
          <a:p>
            <a:r>
              <a:rPr lang="en-US" sz="2000" dirty="0"/>
              <a:t>The top 10 most influential features of the model were narrowed down using the absolute value of the coefficient.</a:t>
            </a:r>
          </a:p>
        </p:txBody>
      </p:sp>
    </p:spTree>
    <p:extLst>
      <p:ext uri="{BB962C8B-B14F-4D97-AF65-F5344CB8AC3E}">
        <p14:creationId xmlns:p14="http://schemas.microsoft.com/office/powerpoint/2010/main" val="664725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1BA2-1279-613B-D1DB-64231F46007A}"/>
              </a:ext>
            </a:extLst>
          </p:cNvPr>
          <p:cNvSpPr>
            <a:spLocks noGrp="1"/>
          </p:cNvSpPr>
          <p:nvPr>
            <p:ph type="title"/>
          </p:nvPr>
        </p:nvSpPr>
        <p:spPr/>
        <p:txBody>
          <a:bodyPr/>
          <a:lstStyle/>
          <a:p>
            <a:r>
              <a:rPr lang="en-US" dirty="0"/>
              <a:t>Important Features cont.</a:t>
            </a:r>
          </a:p>
        </p:txBody>
      </p:sp>
      <p:sp>
        <p:nvSpPr>
          <p:cNvPr id="3" name="Content Placeholder 2">
            <a:extLst>
              <a:ext uri="{FF2B5EF4-FFF2-40B4-BE49-F238E27FC236}">
                <a16:creationId xmlns:a16="http://schemas.microsoft.com/office/drawing/2014/main" id="{DD821357-7D0A-D911-7E27-5877EBC21637}"/>
              </a:ext>
            </a:extLst>
          </p:cNvPr>
          <p:cNvSpPr>
            <a:spLocks noGrp="1"/>
          </p:cNvSpPr>
          <p:nvPr>
            <p:ph idx="1"/>
          </p:nvPr>
        </p:nvSpPr>
        <p:spPr/>
        <p:txBody>
          <a:bodyPr>
            <a:normAutofit lnSpcReduction="10000"/>
          </a:bodyPr>
          <a:lstStyle/>
          <a:p>
            <a:r>
              <a:rPr lang="en-US" dirty="0"/>
              <a:t>Each of the following features was found to have a negative coefficient:</a:t>
            </a:r>
          </a:p>
          <a:p>
            <a:pPr lvl="1"/>
            <a:r>
              <a:rPr lang="en-US" dirty="0" err="1"/>
              <a:t>patient_nbr</a:t>
            </a:r>
            <a:r>
              <a:rPr lang="en-US" dirty="0"/>
              <a:t>, </a:t>
            </a:r>
            <a:r>
              <a:rPr lang="en-US" dirty="0" err="1"/>
              <a:t>encounter_id</a:t>
            </a:r>
            <a:r>
              <a:rPr lang="en-US" dirty="0"/>
              <a:t>, diag_1, diag_2, diag_3, </a:t>
            </a:r>
            <a:r>
              <a:rPr lang="en-US" dirty="0" err="1"/>
              <a:t>num_lab_procedures</a:t>
            </a:r>
            <a:r>
              <a:rPr lang="en-US" dirty="0"/>
              <a:t>, </a:t>
            </a:r>
            <a:r>
              <a:rPr lang="en-US" dirty="0" err="1"/>
              <a:t>num_medications</a:t>
            </a:r>
            <a:r>
              <a:rPr lang="en-US" dirty="0"/>
              <a:t>, </a:t>
            </a:r>
            <a:r>
              <a:rPr lang="en-US" dirty="0" err="1"/>
              <a:t>admission_source_id</a:t>
            </a:r>
            <a:r>
              <a:rPr lang="en-US" dirty="0"/>
              <a:t>, </a:t>
            </a:r>
            <a:r>
              <a:rPr lang="en-US" dirty="0" err="1"/>
              <a:t>number_diagnoses</a:t>
            </a:r>
            <a:r>
              <a:rPr lang="en-US" dirty="0"/>
              <a:t>, </a:t>
            </a:r>
            <a:r>
              <a:rPr lang="en-US" dirty="0" err="1"/>
              <a:t>time_in_hospital</a:t>
            </a:r>
            <a:endParaRPr lang="en-US" dirty="0"/>
          </a:p>
          <a:p>
            <a:pPr lvl="1"/>
            <a:r>
              <a:rPr lang="en-US" dirty="0"/>
              <a:t>The presence of the negative coefficients indicate that an increase in any of these individual feature values will be associated with a decrease in the log-odds of the positive class.</a:t>
            </a:r>
          </a:p>
          <a:p>
            <a:r>
              <a:rPr lang="en-US" dirty="0"/>
              <a:t>‘</a:t>
            </a:r>
            <a:r>
              <a:rPr lang="en-US" dirty="0" err="1"/>
              <a:t>patient_nbr</a:t>
            </a:r>
            <a:r>
              <a:rPr lang="en-US" dirty="0"/>
              <a:t>’ has the greatest of these absolute values with ‘</a:t>
            </a:r>
            <a:r>
              <a:rPr lang="en-US" dirty="0" err="1"/>
              <a:t>encounter_id</a:t>
            </a:r>
            <a:r>
              <a:rPr lang="en-US" dirty="0"/>
              <a:t>’ being somewhat close behind. The exponential value begins to increase (in the negative direction) as we continue down the top 10 list.</a:t>
            </a:r>
          </a:p>
        </p:txBody>
      </p:sp>
    </p:spTree>
    <p:extLst>
      <p:ext uri="{BB962C8B-B14F-4D97-AF65-F5344CB8AC3E}">
        <p14:creationId xmlns:p14="http://schemas.microsoft.com/office/powerpoint/2010/main" val="1819455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56ED7-787C-9615-C398-CDFE27DA0CAE}"/>
              </a:ext>
            </a:extLst>
          </p:cNvPr>
          <p:cNvSpPr>
            <a:spLocks noGrp="1"/>
          </p:cNvSpPr>
          <p:nvPr>
            <p:ph type="title"/>
          </p:nvPr>
        </p:nvSpPr>
        <p:spPr>
          <a:xfrm>
            <a:off x="876693" y="741391"/>
            <a:ext cx="5386947" cy="1616203"/>
          </a:xfrm>
        </p:spPr>
        <p:txBody>
          <a:bodyPr anchor="b">
            <a:normAutofit/>
          </a:bodyPr>
          <a:lstStyle/>
          <a:p>
            <a:r>
              <a:rPr lang="en-US" sz="3200" dirty="0"/>
              <a:t>Metrics</a:t>
            </a:r>
            <a:endParaRPr lang="en-US" sz="3200" b="1" dirty="0"/>
          </a:p>
        </p:txBody>
      </p:sp>
      <p:sp>
        <p:nvSpPr>
          <p:cNvPr id="3" name="Content Placeholder 2">
            <a:extLst>
              <a:ext uri="{FF2B5EF4-FFF2-40B4-BE49-F238E27FC236}">
                <a16:creationId xmlns:a16="http://schemas.microsoft.com/office/drawing/2014/main" id="{81B6312F-6381-07C1-E37E-87D07CE73806}"/>
              </a:ext>
            </a:extLst>
          </p:cNvPr>
          <p:cNvSpPr>
            <a:spLocks noGrp="1"/>
          </p:cNvSpPr>
          <p:nvPr>
            <p:ph idx="1"/>
          </p:nvPr>
        </p:nvSpPr>
        <p:spPr>
          <a:xfrm>
            <a:off x="876692" y="2533476"/>
            <a:ext cx="5386947" cy="3447832"/>
          </a:xfrm>
        </p:spPr>
        <p:txBody>
          <a:bodyPr anchor="t">
            <a:normAutofit/>
          </a:bodyPr>
          <a:lstStyle/>
          <a:p>
            <a:r>
              <a:rPr lang="en-US" sz="1700" dirty="0"/>
              <a:t>The model resulted with an overall Accuracy metric of 0.58. This is not very high and could likely be improved.</a:t>
            </a:r>
          </a:p>
          <a:p>
            <a:r>
              <a:rPr lang="en-US" sz="1700" dirty="0"/>
              <a:t>Without Grid Search</a:t>
            </a:r>
          </a:p>
          <a:p>
            <a:pPr lvl="1"/>
            <a:r>
              <a:rPr lang="en-US" sz="1400" dirty="0"/>
              <a:t>When observing the Classification report printed before the Grid Search, we see that &lt;30 group has 0’s for the metrics of precision, recall and f1-score. This is different from the other two levels.</a:t>
            </a:r>
          </a:p>
          <a:p>
            <a:pPr lvl="1"/>
            <a:r>
              <a:rPr lang="en-US" sz="1300" dirty="0"/>
              <a:t>The &gt;30 group has precision of 0.44, while its recall and f1-score are markedly lower.</a:t>
            </a:r>
          </a:p>
          <a:p>
            <a:pPr lvl="1"/>
            <a:r>
              <a:rPr lang="en-US" sz="1300" dirty="0"/>
              <a:t>The NO group had the highest overall of each off the three metrics when compared to the other two.</a:t>
            </a:r>
            <a:endParaRPr lang="en-US" sz="1700" dirty="0"/>
          </a:p>
          <a:p>
            <a:r>
              <a:rPr lang="en-US" sz="1700" dirty="0"/>
              <a:t>With Grid Search</a:t>
            </a:r>
          </a:p>
          <a:p>
            <a:pPr lvl="1"/>
            <a:r>
              <a:rPr lang="en-US" sz="1300" dirty="0"/>
              <a:t>Precision of the &lt;30 increases greatly while f1-score slightly increases</a:t>
            </a:r>
          </a:p>
        </p:txBody>
      </p:sp>
      <p:pic>
        <p:nvPicPr>
          <p:cNvPr id="8" name="Picture 7">
            <a:extLst>
              <a:ext uri="{FF2B5EF4-FFF2-40B4-BE49-F238E27FC236}">
                <a16:creationId xmlns:a16="http://schemas.microsoft.com/office/drawing/2014/main" id="{EE612BFF-F6EF-2DBC-F94C-5423B7EA15E1}"/>
              </a:ext>
            </a:extLst>
          </p:cNvPr>
          <p:cNvPicPr>
            <a:picLocks noChangeAspect="1"/>
          </p:cNvPicPr>
          <p:nvPr/>
        </p:nvPicPr>
        <p:blipFill>
          <a:blip r:embed="rId3"/>
          <a:stretch>
            <a:fillRect/>
          </a:stretch>
        </p:blipFill>
        <p:spPr>
          <a:xfrm>
            <a:off x="7295606" y="1834385"/>
            <a:ext cx="3899189" cy="1501096"/>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FA2DDBAC-5420-927C-E041-223F6A715EFE}"/>
              </a:ext>
            </a:extLst>
          </p:cNvPr>
          <p:cNvPicPr>
            <a:picLocks noChangeAspect="1"/>
          </p:cNvPicPr>
          <p:nvPr/>
        </p:nvPicPr>
        <p:blipFill>
          <a:blip r:embed="rId4"/>
          <a:stretch>
            <a:fillRect/>
          </a:stretch>
        </p:blipFill>
        <p:spPr>
          <a:xfrm>
            <a:off x="7295605" y="3522518"/>
            <a:ext cx="3899189" cy="1563443"/>
          </a:xfrm>
          <a:prstGeom prst="rect">
            <a:avLst/>
          </a:prstGeom>
        </p:spPr>
      </p:pic>
      <p:grpSp>
        <p:nvGrpSpPr>
          <p:cNvPr id="25" name="Group 24">
            <a:extLst>
              <a:ext uri="{FF2B5EF4-FFF2-40B4-BE49-F238E27FC236}">
                <a16:creationId xmlns:a16="http://schemas.microsoft.com/office/drawing/2014/main" id="{430A7723-91ED-264B-172A-DC8EB7D46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26" name="Rectangle 25">
              <a:extLst>
                <a:ext uri="{FF2B5EF4-FFF2-40B4-BE49-F238E27FC236}">
                  <a16:creationId xmlns:a16="http://schemas.microsoft.com/office/drawing/2014/main" id="{FF1C10FB-A508-9184-DF05-6C4BFC650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16E929D-9D28-E44C-7D82-8A13EB5AE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27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12CD1116-15BD-BFAE-4029-691D825109DA}"/>
              </a:ext>
            </a:extLst>
          </p:cNvPr>
          <p:cNvSpPr txBox="1"/>
          <p:nvPr/>
        </p:nvSpPr>
        <p:spPr>
          <a:xfrm>
            <a:off x="7295606" y="5192776"/>
            <a:ext cx="3899189" cy="371116"/>
          </a:xfrm>
          <a:prstGeom prst="rect">
            <a:avLst/>
          </a:prstGeom>
          <a:noFill/>
        </p:spPr>
        <p:txBody>
          <a:bodyPr wrap="square" rtlCol="0">
            <a:spAutoFit/>
          </a:bodyPr>
          <a:lstStyle/>
          <a:p>
            <a:r>
              <a:rPr lang="en-US" dirty="0"/>
              <a:t>Without Grid Search</a:t>
            </a:r>
          </a:p>
        </p:txBody>
      </p:sp>
      <p:sp>
        <p:nvSpPr>
          <p:cNvPr id="10" name="TextBox 9">
            <a:extLst>
              <a:ext uri="{FF2B5EF4-FFF2-40B4-BE49-F238E27FC236}">
                <a16:creationId xmlns:a16="http://schemas.microsoft.com/office/drawing/2014/main" id="{750A1CC2-F0CF-716F-1D0B-11E6494CF561}"/>
              </a:ext>
            </a:extLst>
          </p:cNvPr>
          <p:cNvSpPr txBox="1"/>
          <p:nvPr/>
        </p:nvSpPr>
        <p:spPr>
          <a:xfrm>
            <a:off x="7295604" y="1363934"/>
            <a:ext cx="3899189" cy="371116"/>
          </a:xfrm>
          <a:prstGeom prst="rect">
            <a:avLst/>
          </a:prstGeom>
          <a:noFill/>
        </p:spPr>
        <p:txBody>
          <a:bodyPr wrap="square" rtlCol="0">
            <a:spAutoFit/>
          </a:bodyPr>
          <a:lstStyle/>
          <a:p>
            <a:r>
              <a:rPr lang="en-US" dirty="0"/>
              <a:t>With Grid Search</a:t>
            </a:r>
          </a:p>
        </p:txBody>
      </p:sp>
    </p:spTree>
    <p:extLst>
      <p:ext uri="{BB962C8B-B14F-4D97-AF65-F5344CB8AC3E}">
        <p14:creationId xmlns:p14="http://schemas.microsoft.com/office/powerpoint/2010/main" val="1347866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6627E-9F6B-B506-5B74-E0CE9D53DD1D}"/>
              </a:ext>
            </a:extLst>
          </p:cNvPr>
          <p:cNvSpPr>
            <a:spLocks noGrp="1"/>
          </p:cNvSpPr>
          <p:nvPr>
            <p:ph type="title"/>
          </p:nvPr>
        </p:nvSpPr>
        <p:spPr>
          <a:xfrm>
            <a:off x="838200" y="1060682"/>
            <a:ext cx="3687041" cy="2368317"/>
          </a:xfrm>
        </p:spPr>
        <p:txBody>
          <a:bodyPr anchor="t">
            <a:normAutofit/>
          </a:bodyPr>
          <a:lstStyle/>
          <a:p>
            <a:r>
              <a:rPr lang="en-US" sz="3200" dirty="0"/>
              <a:t>Metrics cont.</a:t>
            </a:r>
            <a:endParaRPr lang="en-US" sz="3200" b="1" dirty="0"/>
          </a:p>
        </p:txBody>
      </p:sp>
      <p:pic>
        <p:nvPicPr>
          <p:cNvPr id="4" name="Picture 3" descr="A black screen with white text&#10;&#10;Description automatically generated">
            <a:extLst>
              <a:ext uri="{FF2B5EF4-FFF2-40B4-BE49-F238E27FC236}">
                <a16:creationId xmlns:a16="http://schemas.microsoft.com/office/drawing/2014/main" id="{E18468FC-8984-21C4-21EB-CB9BCBFF9143}"/>
              </a:ext>
            </a:extLst>
          </p:cNvPr>
          <p:cNvPicPr>
            <a:picLocks noChangeAspect="1"/>
          </p:cNvPicPr>
          <p:nvPr/>
        </p:nvPicPr>
        <p:blipFill>
          <a:blip r:embed="rId2"/>
          <a:stretch>
            <a:fillRect/>
          </a:stretch>
        </p:blipFill>
        <p:spPr>
          <a:xfrm>
            <a:off x="876300" y="4536202"/>
            <a:ext cx="3648941" cy="788351"/>
          </a:xfrm>
          <a:prstGeom prst="rect">
            <a:avLst/>
          </a:prstGeom>
        </p:spPr>
      </p:pic>
      <p:sp>
        <p:nvSpPr>
          <p:cNvPr id="3" name="Content Placeholder 2">
            <a:extLst>
              <a:ext uri="{FF2B5EF4-FFF2-40B4-BE49-F238E27FC236}">
                <a16:creationId xmlns:a16="http://schemas.microsoft.com/office/drawing/2014/main" id="{85954E07-5C5F-4617-2CBC-2C6DAE45C92F}"/>
              </a:ext>
            </a:extLst>
          </p:cNvPr>
          <p:cNvSpPr>
            <a:spLocks noGrp="1"/>
          </p:cNvSpPr>
          <p:nvPr>
            <p:ph idx="1"/>
          </p:nvPr>
        </p:nvSpPr>
        <p:spPr>
          <a:xfrm>
            <a:off x="5348086" y="1035843"/>
            <a:ext cx="6005713" cy="4945857"/>
          </a:xfrm>
        </p:spPr>
        <p:txBody>
          <a:bodyPr>
            <a:normAutofit/>
          </a:bodyPr>
          <a:lstStyle/>
          <a:p>
            <a:r>
              <a:rPr lang="en-US" sz="2000"/>
              <a:t>When considering the models ability when predicting &lt;30, a notable difference can be seen in its performance than compared to when the model is predicting values of either &gt;30 or NO.</a:t>
            </a:r>
          </a:p>
          <a:p>
            <a:r>
              <a:rPr lang="en-US" sz="2000"/>
              <a:t>This means that the model is better at being able to get the answer of NO than it at getting the answer of &gt;30 and even better still at getting the answer of &lt;30.</a:t>
            </a:r>
          </a:p>
          <a:p>
            <a:r>
              <a:rPr lang="en-US" sz="2000"/>
              <a:t>Something to consider is the value counts of each of these levels within the readmitted feature. With greater values by large margins, it makes sense that the model is more easily able to get the answer of NO correct.</a:t>
            </a:r>
          </a:p>
          <a:p>
            <a:r>
              <a:rPr lang="en-US" sz="2000"/>
              <a:t>In the same sense the model is not as likely to come across the answer of &lt;30. This can drive its stats down as the model is less likely to then get the prediction of &lt;30 correct.</a:t>
            </a:r>
          </a:p>
        </p:txBody>
      </p:sp>
      <p:grpSp>
        <p:nvGrpSpPr>
          <p:cNvPr id="14" name="Group 13">
            <a:extLst>
              <a:ext uri="{FF2B5EF4-FFF2-40B4-BE49-F238E27FC236}">
                <a16:creationId xmlns:a16="http://schemas.microsoft.com/office/drawing/2014/main" id="{7D2D829D-2830-5F07-E40B-C351944AB1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5" name="Rectangle 14">
              <a:extLst>
                <a:ext uri="{FF2B5EF4-FFF2-40B4-BE49-F238E27FC236}">
                  <a16:creationId xmlns:a16="http://schemas.microsoft.com/office/drawing/2014/main" id="{521FC5EF-435E-F74E-11C5-A935C7066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F3CE81-94AA-585B-379D-CB757AFCC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0498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4077-FE47-86B9-226E-03FEFA976B91}"/>
              </a:ext>
            </a:extLst>
          </p:cNvPr>
          <p:cNvSpPr>
            <a:spLocks noGrp="1"/>
          </p:cNvSpPr>
          <p:nvPr>
            <p:ph type="title"/>
          </p:nvPr>
        </p:nvSpPr>
        <p:spPr/>
        <p:txBody>
          <a:bodyPr/>
          <a:lstStyle/>
          <a:p>
            <a:r>
              <a:rPr lang="en-US" b="1" dirty="0"/>
              <a:t>Discussion</a:t>
            </a:r>
          </a:p>
        </p:txBody>
      </p:sp>
      <p:sp>
        <p:nvSpPr>
          <p:cNvPr id="3" name="Content Placeholder 2">
            <a:extLst>
              <a:ext uri="{FF2B5EF4-FFF2-40B4-BE49-F238E27FC236}">
                <a16:creationId xmlns:a16="http://schemas.microsoft.com/office/drawing/2014/main" id="{FACCC70D-6571-6EF7-37F0-E4324B9BEB3D}"/>
              </a:ext>
            </a:extLst>
          </p:cNvPr>
          <p:cNvSpPr>
            <a:spLocks noGrp="1"/>
          </p:cNvSpPr>
          <p:nvPr>
            <p:ph idx="1"/>
          </p:nvPr>
        </p:nvSpPr>
        <p:spPr/>
        <p:txBody>
          <a:bodyPr/>
          <a:lstStyle/>
          <a:p>
            <a:r>
              <a:rPr lang="en-US" dirty="0"/>
              <a:t>In conclusion, a Logistic Regression model was able to be created that was able to predict which level of ‘readmitted’ a patient would fall under with BLANK success.</a:t>
            </a:r>
          </a:p>
          <a:p>
            <a:r>
              <a:rPr lang="en-US" dirty="0"/>
              <a:t>Without use of a grid search, the accuracy of the model was a little better than a coin flip (0.54) after the addition of a grid search it was a little better than a coin flip (0.58)</a:t>
            </a:r>
          </a:p>
          <a:p>
            <a:r>
              <a:rPr lang="en-US" dirty="0"/>
              <a:t>The Grid Search did not greatly improve the model.</a:t>
            </a:r>
          </a:p>
          <a:p>
            <a:r>
              <a:rPr lang="en-US" dirty="0"/>
              <a:t>There is likely to be a lack of external validity for this model as so many data points needed to be imputed to begin construction of the model.</a:t>
            </a:r>
          </a:p>
        </p:txBody>
      </p:sp>
    </p:spTree>
    <p:extLst>
      <p:ext uri="{BB962C8B-B14F-4D97-AF65-F5344CB8AC3E}">
        <p14:creationId xmlns:p14="http://schemas.microsoft.com/office/powerpoint/2010/main" val="114732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FB1D36-BA83-030E-3414-44B2E7C63371}"/>
              </a:ext>
            </a:extLst>
          </p:cNvPr>
          <p:cNvSpPr>
            <a:spLocks noGrp="1"/>
          </p:cNvSpPr>
          <p:nvPr>
            <p:ph type="title"/>
          </p:nvPr>
        </p:nvSpPr>
        <p:spPr>
          <a:xfrm>
            <a:off x="1115568" y="548640"/>
            <a:ext cx="10168128" cy="1179576"/>
          </a:xfrm>
        </p:spPr>
        <p:txBody>
          <a:bodyPr>
            <a:normAutofit/>
          </a:bodyPr>
          <a:lstStyle/>
          <a:p>
            <a:r>
              <a:rPr lang="en-US" sz="4000" b="1" dirty="0"/>
              <a:t>Introduction: The Problems</a:t>
            </a:r>
          </a:p>
        </p:txBody>
      </p:sp>
      <p:sp>
        <p:nvSpPr>
          <p:cNvPr id="27" name="Rectangle 2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91A7664-2863-05DE-DAD2-60EA96E0C9A5}"/>
              </a:ext>
            </a:extLst>
          </p:cNvPr>
          <p:cNvSpPr>
            <a:spLocks noGrp="1"/>
          </p:cNvSpPr>
          <p:nvPr>
            <p:ph idx="1"/>
          </p:nvPr>
        </p:nvSpPr>
        <p:spPr>
          <a:xfrm>
            <a:off x="1115568" y="2481943"/>
            <a:ext cx="10168128" cy="3695020"/>
          </a:xfrm>
        </p:spPr>
        <p:txBody>
          <a:bodyPr>
            <a:normAutofit/>
          </a:bodyPr>
          <a:lstStyle/>
          <a:p>
            <a:r>
              <a:rPr lang="en-US" sz="1700"/>
              <a:t>The Data Problem:</a:t>
            </a:r>
          </a:p>
          <a:p>
            <a:pPr lvl="1"/>
            <a:r>
              <a:rPr lang="en-US" sz="1700"/>
              <a:t>There is quite a bit of missing data present. This will likely cause problems in making the model.</a:t>
            </a:r>
          </a:p>
          <a:p>
            <a:r>
              <a:rPr lang="en-US" sz="1700"/>
              <a:t>The Data Solution:</a:t>
            </a:r>
          </a:p>
          <a:p>
            <a:pPr lvl="1"/>
            <a:r>
              <a:rPr lang="en-US" sz="1700"/>
              <a:t>This missing data will be imputed. This will help to retain as much data as possible.</a:t>
            </a:r>
          </a:p>
          <a:p>
            <a:r>
              <a:rPr lang="en-US" sz="1700"/>
              <a:t>The Ultimate Problem:</a:t>
            </a:r>
          </a:p>
          <a:p>
            <a:pPr lvl="1"/>
            <a:r>
              <a:rPr lang="en-US" sz="1700"/>
              <a:t>Be able to predict the readmittance status of a patient given their recorded information.</a:t>
            </a:r>
          </a:p>
          <a:p>
            <a:pPr lvl="1"/>
            <a:r>
              <a:rPr lang="en-US" sz="1700"/>
              <a:t>This is a classification type of problem.</a:t>
            </a:r>
          </a:p>
          <a:p>
            <a:r>
              <a:rPr lang="en-US" sz="1700"/>
              <a:t>The Ultimate Solution:</a:t>
            </a:r>
          </a:p>
          <a:p>
            <a:pPr lvl="1"/>
            <a:r>
              <a:rPr lang="en-US" sz="1700"/>
              <a:t>To build a classifier using logistic regression to predict hospital readmittance. There is missing data that must be imputed. </a:t>
            </a:r>
          </a:p>
          <a:p>
            <a:pPr lvl="1"/>
            <a:r>
              <a:rPr lang="en-US" sz="1700"/>
              <a:t>Discuss variable importances.</a:t>
            </a:r>
          </a:p>
        </p:txBody>
      </p:sp>
    </p:spTree>
    <p:extLst>
      <p:ext uri="{BB962C8B-B14F-4D97-AF65-F5344CB8AC3E}">
        <p14:creationId xmlns:p14="http://schemas.microsoft.com/office/powerpoint/2010/main" val="313651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7A0E-FBB5-1F7C-D877-E1EB960E04E8}"/>
              </a:ext>
            </a:extLst>
          </p:cNvPr>
          <p:cNvSpPr>
            <a:spLocks noGrp="1"/>
          </p:cNvSpPr>
          <p:nvPr>
            <p:ph type="title"/>
          </p:nvPr>
        </p:nvSpPr>
        <p:spPr>
          <a:xfrm>
            <a:off x="762000" y="1138265"/>
            <a:ext cx="5791199" cy="1401183"/>
          </a:xfrm>
        </p:spPr>
        <p:txBody>
          <a:bodyPr anchor="t">
            <a:normAutofit/>
          </a:bodyPr>
          <a:lstStyle/>
          <a:p>
            <a:r>
              <a:rPr lang="en-US" sz="3200"/>
              <a:t>The Data</a:t>
            </a:r>
          </a:p>
        </p:txBody>
      </p:sp>
      <p:cxnSp>
        <p:nvCxnSpPr>
          <p:cNvPr id="10" name="Straight Connector 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4970E45-9992-C01D-040A-E9895F349872}"/>
              </a:ext>
            </a:extLst>
          </p:cNvPr>
          <p:cNvSpPr>
            <a:spLocks noGrp="1"/>
          </p:cNvSpPr>
          <p:nvPr>
            <p:ph idx="1"/>
          </p:nvPr>
        </p:nvSpPr>
        <p:spPr>
          <a:xfrm>
            <a:off x="762000" y="2551176"/>
            <a:ext cx="5791199" cy="3602935"/>
          </a:xfrm>
        </p:spPr>
        <p:txBody>
          <a:bodyPr>
            <a:normAutofit/>
          </a:bodyPr>
          <a:lstStyle/>
          <a:p>
            <a:r>
              <a:rPr lang="en-US" sz="1600" dirty="0"/>
              <a:t>‘diabetic_data.csv’</a:t>
            </a:r>
          </a:p>
          <a:p>
            <a:pPr lvl="1"/>
            <a:r>
              <a:rPr lang="en-US" sz="1600" dirty="0"/>
              <a:t>50 features/columns</a:t>
            </a:r>
          </a:p>
          <a:p>
            <a:pPr lvl="1"/>
            <a:r>
              <a:rPr lang="en-US" sz="1600" dirty="0"/>
              <a:t>101766 inputs/rows</a:t>
            </a:r>
          </a:p>
          <a:p>
            <a:pPr lvl="1"/>
            <a:r>
              <a:rPr lang="en-US" sz="1600" dirty="0"/>
              <a:t>Quite a few missing values among 7 features:</a:t>
            </a:r>
          </a:p>
          <a:p>
            <a:pPr lvl="2"/>
            <a:r>
              <a:rPr lang="en-US" sz="1600" dirty="0"/>
              <a:t>Race (2273), weight (98569), </a:t>
            </a:r>
            <a:r>
              <a:rPr lang="en-US" sz="1600" dirty="0" err="1"/>
              <a:t>payer_code</a:t>
            </a:r>
            <a:r>
              <a:rPr lang="en-US" sz="1600" dirty="0"/>
              <a:t> (40256), </a:t>
            </a:r>
            <a:r>
              <a:rPr lang="en-US" sz="1600" dirty="0" err="1"/>
              <a:t>medical_specialty</a:t>
            </a:r>
            <a:r>
              <a:rPr lang="en-US" sz="1600" dirty="0"/>
              <a:t> (49949), diag_1 (21), diag_2 (358), diag_3 (1423)</a:t>
            </a:r>
          </a:p>
          <a:p>
            <a:pPr lvl="1"/>
            <a:r>
              <a:rPr lang="en-US" sz="1600" dirty="0"/>
              <a:t>No metadata file available so the meaning of some features will be inferred.</a:t>
            </a:r>
          </a:p>
          <a:p>
            <a:r>
              <a:rPr lang="en-US" sz="1600" dirty="0"/>
              <a:t>‘IDs_mapping.csv</a:t>
            </a:r>
            <a:r>
              <a:rPr lang="en-US" sz="1600" b="1" dirty="0"/>
              <a:t>’</a:t>
            </a:r>
            <a:endParaRPr lang="en-US" sz="1600" dirty="0"/>
          </a:p>
          <a:p>
            <a:pPr lvl="1"/>
            <a:r>
              <a:rPr lang="en-US" sz="1600" dirty="0"/>
              <a:t>Descriptions of the following feature values: ‘</a:t>
            </a:r>
            <a:r>
              <a:rPr lang="en-US" sz="1600" dirty="0" err="1"/>
              <a:t>admission_type_id</a:t>
            </a:r>
            <a:r>
              <a:rPr lang="en-US" sz="1600" dirty="0"/>
              <a:t>’, ‘</a:t>
            </a:r>
            <a:r>
              <a:rPr lang="en-US" sz="1600" dirty="0" err="1"/>
              <a:t>discharge_disposition_id</a:t>
            </a:r>
            <a:r>
              <a:rPr lang="en-US" sz="1600" dirty="0"/>
              <a:t>’, and ‘</a:t>
            </a:r>
            <a:r>
              <a:rPr lang="en-US" sz="1600" dirty="0" err="1"/>
              <a:t>admission_source_id</a:t>
            </a:r>
            <a:r>
              <a:rPr lang="en-US" sz="1600" dirty="0"/>
              <a:t>’</a:t>
            </a:r>
          </a:p>
        </p:txBody>
      </p:sp>
      <p:sp>
        <p:nvSpPr>
          <p:cNvPr id="12" name="Rectangle 11">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AADA3E5-0FD0-DAB1-483A-DFA0FDEC2C66}"/>
              </a:ext>
            </a:extLst>
          </p:cNvPr>
          <p:cNvPicPr>
            <a:picLocks noChangeAspect="1"/>
          </p:cNvPicPr>
          <p:nvPr/>
        </p:nvPicPr>
        <p:blipFill>
          <a:blip r:embed="rId3"/>
          <a:stretch>
            <a:fillRect/>
          </a:stretch>
        </p:blipFill>
        <p:spPr>
          <a:xfrm>
            <a:off x="8915259" y="612132"/>
            <a:ext cx="1749565" cy="5633736"/>
          </a:xfrm>
          <a:prstGeom prst="rect">
            <a:avLst/>
          </a:prstGeom>
        </p:spPr>
      </p:pic>
      <p:pic>
        <p:nvPicPr>
          <p:cNvPr id="7" name="Picture 6">
            <a:extLst>
              <a:ext uri="{FF2B5EF4-FFF2-40B4-BE49-F238E27FC236}">
                <a16:creationId xmlns:a16="http://schemas.microsoft.com/office/drawing/2014/main" id="{16577977-5D73-5701-7CA1-E45F08770AE1}"/>
              </a:ext>
            </a:extLst>
          </p:cNvPr>
          <p:cNvPicPr>
            <a:picLocks noChangeAspect="1"/>
          </p:cNvPicPr>
          <p:nvPr/>
        </p:nvPicPr>
        <p:blipFill>
          <a:blip r:embed="rId4"/>
          <a:stretch>
            <a:fillRect/>
          </a:stretch>
        </p:blipFill>
        <p:spPr>
          <a:xfrm>
            <a:off x="3657599" y="1569964"/>
            <a:ext cx="5229955" cy="981212"/>
          </a:xfrm>
          <a:prstGeom prst="rect">
            <a:avLst/>
          </a:prstGeom>
        </p:spPr>
      </p:pic>
    </p:spTree>
    <p:extLst>
      <p:ext uri="{BB962C8B-B14F-4D97-AF65-F5344CB8AC3E}">
        <p14:creationId xmlns:p14="http://schemas.microsoft.com/office/powerpoint/2010/main" val="1814480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6A34-F6D3-BB71-0681-38C097E8A829}"/>
              </a:ext>
            </a:extLst>
          </p:cNvPr>
          <p:cNvSpPr>
            <a:spLocks noGrp="1"/>
          </p:cNvSpPr>
          <p:nvPr>
            <p:ph type="title"/>
          </p:nvPr>
        </p:nvSpPr>
        <p:spPr>
          <a:xfrm>
            <a:off x="762000" y="4966685"/>
            <a:ext cx="3809999" cy="1253127"/>
          </a:xfrm>
        </p:spPr>
        <p:txBody>
          <a:bodyPr anchor="t">
            <a:normAutofit/>
          </a:bodyPr>
          <a:lstStyle/>
          <a:p>
            <a:r>
              <a:rPr lang="en-US" sz="3200"/>
              <a:t>Missing Data</a:t>
            </a:r>
            <a:endParaRPr lang="en-US" sz="3200" b="1"/>
          </a:p>
        </p:txBody>
      </p:sp>
      <p:pic>
        <p:nvPicPr>
          <p:cNvPr id="5" name="Picture 4">
            <a:extLst>
              <a:ext uri="{FF2B5EF4-FFF2-40B4-BE49-F238E27FC236}">
                <a16:creationId xmlns:a16="http://schemas.microsoft.com/office/drawing/2014/main" id="{49C75A78-C3EE-6AA2-48AB-EED9FC993F31}"/>
              </a:ext>
            </a:extLst>
          </p:cNvPr>
          <p:cNvPicPr>
            <a:picLocks noChangeAspect="1"/>
          </p:cNvPicPr>
          <p:nvPr/>
        </p:nvPicPr>
        <p:blipFill>
          <a:blip r:embed="rId2"/>
          <a:stretch>
            <a:fillRect/>
          </a:stretch>
        </p:blipFill>
        <p:spPr>
          <a:xfrm>
            <a:off x="2829626" y="530253"/>
            <a:ext cx="2229194" cy="1671895"/>
          </a:xfrm>
          <a:prstGeom prst="rect">
            <a:avLst/>
          </a:prstGeom>
        </p:spPr>
      </p:pic>
      <p:pic>
        <p:nvPicPr>
          <p:cNvPr id="7" name="Picture 6">
            <a:extLst>
              <a:ext uri="{FF2B5EF4-FFF2-40B4-BE49-F238E27FC236}">
                <a16:creationId xmlns:a16="http://schemas.microsoft.com/office/drawing/2014/main" id="{4524158D-5B53-E9CB-C4D4-906B8AAA363C}"/>
              </a:ext>
            </a:extLst>
          </p:cNvPr>
          <p:cNvPicPr>
            <a:picLocks noChangeAspect="1"/>
          </p:cNvPicPr>
          <p:nvPr/>
        </p:nvPicPr>
        <p:blipFill>
          <a:blip r:embed="rId3"/>
          <a:stretch>
            <a:fillRect/>
          </a:stretch>
        </p:blipFill>
        <p:spPr>
          <a:xfrm>
            <a:off x="281835" y="638188"/>
            <a:ext cx="2356172" cy="3565536"/>
          </a:xfrm>
          <a:prstGeom prst="rect">
            <a:avLst/>
          </a:prstGeom>
        </p:spPr>
      </p:pic>
      <p:pic>
        <p:nvPicPr>
          <p:cNvPr id="9" name="Picture 8">
            <a:extLst>
              <a:ext uri="{FF2B5EF4-FFF2-40B4-BE49-F238E27FC236}">
                <a16:creationId xmlns:a16="http://schemas.microsoft.com/office/drawing/2014/main" id="{326AEBC2-B970-7B8C-8B7E-298AA8D77E34}"/>
              </a:ext>
            </a:extLst>
          </p:cNvPr>
          <p:cNvPicPr>
            <a:picLocks noChangeAspect="1"/>
          </p:cNvPicPr>
          <p:nvPr/>
        </p:nvPicPr>
        <p:blipFill>
          <a:blip r:embed="rId4"/>
          <a:stretch>
            <a:fillRect/>
          </a:stretch>
        </p:blipFill>
        <p:spPr>
          <a:xfrm>
            <a:off x="2829626" y="2458960"/>
            <a:ext cx="1958467" cy="1940079"/>
          </a:xfrm>
          <a:prstGeom prst="rect">
            <a:avLst/>
          </a:prstGeom>
        </p:spPr>
      </p:pic>
      <p:cxnSp>
        <p:nvCxnSpPr>
          <p:cNvPr id="14" name="Straight Connector 13">
            <a:extLst>
              <a:ext uri="{FF2B5EF4-FFF2-40B4-BE49-F238E27FC236}">
                <a16:creationId xmlns:a16="http://schemas.microsoft.com/office/drawing/2014/main" id="{64BB8BC3-C891-B7D3-CC28-D1E233DCF0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4693032"/>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DDD66DE-28D1-EA69-3ACC-6D107A117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50439" y="0"/>
            <a:ext cx="697615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37D153-4EA8-D0E1-2892-1DBD8AA4E3E1}"/>
              </a:ext>
            </a:extLst>
          </p:cNvPr>
          <p:cNvSpPr>
            <a:spLocks noGrp="1"/>
          </p:cNvSpPr>
          <p:nvPr>
            <p:ph idx="1"/>
          </p:nvPr>
        </p:nvSpPr>
        <p:spPr>
          <a:xfrm>
            <a:off x="5972689" y="667942"/>
            <a:ext cx="5457312" cy="5499618"/>
          </a:xfrm>
        </p:spPr>
        <p:txBody>
          <a:bodyPr>
            <a:normAutofit/>
          </a:bodyPr>
          <a:lstStyle/>
          <a:p>
            <a:pPr marL="0" indent="0">
              <a:buNone/>
            </a:pPr>
            <a:r>
              <a:rPr lang="en-US" sz="2000"/>
              <a:t>Each feature with missing values was explored.</a:t>
            </a:r>
          </a:p>
          <a:p>
            <a:r>
              <a:rPr lang="en-US" sz="2000"/>
              <a:t>‘race’ (2273): Race is known to be quite important when it comes to outcomes among patients. Diving into this could be a project of its own; as such, it will be difficult to properly impute values for this feature.</a:t>
            </a:r>
          </a:p>
          <a:p>
            <a:r>
              <a:rPr lang="en-US" sz="2000"/>
              <a:t>‘weight’ (98569): Weight is also known to be an important health factor. There are many more NaN values then there are recorded values which will cause difficulty imputing values as the true </a:t>
            </a:r>
          </a:p>
          <a:p>
            <a:r>
              <a:rPr lang="en-US" sz="2000"/>
              <a:t>‘payer_code’ (40256): This is a two-letter code signifying the payer. The importance of this feature to the model will need to be discovered. The mode maybe the appropriate imputation choice for this feature.</a:t>
            </a:r>
          </a:p>
          <a:p>
            <a:endParaRPr lang="en-US" sz="2000"/>
          </a:p>
        </p:txBody>
      </p:sp>
    </p:spTree>
    <p:extLst>
      <p:ext uri="{BB962C8B-B14F-4D97-AF65-F5344CB8AC3E}">
        <p14:creationId xmlns:p14="http://schemas.microsoft.com/office/powerpoint/2010/main" val="1404469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E2BDA-EAA2-A729-FC03-796629CDCD30}"/>
              </a:ext>
            </a:extLst>
          </p:cNvPr>
          <p:cNvSpPr>
            <a:spLocks noGrp="1"/>
          </p:cNvSpPr>
          <p:nvPr>
            <p:ph type="title"/>
          </p:nvPr>
        </p:nvSpPr>
        <p:spPr>
          <a:xfrm>
            <a:off x="630918" y="643465"/>
            <a:ext cx="3895359" cy="1846615"/>
          </a:xfrm>
        </p:spPr>
        <p:txBody>
          <a:bodyPr anchor="b">
            <a:normAutofit/>
          </a:bodyPr>
          <a:lstStyle/>
          <a:p>
            <a:r>
              <a:rPr lang="en-US" sz="5400"/>
              <a:t>Missing Data cont.</a:t>
            </a:r>
          </a:p>
        </p:txBody>
      </p:sp>
      <p:sp>
        <p:nvSpPr>
          <p:cNvPr id="25"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D399D7-8394-F91E-34DA-825B2E92138D}"/>
              </a:ext>
            </a:extLst>
          </p:cNvPr>
          <p:cNvSpPr>
            <a:spLocks noGrp="1"/>
          </p:cNvSpPr>
          <p:nvPr>
            <p:ph idx="1"/>
          </p:nvPr>
        </p:nvSpPr>
        <p:spPr>
          <a:xfrm>
            <a:off x="630936" y="2807167"/>
            <a:ext cx="3895522" cy="3386399"/>
          </a:xfrm>
        </p:spPr>
        <p:txBody>
          <a:bodyPr>
            <a:normAutofit/>
          </a:bodyPr>
          <a:lstStyle/>
          <a:p>
            <a:r>
              <a:rPr lang="en-US" sz="1500"/>
              <a:t> ‘medical_specialty’ (49949): Represents what kind of specialty the physician has that this patient saw. This may be able to be imputed with the mode, however, marking them as a separate level of ‘other’ may be appropriate.</a:t>
            </a:r>
          </a:p>
          <a:p>
            <a:r>
              <a:rPr lang="en-US" sz="1500"/>
              <a:t>Diagnosis Types 1-3: These are likely able to be imputed with the mean for each feature as there are a smaller portion of the data.</a:t>
            </a:r>
          </a:p>
          <a:p>
            <a:pPr lvl="1"/>
            <a:r>
              <a:rPr lang="en-US" sz="1500"/>
              <a:t>‘diag_1’ (21): Diagnosis type 1</a:t>
            </a:r>
          </a:p>
          <a:p>
            <a:pPr lvl="1"/>
            <a:r>
              <a:rPr lang="en-US" sz="1500"/>
              <a:t> ‘diag_2’ (358): Diagnosis type 2</a:t>
            </a:r>
          </a:p>
          <a:p>
            <a:pPr lvl="1"/>
            <a:r>
              <a:rPr lang="en-US" sz="1500"/>
              <a:t> ‘diag_3’ (1423): Diagnosis type 3</a:t>
            </a:r>
          </a:p>
          <a:p>
            <a:endParaRPr lang="en-US" sz="1500"/>
          </a:p>
        </p:txBody>
      </p:sp>
      <p:pic>
        <p:nvPicPr>
          <p:cNvPr id="13" name="Picture 12">
            <a:extLst>
              <a:ext uri="{FF2B5EF4-FFF2-40B4-BE49-F238E27FC236}">
                <a16:creationId xmlns:a16="http://schemas.microsoft.com/office/drawing/2014/main" id="{E59B62C2-6388-DA7A-3434-FAAA4DC65A4F}"/>
              </a:ext>
            </a:extLst>
          </p:cNvPr>
          <p:cNvPicPr>
            <a:picLocks noChangeAspect="1"/>
          </p:cNvPicPr>
          <p:nvPr/>
        </p:nvPicPr>
        <p:blipFill>
          <a:blip r:embed="rId2"/>
          <a:stretch>
            <a:fillRect/>
          </a:stretch>
        </p:blipFill>
        <p:spPr>
          <a:xfrm>
            <a:off x="4992624" y="660416"/>
            <a:ext cx="3099816" cy="2464783"/>
          </a:xfrm>
          <a:prstGeom prst="rect">
            <a:avLst/>
          </a:prstGeom>
        </p:spPr>
      </p:pic>
      <p:pic>
        <p:nvPicPr>
          <p:cNvPr id="11" name="Picture 10">
            <a:extLst>
              <a:ext uri="{FF2B5EF4-FFF2-40B4-BE49-F238E27FC236}">
                <a16:creationId xmlns:a16="http://schemas.microsoft.com/office/drawing/2014/main" id="{595B3089-1A37-80F8-6AD9-A71F65A7B604}"/>
              </a:ext>
            </a:extLst>
          </p:cNvPr>
          <p:cNvPicPr>
            <a:picLocks noChangeAspect="1"/>
          </p:cNvPicPr>
          <p:nvPr/>
        </p:nvPicPr>
        <p:blipFill>
          <a:blip r:embed="rId3"/>
          <a:stretch>
            <a:fillRect/>
          </a:stretch>
        </p:blipFill>
        <p:spPr>
          <a:xfrm>
            <a:off x="8247888" y="355380"/>
            <a:ext cx="3785616" cy="2260998"/>
          </a:xfrm>
          <a:prstGeom prst="rect">
            <a:avLst/>
          </a:prstGeom>
        </p:spPr>
      </p:pic>
      <p:pic>
        <p:nvPicPr>
          <p:cNvPr id="15" name="Picture 14">
            <a:extLst>
              <a:ext uri="{FF2B5EF4-FFF2-40B4-BE49-F238E27FC236}">
                <a16:creationId xmlns:a16="http://schemas.microsoft.com/office/drawing/2014/main" id="{2F6B777B-E0CC-AB47-81E3-D6139FBAE08D}"/>
              </a:ext>
            </a:extLst>
          </p:cNvPr>
          <p:cNvPicPr>
            <a:picLocks noChangeAspect="1"/>
          </p:cNvPicPr>
          <p:nvPr/>
        </p:nvPicPr>
        <p:blipFill>
          <a:blip r:embed="rId4"/>
          <a:stretch>
            <a:fillRect/>
          </a:stretch>
        </p:blipFill>
        <p:spPr>
          <a:xfrm>
            <a:off x="4992624" y="3833343"/>
            <a:ext cx="3099816" cy="2322401"/>
          </a:xfrm>
          <a:prstGeom prst="rect">
            <a:avLst/>
          </a:prstGeom>
        </p:spPr>
      </p:pic>
      <p:pic>
        <p:nvPicPr>
          <p:cNvPr id="5" name="Picture 4">
            <a:extLst>
              <a:ext uri="{FF2B5EF4-FFF2-40B4-BE49-F238E27FC236}">
                <a16:creationId xmlns:a16="http://schemas.microsoft.com/office/drawing/2014/main" id="{5EE85722-1B1B-2842-6706-CCF1C904A6E0}"/>
              </a:ext>
            </a:extLst>
          </p:cNvPr>
          <p:cNvPicPr>
            <a:picLocks noChangeAspect="1"/>
          </p:cNvPicPr>
          <p:nvPr/>
        </p:nvPicPr>
        <p:blipFill>
          <a:blip r:embed="rId5"/>
          <a:stretch>
            <a:fillRect/>
          </a:stretch>
        </p:blipFill>
        <p:spPr>
          <a:xfrm>
            <a:off x="8247888" y="3143873"/>
            <a:ext cx="3785616" cy="2877579"/>
          </a:xfrm>
          <a:prstGeom prst="rect">
            <a:avLst/>
          </a:prstGeom>
        </p:spPr>
      </p:pic>
    </p:spTree>
    <p:extLst>
      <p:ext uri="{BB962C8B-B14F-4D97-AF65-F5344CB8AC3E}">
        <p14:creationId xmlns:p14="http://schemas.microsoft.com/office/powerpoint/2010/main" val="1144283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FE1EC756-41E9-4FD6-AD48-EF46A281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66F6371-9EA5-9354-29DC-1D07B921F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51983B-7995-C7B2-B499-361CA9591DA3}"/>
              </a:ext>
            </a:extLst>
          </p:cNvPr>
          <p:cNvSpPr>
            <a:spLocks noGrp="1"/>
          </p:cNvSpPr>
          <p:nvPr>
            <p:ph type="title"/>
          </p:nvPr>
        </p:nvSpPr>
        <p:spPr>
          <a:xfrm>
            <a:off x="761995" y="307447"/>
            <a:ext cx="10693884" cy="1109932"/>
          </a:xfrm>
        </p:spPr>
        <p:txBody>
          <a:bodyPr>
            <a:normAutofit/>
          </a:bodyPr>
          <a:lstStyle/>
          <a:p>
            <a:r>
              <a:rPr lang="en-US" sz="4000" b="1" dirty="0"/>
              <a:t>Methods:</a:t>
            </a:r>
            <a:r>
              <a:rPr lang="en-US" sz="4000" dirty="0"/>
              <a:t> Data Imputation	</a:t>
            </a:r>
          </a:p>
        </p:txBody>
      </p:sp>
      <p:pic>
        <p:nvPicPr>
          <p:cNvPr id="5" name="Picture 4">
            <a:extLst>
              <a:ext uri="{FF2B5EF4-FFF2-40B4-BE49-F238E27FC236}">
                <a16:creationId xmlns:a16="http://schemas.microsoft.com/office/drawing/2014/main" id="{74777017-6DF3-181A-8D63-3120EF69B9EE}"/>
              </a:ext>
            </a:extLst>
          </p:cNvPr>
          <p:cNvPicPr>
            <a:picLocks noChangeAspect="1"/>
          </p:cNvPicPr>
          <p:nvPr/>
        </p:nvPicPr>
        <p:blipFill>
          <a:blip r:embed="rId2"/>
          <a:stretch>
            <a:fillRect/>
          </a:stretch>
        </p:blipFill>
        <p:spPr>
          <a:xfrm>
            <a:off x="736122" y="2867691"/>
            <a:ext cx="5804955" cy="2755887"/>
          </a:xfrm>
          <a:prstGeom prst="rect">
            <a:avLst/>
          </a:prstGeom>
        </p:spPr>
      </p:pic>
      <p:sp>
        <p:nvSpPr>
          <p:cNvPr id="3" name="Content Placeholder 2">
            <a:extLst>
              <a:ext uri="{FF2B5EF4-FFF2-40B4-BE49-F238E27FC236}">
                <a16:creationId xmlns:a16="http://schemas.microsoft.com/office/drawing/2014/main" id="{CA5231CD-01D9-F7AE-5896-99DEFFDAD57B}"/>
              </a:ext>
            </a:extLst>
          </p:cNvPr>
          <p:cNvSpPr>
            <a:spLocks noGrp="1"/>
          </p:cNvSpPr>
          <p:nvPr>
            <p:ph idx="1"/>
          </p:nvPr>
        </p:nvSpPr>
        <p:spPr>
          <a:xfrm>
            <a:off x="7190509" y="2357888"/>
            <a:ext cx="4265370" cy="3902635"/>
          </a:xfrm>
        </p:spPr>
        <p:txBody>
          <a:bodyPr anchor="ctr">
            <a:normAutofit/>
          </a:bodyPr>
          <a:lstStyle/>
          <a:p>
            <a:r>
              <a:rPr lang="en-US" sz="1700"/>
              <a:t>The mode was used for the imputation the features of 'race', 'weight', 'payer_code’, and  'medical_specialty’. These features were better represented as strings; so, the data type of these features was changed from int64 to strings, and the mode was used to impute the missing data.</a:t>
            </a:r>
          </a:p>
          <a:p>
            <a:r>
              <a:rPr lang="en-US" sz="1700"/>
              <a:t>The mean was used for imputation of the features of </a:t>
            </a:r>
            <a:r>
              <a:rPr lang="nl-NL" sz="1700"/>
              <a:t>'diag_1', 'diag_2', 'diag_3’. These features were converted to numeric from int64 so that the mean could be calculated. This mean was then imputed into the locations of missing data in each feature.</a:t>
            </a:r>
            <a:endParaRPr lang="en-US" sz="1700"/>
          </a:p>
        </p:txBody>
      </p:sp>
    </p:spTree>
    <p:extLst>
      <p:ext uri="{BB962C8B-B14F-4D97-AF65-F5344CB8AC3E}">
        <p14:creationId xmlns:p14="http://schemas.microsoft.com/office/powerpoint/2010/main" val="1797886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64A5D-8D4F-42C3-575B-1CC1FFDB934A}"/>
              </a:ext>
            </a:extLst>
          </p:cNvPr>
          <p:cNvSpPr>
            <a:spLocks noGrp="1"/>
          </p:cNvSpPr>
          <p:nvPr>
            <p:ph type="title"/>
          </p:nvPr>
        </p:nvSpPr>
        <p:spPr>
          <a:xfrm>
            <a:off x="762000" y="761998"/>
            <a:ext cx="5334000" cy="1708246"/>
          </a:xfrm>
        </p:spPr>
        <p:txBody>
          <a:bodyPr anchor="ctr">
            <a:normAutofit/>
          </a:bodyPr>
          <a:lstStyle/>
          <a:p>
            <a:r>
              <a:rPr lang="en-US" sz="4000"/>
              <a:t>Preparation for the Model</a:t>
            </a:r>
          </a:p>
        </p:txBody>
      </p:sp>
      <p:sp>
        <p:nvSpPr>
          <p:cNvPr id="3" name="Content Placeholder 2">
            <a:extLst>
              <a:ext uri="{FF2B5EF4-FFF2-40B4-BE49-F238E27FC236}">
                <a16:creationId xmlns:a16="http://schemas.microsoft.com/office/drawing/2014/main" id="{FBD18E74-9265-5FF8-C171-3C611825236C}"/>
              </a:ext>
            </a:extLst>
          </p:cNvPr>
          <p:cNvSpPr>
            <a:spLocks noGrp="1"/>
          </p:cNvSpPr>
          <p:nvPr>
            <p:ph idx="1"/>
          </p:nvPr>
        </p:nvSpPr>
        <p:spPr>
          <a:xfrm>
            <a:off x="761994" y="2470245"/>
            <a:ext cx="5334006" cy="3769835"/>
          </a:xfrm>
        </p:spPr>
        <p:txBody>
          <a:bodyPr anchor="ctr">
            <a:normAutofit/>
          </a:bodyPr>
          <a:lstStyle/>
          <a:p>
            <a:r>
              <a:rPr lang="en-US" sz="1700" dirty="0"/>
              <a:t>The data is separated into X and y where X is the dataset without the target feature and y is the target feature. </a:t>
            </a:r>
          </a:p>
          <a:p>
            <a:pPr lvl="1"/>
            <a:r>
              <a:rPr lang="en-US" sz="1700" dirty="0"/>
              <a:t>When creating the X variable, .</a:t>
            </a:r>
            <a:r>
              <a:rPr lang="en-US" sz="1700" dirty="0" err="1"/>
              <a:t>get_dummies</a:t>
            </a:r>
            <a:r>
              <a:rPr lang="en-US" sz="1700" dirty="0"/>
              <a:t>() was used to factor each of the categorical features present.</a:t>
            </a:r>
          </a:p>
          <a:p>
            <a:pPr lvl="1"/>
            <a:r>
              <a:rPr lang="en-US" sz="1700" dirty="0"/>
              <a:t>In this case the target feature is ‘readmitted’.</a:t>
            </a:r>
          </a:p>
          <a:p>
            <a:r>
              <a:rPr lang="en-US" sz="1700" dirty="0"/>
              <a:t>After the target variable is separated, the data is scaled using </a:t>
            </a:r>
            <a:r>
              <a:rPr lang="en-US" sz="1700" dirty="0" err="1"/>
              <a:t>StandardScalar</a:t>
            </a:r>
            <a:r>
              <a:rPr lang="en-US" sz="1700" dirty="0"/>
              <a:t>() as Logistic Regression can often benefit from doing this.</a:t>
            </a:r>
          </a:p>
          <a:p>
            <a:r>
              <a:rPr lang="en-US" sz="1700" dirty="0"/>
              <a:t>Only X is scaled as it is not normally necessary to scale what we are predicting. This </a:t>
            </a:r>
            <a:r>
              <a:rPr lang="en-US" sz="1700" dirty="0" err="1"/>
              <a:t>X_scaled</a:t>
            </a:r>
            <a:r>
              <a:rPr lang="en-US" sz="1700" dirty="0"/>
              <a:t> will be used when creating the training and testing sets of data.</a:t>
            </a:r>
          </a:p>
        </p:txBody>
      </p:sp>
      <p:sp>
        <p:nvSpPr>
          <p:cNvPr id="55" name="Rectangle 54">
            <a:extLst>
              <a:ext uri="{FF2B5EF4-FFF2-40B4-BE49-F238E27FC236}">
                <a16:creationId xmlns:a16="http://schemas.microsoft.com/office/drawing/2014/main" id="{0D05C9B4-B5C9-2D4D-23C9-CEE72646F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1"/>
            <a:ext cx="5410200" cy="6858001"/>
          </a:xfrm>
          <a:prstGeom prst="rect">
            <a:avLst/>
          </a:prstGeom>
          <a:solidFill>
            <a:srgbClr val="FFFFFF"/>
          </a:solidFill>
          <a:ln>
            <a:noFill/>
          </a:ln>
          <a:effectLst>
            <a:outerShdw blurRad="266700" dist="215900" dir="858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screen shot of a computer program&#10;&#10;Description automatically generated">
            <a:extLst>
              <a:ext uri="{FF2B5EF4-FFF2-40B4-BE49-F238E27FC236}">
                <a16:creationId xmlns:a16="http://schemas.microsoft.com/office/drawing/2014/main" id="{8ED077B2-FC86-965E-D77E-C0E5C7DDF336}"/>
              </a:ext>
            </a:extLst>
          </p:cNvPr>
          <p:cNvPicPr>
            <a:picLocks noChangeAspect="1"/>
          </p:cNvPicPr>
          <p:nvPr/>
        </p:nvPicPr>
        <p:blipFill>
          <a:blip r:embed="rId2"/>
          <a:stretch>
            <a:fillRect/>
          </a:stretch>
        </p:blipFill>
        <p:spPr>
          <a:xfrm>
            <a:off x="7127816" y="2396617"/>
            <a:ext cx="4718168" cy="2064764"/>
          </a:xfrm>
          <a:prstGeom prst="rect">
            <a:avLst/>
          </a:prstGeom>
        </p:spPr>
      </p:pic>
    </p:spTree>
    <p:extLst>
      <p:ext uri="{BB962C8B-B14F-4D97-AF65-F5344CB8AC3E}">
        <p14:creationId xmlns:p14="http://schemas.microsoft.com/office/powerpoint/2010/main" val="506116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FEA-F539-3B20-1C56-F5CF24A0D758}"/>
              </a:ext>
            </a:extLst>
          </p:cNvPr>
          <p:cNvSpPr>
            <a:spLocks noGrp="1"/>
          </p:cNvSpPr>
          <p:nvPr>
            <p:ph type="title"/>
          </p:nvPr>
        </p:nvSpPr>
        <p:spPr>
          <a:xfrm>
            <a:off x="762000" y="1138036"/>
            <a:ext cx="9058195" cy="1048901"/>
          </a:xfrm>
        </p:spPr>
        <p:txBody>
          <a:bodyPr anchor="t">
            <a:normAutofit/>
          </a:bodyPr>
          <a:lstStyle/>
          <a:p>
            <a:r>
              <a:rPr lang="en-US" sz="3200"/>
              <a:t>Preparation for the Model cont.</a:t>
            </a:r>
          </a:p>
        </p:txBody>
      </p:sp>
      <p:cxnSp>
        <p:nvCxnSpPr>
          <p:cNvPr id="10" name="Straight Connector 9">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A995E58-8142-6A1B-E161-6B5E37F02634}"/>
              </a:ext>
            </a:extLst>
          </p:cNvPr>
          <p:cNvPicPr>
            <a:picLocks noChangeAspect="1"/>
          </p:cNvPicPr>
          <p:nvPr/>
        </p:nvPicPr>
        <p:blipFill>
          <a:blip r:embed="rId2"/>
          <a:stretch>
            <a:fillRect/>
          </a:stretch>
        </p:blipFill>
        <p:spPr>
          <a:xfrm>
            <a:off x="873156" y="2400904"/>
            <a:ext cx="5222844" cy="1564108"/>
          </a:xfrm>
          <a:prstGeom prst="rect">
            <a:avLst/>
          </a:prstGeom>
        </p:spPr>
      </p:pic>
      <p:sp>
        <p:nvSpPr>
          <p:cNvPr id="3" name="Content Placeholder 2">
            <a:extLst>
              <a:ext uri="{FF2B5EF4-FFF2-40B4-BE49-F238E27FC236}">
                <a16:creationId xmlns:a16="http://schemas.microsoft.com/office/drawing/2014/main" id="{C254D780-3F75-0E0C-82BA-D2DCA8F0810D}"/>
              </a:ext>
            </a:extLst>
          </p:cNvPr>
          <p:cNvSpPr>
            <a:spLocks noGrp="1"/>
          </p:cNvSpPr>
          <p:nvPr>
            <p:ph idx="1"/>
          </p:nvPr>
        </p:nvSpPr>
        <p:spPr>
          <a:xfrm>
            <a:off x="6731918" y="2321168"/>
            <a:ext cx="4567453" cy="3821215"/>
          </a:xfrm>
        </p:spPr>
        <p:txBody>
          <a:bodyPr>
            <a:normAutofit/>
          </a:bodyPr>
          <a:lstStyle/>
          <a:p>
            <a:r>
              <a:rPr lang="en-US" sz="2000" dirty="0"/>
              <a:t>After the data is scaled, the data is split between a training set and a test set. The </a:t>
            </a:r>
            <a:r>
              <a:rPr lang="en-US" sz="2000" dirty="0" err="1"/>
              <a:t>X_scaled</a:t>
            </a:r>
            <a:r>
              <a:rPr lang="en-US" sz="2000" dirty="0"/>
              <a:t> and y are turned into </a:t>
            </a:r>
            <a:r>
              <a:rPr lang="en-US" sz="2000" dirty="0" err="1"/>
              <a:t>X_train</a:t>
            </a:r>
            <a:r>
              <a:rPr lang="en-US" sz="2000" dirty="0"/>
              <a:t>, </a:t>
            </a:r>
            <a:r>
              <a:rPr lang="en-US" sz="2000" dirty="0" err="1"/>
              <a:t>X_test</a:t>
            </a:r>
            <a:r>
              <a:rPr lang="en-US" sz="2000" dirty="0"/>
              <a:t>, </a:t>
            </a:r>
            <a:r>
              <a:rPr lang="en-US" sz="2000" dirty="0" err="1"/>
              <a:t>y_train</a:t>
            </a:r>
            <a:r>
              <a:rPr lang="en-US" sz="2000" dirty="0"/>
              <a:t>, and </a:t>
            </a:r>
            <a:r>
              <a:rPr lang="en-US" sz="2000" dirty="0" err="1"/>
              <a:t>y_test</a:t>
            </a:r>
            <a:r>
              <a:rPr lang="en-US" sz="2000" dirty="0"/>
              <a:t>. </a:t>
            </a:r>
          </a:p>
          <a:p>
            <a:r>
              <a:rPr lang="en-US" sz="2000" dirty="0"/>
              <a:t>These will be the X and y variables for training the model and then testing and evaluating the model.</a:t>
            </a:r>
          </a:p>
          <a:p>
            <a:r>
              <a:rPr lang="en-US" sz="2000" dirty="0"/>
              <a:t>In each of these cases, the size of the variable can be confirmed using ‘.shape’, reassuring that these variables are changing in size.</a:t>
            </a:r>
          </a:p>
          <a:p>
            <a:r>
              <a:rPr lang="en-US" sz="2000" dirty="0"/>
              <a:t>The </a:t>
            </a:r>
          </a:p>
        </p:txBody>
      </p:sp>
    </p:spTree>
    <p:extLst>
      <p:ext uri="{BB962C8B-B14F-4D97-AF65-F5344CB8AC3E}">
        <p14:creationId xmlns:p14="http://schemas.microsoft.com/office/powerpoint/2010/main" val="69999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F771-7809-3E16-B9C1-E5FBF5DD2FB6}"/>
              </a:ext>
            </a:extLst>
          </p:cNvPr>
          <p:cNvSpPr>
            <a:spLocks noGrp="1"/>
          </p:cNvSpPr>
          <p:nvPr>
            <p:ph type="title"/>
          </p:nvPr>
        </p:nvSpPr>
        <p:spPr/>
        <p:txBody>
          <a:bodyPr/>
          <a:lstStyle/>
          <a:p>
            <a:r>
              <a:rPr lang="en-US" dirty="0"/>
              <a:t>The Model</a:t>
            </a:r>
          </a:p>
        </p:txBody>
      </p:sp>
      <p:sp>
        <p:nvSpPr>
          <p:cNvPr id="3" name="Content Placeholder 2">
            <a:extLst>
              <a:ext uri="{FF2B5EF4-FFF2-40B4-BE49-F238E27FC236}">
                <a16:creationId xmlns:a16="http://schemas.microsoft.com/office/drawing/2014/main" id="{7BE1EB1F-0634-5FF8-7C4C-A9223FC03BB9}"/>
              </a:ext>
            </a:extLst>
          </p:cNvPr>
          <p:cNvSpPr>
            <a:spLocks noGrp="1"/>
          </p:cNvSpPr>
          <p:nvPr>
            <p:ph idx="1"/>
          </p:nvPr>
        </p:nvSpPr>
        <p:spPr/>
        <p:txBody>
          <a:bodyPr/>
          <a:lstStyle/>
          <a:p>
            <a:r>
              <a:rPr lang="en-US" dirty="0"/>
              <a:t>As this is a classification problem, the type of model being used is a Logistic Regression model.</a:t>
            </a:r>
          </a:p>
          <a:p>
            <a:r>
              <a:rPr lang="en-US" dirty="0"/>
              <a:t>The target feature that this Logistic Regression model should be able to predict is the ‘readmitted’ feature (either Yes or No) based on the remaining features.</a:t>
            </a:r>
          </a:p>
          <a:p>
            <a:r>
              <a:rPr lang="en-US" dirty="0"/>
              <a:t>The model is initialized using 1000 max iterations with other settings set to default.</a:t>
            </a:r>
          </a:p>
          <a:p>
            <a:r>
              <a:rPr lang="en-US" dirty="0"/>
              <a:t>Grid Search was then performed on the model to improve its performance.</a:t>
            </a:r>
          </a:p>
        </p:txBody>
      </p:sp>
    </p:spTree>
    <p:extLst>
      <p:ext uri="{BB962C8B-B14F-4D97-AF65-F5344CB8AC3E}">
        <p14:creationId xmlns:p14="http://schemas.microsoft.com/office/powerpoint/2010/main" val="120667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1694</Words>
  <Application>Microsoft Office PowerPoint</Application>
  <PresentationFormat>Widescreen</PresentationFormat>
  <Paragraphs>96</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Case Study 2: Logistic Regression</vt:lpstr>
      <vt:lpstr>Introduction: The Problems</vt:lpstr>
      <vt:lpstr>The Data</vt:lpstr>
      <vt:lpstr>Missing Data</vt:lpstr>
      <vt:lpstr>Missing Data cont.</vt:lpstr>
      <vt:lpstr>Methods: Data Imputation </vt:lpstr>
      <vt:lpstr>Preparation for the Model</vt:lpstr>
      <vt:lpstr>Preparation for the Model cont.</vt:lpstr>
      <vt:lpstr>The Model</vt:lpstr>
      <vt:lpstr>Grid Search</vt:lpstr>
      <vt:lpstr>Testing the Model</vt:lpstr>
      <vt:lpstr>Important Features</vt:lpstr>
      <vt:lpstr>Important Features cont.</vt:lpstr>
      <vt:lpstr>Metrics</vt:lpstr>
      <vt:lpstr>Metrics cont.</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2: Logistic Regression</dc:title>
  <dc:creator>Matt Cusack</dc:creator>
  <cp:lastModifiedBy>Matt Cusack</cp:lastModifiedBy>
  <cp:revision>3</cp:revision>
  <dcterms:created xsi:type="dcterms:W3CDTF">2024-02-04T15:54:04Z</dcterms:created>
  <dcterms:modified xsi:type="dcterms:W3CDTF">2024-02-06T04:25:18Z</dcterms:modified>
</cp:coreProperties>
</file>