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71" r:id="rId8"/>
    <p:sldId id="262" r:id="rId9"/>
    <p:sldId id="263" r:id="rId10"/>
    <p:sldId id="273" r:id="rId11"/>
    <p:sldId id="272" r:id="rId12"/>
    <p:sldId id="264" r:id="rId13"/>
    <p:sldId id="266"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41BB-8FC7-9A47-CDD1-08CC9852C3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2C44BC-C466-B665-B14E-C90574F54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DEF56C-9A80-915E-C9CE-FD401C9B099C}"/>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5" name="Footer Placeholder 4">
            <a:extLst>
              <a:ext uri="{FF2B5EF4-FFF2-40B4-BE49-F238E27FC236}">
                <a16:creationId xmlns:a16="http://schemas.microsoft.com/office/drawing/2014/main" id="{C63A85C6-1D60-6357-301B-5C13A3AF7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C7D37-519F-6126-A7F8-F8FBDBF6A604}"/>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172909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07BA-8B17-BED0-2A1A-B1D055365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0756A3-10C2-BAA4-2DEB-AF704A149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37BB6-73C4-5BCF-4386-F87DAC3D6C19}"/>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5" name="Footer Placeholder 4">
            <a:extLst>
              <a:ext uri="{FF2B5EF4-FFF2-40B4-BE49-F238E27FC236}">
                <a16:creationId xmlns:a16="http://schemas.microsoft.com/office/drawing/2014/main" id="{BEBA1418-C062-8FF2-1AEA-744305B19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66385-5E54-65E1-7A80-16026E403F32}"/>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2766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DA791-75F6-4B7F-B728-62A0464FBA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9CE773-8A85-F828-77C9-120C6293C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0F74E-2B61-8940-43D4-32622F0AF216}"/>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5" name="Footer Placeholder 4">
            <a:extLst>
              <a:ext uri="{FF2B5EF4-FFF2-40B4-BE49-F238E27FC236}">
                <a16:creationId xmlns:a16="http://schemas.microsoft.com/office/drawing/2014/main" id="{6FBA9DDA-EACA-CBE2-DF9E-7E83FF550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6000D-A3D3-7BA1-55DD-4092B86D8E78}"/>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410354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A173-6748-8A97-8BF4-4CFE43086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A629B-F9CD-DE6B-FD72-A64F95171B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4A629-2148-E9E1-04E1-E0354E8F3189}"/>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5" name="Footer Placeholder 4">
            <a:extLst>
              <a:ext uri="{FF2B5EF4-FFF2-40B4-BE49-F238E27FC236}">
                <a16:creationId xmlns:a16="http://schemas.microsoft.com/office/drawing/2014/main" id="{EE970D47-EB0B-1390-C0E8-F7EEA2BEF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58750-7D7A-C28F-AF02-DDFC9ABCF6A5}"/>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392620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D2E1-7BD3-D3AC-EB85-52838C837B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0BBEFA-1F80-9B08-A4D0-F30228BB8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DCF40A-7F4A-C46A-0296-524DA8332724}"/>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5" name="Footer Placeholder 4">
            <a:extLst>
              <a:ext uri="{FF2B5EF4-FFF2-40B4-BE49-F238E27FC236}">
                <a16:creationId xmlns:a16="http://schemas.microsoft.com/office/drawing/2014/main" id="{59ACF845-502E-6E28-D8B7-8D56345B9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94F21-3FB5-B5E7-02FF-6E2A262D599B}"/>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412169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B04C-D70F-A83C-6893-3ECC79705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7C3B6-9373-B8D7-BA32-5EEE4C4C6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311666-FF31-07F1-4138-2C768D19C4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6D8DBD-7F8A-9D2F-20D2-3BFAB1F6358A}"/>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6" name="Footer Placeholder 5">
            <a:extLst>
              <a:ext uri="{FF2B5EF4-FFF2-40B4-BE49-F238E27FC236}">
                <a16:creationId xmlns:a16="http://schemas.microsoft.com/office/drawing/2014/main" id="{880D9D07-7BAE-098B-78A4-C86C3F4C6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8CDEC-0CCA-5214-E3EE-B597B62CC975}"/>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273866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EB38-1116-87FC-74AA-40C1509AD1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557EE7-0577-DB9E-BA2F-3F05CC29F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BAA54-4DF6-BC78-B0F6-2EABB695D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FD1BDD-91B8-853B-E12E-1EDB6D753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C09F5-D44A-ACEF-9FFA-BDBD7BA03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5F1ABC-38C5-F36A-1750-76EB9DAEA786}"/>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8" name="Footer Placeholder 7">
            <a:extLst>
              <a:ext uri="{FF2B5EF4-FFF2-40B4-BE49-F238E27FC236}">
                <a16:creationId xmlns:a16="http://schemas.microsoft.com/office/drawing/2014/main" id="{6D1147A6-2FD5-B88E-34A2-187529900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C4707A-E7A1-F69A-2798-B566A90267C6}"/>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39264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12EF-33E4-4072-489C-4610D6317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5BB7FC-90D1-D218-A4C0-FCD9ED5E780F}"/>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4" name="Footer Placeholder 3">
            <a:extLst>
              <a:ext uri="{FF2B5EF4-FFF2-40B4-BE49-F238E27FC236}">
                <a16:creationId xmlns:a16="http://schemas.microsoft.com/office/drawing/2014/main" id="{D2413DAC-2E16-B410-2DCB-357AC4F54A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2B09B1-FA64-7294-0A66-F07806A60959}"/>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120995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8123B-F980-BEA6-1EAC-BF5A73B98157}"/>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3" name="Footer Placeholder 2">
            <a:extLst>
              <a:ext uri="{FF2B5EF4-FFF2-40B4-BE49-F238E27FC236}">
                <a16:creationId xmlns:a16="http://schemas.microsoft.com/office/drawing/2014/main" id="{621B7B1B-89BC-FA4E-E7F7-77CF6C8D66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4F99C-BDA8-A536-4861-6F1617621379}"/>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181593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5D9F-C560-F9F8-671B-A4D8F8A17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AB6EA4-24ED-0346-9E04-E048E3CB6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F4070-5C6D-D1E9-AD0E-C3F8D48B6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CCF40-2001-C521-EFDC-3680EB9EABC0}"/>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6" name="Footer Placeholder 5">
            <a:extLst>
              <a:ext uri="{FF2B5EF4-FFF2-40B4-BE49-F238E27FC236}">
                <a16:creationId xmlns:a16="http://schemas.microsoft.com/office/drawing/2014/main" id="{B9E8DF43-B61E-4E8A-59E4-C1F1B2F5F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80C95-528E-EEEB-57F1-D71E721880F2}"/>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137290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2C58-C7AA-9907-AC0A-983DE7CB1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ABF51F-A199-EDFA-4372-84E33E241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76ECC-AE89-D888-2DB7-CE5749E19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F4EB7-0A36-2153-B1C3-39AC12536AD4}"/>
              </a:ext>
            </a:extLst>
          </p:cNvPr>
          <p:cNvSpPr>
            <a:spLocks noGrp="1"/>
          </p:cNvSpPr>
          <p:nvPr>
            <p:ph type="dt" sz="half" idx="10"/>
          </p:nvPr>
        </p:nvSpPr>
        <p:spPr/>
        <p:txBody>
          <a:bodyPr/>
          <a:lstStyle/>
          <a:p>
            <a:fld id="{6EC523C1-DD9D-42FF-B2DE-E64012CDE11E}" type="datetimeFigureOut">
              <a:rPr lang="en-US" smtClean="0"/>
              <a:t>2/19/2024</a:t>
            </a:fld>
            <a:endParaRPr lang="en-US"/>
          </a:p>
        </p:txBody>
      </p:sp>
      <p:sp>
        <p:nvSpPr>
          <p:cNvPr id="6" name="Footer Placeholder 5">
            <a:extLst>
              <a:ext uri="{FF2B5EF4-FFF2-40B4-BE49-F238E27FC236}">
                <a16:creationId xmlns:a16="http://schemas.microsoft.com/office/drawing/2014/main" id="{581B3CC8-466E-23CA-80BC-0A66D8193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6FD26-3033-E11B-A99D-A1A367C4D507}"/>
              </a:ext>
            </a:extLst>
          </p:cNvPr>
          <p:cNvSpPr>
            <a:spLocks noGrp="1"/>
          </p:cNvSpPr>
          <p:nvPr>
            <p:ph type="sldNum" sz="quarter" idx="12"/>
          </p:nvPr>
        </p:nvSpPr>
        <p:spPr/>
        <p:txBody>
          <a:bodyPr/>
          <a:lstStyle/>
          <a:p>
            <a:fld id="{C0930291-8645-4893-BA74-05646F50BE41}" type="slidenum">
              <a:rPr lang="en-US" smtClean="0"/>
              <a:t>‹#›</a:t>
            </a:fld>
            <a:endParaRPr lang="en-US"/>
          </a:p>
        </p:txBody>
      </p:sp>
    </p:spTree>
    <p:extLst>
      <p:ext uri="{BB962C8B-B14F-4D97-AF65-F5344CB8AC3E}">
        <p14:creationId xmlns:p14="http://schemas.microsoft.com/office/powerpoint/2010/main" val="34076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11642C-21F5-FB6A-63F2-049F30548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39B272-694E-348C-4ABA-A02DA367A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2B3E1-5DCE-B1B0-7F55-7F7C3A7EA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523C1-DD9D-42FF-B2DE-E64012CDE11E}" type="datetimeFigureOut">
              <a:rPr lang="en-US" smtClean="0"/>
              <a:t>2/19/2024</a:t>
            </a:fld>
            <a:endParaRPr lang="en-US"/>
          </a:p>
        </p:txBody>
      </p:sp>
      <p:sp>
        <p:nvSpPr>
          <p:cNvPr id="5" name="Footer Placeholder 4">
            <a:extLst>
              <a:ext uri="{FF2B5EF4-FFF2-40B4-BE49-F238E27FC236}">
                <a16:creationId xmlns:a16="http://schemas.microsoft.com/office/drawing/2014/main" id="{23E45173-E7A5-1760-61C6-E8B132EFF2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26539-2F61-24DE-F5AC-DCAE4C1A0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30291-8645-4893-BA74-05646F50BE41}" type="slidenum">
              <a:rPr lang="en-US" smtClean="0"/>
              <a:t>‹#›</a:t>
            </a:fld>
            <a:endParaRPr lang="en-US"/>
          </a:p>
        </p:txBody>
      </p:sp>
    </p:spTree>
    <p:extLst>
      <p:ext uri="{BB962C8B-B14F-4D97-AF65-F5344CB8AC3E}">
        <p14:creationId xmlns:p14="http://schemas.microsoft.com/office/powerpoint/2010/main" val="1030195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E82C-B674-DC45-8ECD-CEC25A3B8295}"/>
              </a:ext>
            </a:extLst>
          </p:cNvPr>
          <p:cNvSpPr>
            <a:spLocks noGrp="1"/>
          </p:cNvSpPr>
          <p:nvPr>
            <p:ph type="ctrTitle"/>
          </p:nvPr>
        </p:nvSpPr>
        <p:spPr/>
        <p:txBody>
          <a:bodyPr/>
          <a:lstStyle/>
          <a:p>
            <a:r>
              <a:rPr lang="en-US" dirty="0"/>
              <a:t>Case Study 3: Naïve Bayes &amp; Clustering</a:t>
            </a:r>
          </a:p>
        </p:txBody>
      </p:sp>
      <p:sp>
        <p:nvSpPr>
          <p:cNvPr id="3" name="Subtitle 2">
            <a:extLst>
              <a:ext uri="{FF2B5EF4-FFF2-40B4-BE49-F238E27FC236}">
                <a16:creationId xmlns:a16="http://schemas.microsoft.com/office/drawing/2014/main" id="{E6DD607B-9F73-DAF0-6231-7734C37E5711}"/>
              </a:ext>
            </a:extLst>
          </p:cNvPr>
          <p:cNvSpPr>
            <a:spLocks noGrp="1"/>
          </p:cNvSpPr>
          <p:nvPr>
            <p:ph type="subTitle" idx="1"/>
          </p:nvPr>
        </p:nvSpPr>
        <p:spPr/>
        <p:txBody>
          <a:bodyPr/>
          <a:lstStyle/>
          <a:p>
            <a:r>
              <a:rPr lang="en-US" dirty="0"/>
              <a:t>Matthew D. Cusack</a:t>
            </a:r>
          </a:p>
        </p:txBody>
      </p:sp>
    </p:spTree>
    <p:extLst>
      <p:ext uri="{BB962C8B-B14F-4D97-AF65-F5344CB8AC3E}">
        <p14:creationId xmlns:p14="http://schemas.microsoft.com/office/powerpoint/2010/main" val="324976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F1F2-81C5-4FD6-71EF-4B9BE33896FE}"/>
              </a:ext>
            </a:extLst>
          </p:cNvPr>
          <p:cNvSpPr>
            <a:spLocks noGrp="1"/>
          </p:cNvSpPr>
          <p:nvPr>
            <p:ph type="title"/>
          </p:nvPr>
        </p:nvSpPr>
        <p:spPr/>
        <p:txBody>
          <a:bodyPr/>
          <a:lstStyle/>
          <a:p>
            <a:r>
              <a:rPr lang="en-US" b="1" dirty="0"/>
              <a:t>Discussion:</a:t>
            </a:r>
            <a:r>
              <a:rPr lang="en-US" dirty="0"/>
              <a:t> Metrics from the Naïve Bayes Model cont.</a:t>
            </a:r>
          </a:p>
        </p:txBody>
      </p:sp>
      <p:sp>
        <p:nvSpPr>
          <p:cNvPr id="3" name="Content Placeholder 2">
            <a:extLst>
              <a:ext uri="{FF2B5EF4-FFF2-40B4-BE49-F238E27FC236}">
                <a16:creationId xmlns:a16="http://schemas.microsoft.com/office/drawing/2014/main" id="{55F060D2-364C-26D8-429A-CC7CA085EB94}"/>
              </a:ext>
            </a:extLst>
          </p:cNvPr>
          <p:cNvSpPr>
            <a:spLocks noGrp="1"/>
          </p:cNvSpPr>
          <p:nvPr>
            <p:ph idx="1"/>
          </p:nvPr>
        </p:nvSpPr>
        <p:spPr/>
        <p:txBody>
          <a:bodyPr/>
          <a:lstStyle/>
          <a:p>
            <a:r>
              <a:rPr lang="en-US" dirty="0"/>
              <a:t>Accuracy may not be the best metric to use in this case as the classes are quite imbalanced with ham having a much greater value than spam.</a:t>
            </a:r>
          </a:p>
          <a:p>
            <a:r>
              <a:rPr lang="en-US" dirty="0"/>
              <a:t>As such other metrics were found:</a:t>
            </a:r>
          </a:p>
          <a:p>
            <a:pPr lvl="1"/>
            <a:r>
              <a:rPr lang="en-US" dirty="0"/>
              <a:t>The precision score (0.836) denotes the model is quite good at classifying an email as ham when it is actually ham.</a:t>
            </a:r>
          </a:p>
          <a:p>
            <a:pPr lvl="1"/>
            <a:r>
              <a:rPr lang="en-US" dirty="0"/>
              <a:t>The recall score (0.965) shows the model is excellent at catching the ham emails.</a:t>
            </a:r>
          </a:p>
          <a:p>
            <a:pPr lvl="1"/>
            <a:r>
              <a:rPr lang="en-US" dirty="0"/>
              <a:t>The F1-Score (0.896) denotes the model has a great balance between precision and recall.</a:t>
            </a:r>
          </a:p>
          <a:p>
            <a:endParaRPr lang="en-US" dirty="0"/>
          </a:p>
        </p:txBody>
      </p:sp>
      <p:pic>
        <p:nvPicPr>
          <p:cNvPr id="5" name="Picture 4">
            <a:extLst>
              <a:ext uri="{FF2B5EF4-FFF2-40B4-BE49-F238E27FC236}">
                <a16:creationId xmlns:a16="http://schemas.microsoft.com/office/drawing/2014/main" id="{104B11F2-51D3-04FC-87D6-7A8C3590DFEE}"/>
              </a:ext>
            </a:extLst>
          </p:cNvPr>
          <p:cNvPicPr>
            <a:picLocks noChangeAspect="1"/>
          </p:cNvPicPr>
          <p:nvPr/>
        </p:nvPicPr>
        <p:blipFill>
          <a:blip r:embed="rId2"/>
          <a:stretch>
            <a:fillRect/>
          </a:stretch>
        </p:blipFill>
        <p:spPr>
          <a:xfrm>
            <a:off x="4946574" y="5473974"/>
            <a:ext cx="3521730" cy="1384026"/>
          </a:xfrm>
          <a:prstGeom prst="rect">
            <a:avLst/>
          </a:prstGeom>
        </p:spPr>
      </p:pic>
    </p:spTree>
    <p:extLst>
      <p:ext uri="{BB962C8B-B14F-4D97-AF65-F5344CB8AC3E}">
        <p14:creationId xmlns:p14="http://schemas.microsoft.com/office/powerpoint/2010/main" val="151141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32E8-5F9C-0DFF-DC2B-30A2153BF658}"/>
              </a:ext>
            </a:extLst>
          </p:cNvPr>
          <p:cNvSpPr>
            <a:spLocks noGrp="1"/>
          </p:cNvSpPr>
          <p:nvPr>
            <p:ph type="title"/>
          </p:nvPr>
        </p:nvSpPr>
        <p:spPr/>
        <p:txBody>
          <a:bodyPr/>
          <a:lstStyle/>
          <a:p>
            <a:r>
              <a:rPr lang="en-US" dirty="0"/>
              <a:t>Preparing the K-Means Model</a:t>
            </a:r>
          </a:p>
        </p:txBody>
      </p:sp>
      <p:sp>
        <p:nvSpPr>
          <p:cNvPr id="3" name="Content Placeholder 2">
            <a:extLst>
              <a:ext uri="{FF2B5EF4-FFF2-40B4-BE49-F238E27FC236}">
                <a16:creationId xmlns:a16="http://schemas.microsoft.com/office/drawing/2014/main" id="{EAB4B9A1-78EA-791E-365C-074066FD6D97}"/>
              </a:ext>
            </a:extLst>
          </p:cNvPr>
          <p:cNvSpPr>
            <a:spLocks noGrp="1"/>
          </p:cNvSpPr>
          <p:nvPr>
            <p:ph idx="1"/>
          </p:nvPr>
        </p:nvSpPr>
        <p:spPr/>
        <p:txBody>
          <a:bodyPr/>
          <a:lstStyle/>
          <a:p>
            <a:r>
              <a:rPr lang="en-US" dirty="0"/>
              <a:t>The ‘</a:t>
            </a:r>
            <a:r>
              <a:rPr lang="en-US" dirty="0" err="1"/>
              <a:t>TfidfVectorizer</a:t>
            </a:r>
            <a:r>
              <a:rPr lang="en-US" dirty="0"/>
              <a:t>()’ will be used in this case for vectorizing the text data.</a:t>
            </a:r>
          </a:p>
          <a:p>
            <a:r>
              <a:rPr lang="en-US" dirty="0"/>
              <a:t>Beginning with the created email dataset, the ‘Content’ column will be vectorized to convert the text data into numerical vectors while also using the ‘.</a:t>
            </a:r>
            <a:r>
              <a:rPr lang="en-US" dirty="0" err="1"/>
              <a:t>fit_transform</a:t>
            </a:r>
            <a:r>
              <a:rPr lang="en-US" dirty="0"/>
              <a:t>()’ function to prepare for fitting the K-Means model.</a:t>
            </a:r>
          </a:p>
          <a:p>
            <a:r>
              <a:rPr lang="en-US" dirty="0"/>
              <a:t>The K-Means model is then fit on the </a:t>
            </a:r>
            <a:r>
              <a:rPr lang="en-US" dirty="0" err="1"/>
              <a:t>X_tfidf</a:t>
            </a:r>
            <a:r>
              <a:rPr lang="en-US" dirty="0"/>
              <a:t> data created previously.</a:t>
            </a:r>
          </a:p>
        </p:txBody>
      </p:sp>
      <p:pic>
        <p:nvPicPr>
          <p:cNvPr id="5" name="Picture 4">
            <a:extLst>
              <a:ext uri="{FF2B5EF4-FFF2-40B4-BE49-F238E27FC236}">
                <a16:creationId xmlns:a16="http://schemas.microsoft.com/office/drawing/2014/main" id="{F902233E-C731-2074-5E12-C77307AC39C8}"/>
              </a:ext>
            </a:extLst>
          </p:cNvPr>
          <p:cNvPicPr>
            <a:picLocks noChangeAspect="1"/>
          </p:cNvPicPr>
          <p:nvPr/>
        </p:nvPicPr>
        <p:blipFill>
          <a:blip r:embed="rId2"/>
          <a:stretch>
            <a:fillRect/>
          </a:stretch>
        </p:blipFill>
        <p:spPr>
          <a:xfrm>
            <a:off x="3480847" y="4825767"/>
            <a:ext cx="5010849" cy="1667108"/>
          </a:xfrm>
          <a:prstGeom prst="rect">
            <a:avLst/>
          </a:prstGeom>
        </p:spPr>
      </p:pic>
    </p:spTree>
    <p:extLst>
      <p:ext uri="{BB962C8B-B14F-4D97-AF65-F5344CB8AC3E}">
        <p14:creationId xmlns:p14="http://schemas.microsoft.com/office/powerpoint/2010/main" val="23063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46C4-EC6E-8F77-544D-FFA137E23452}"/>
              </a:ext>
            </a:extLst>
          </p:cNvPr>
          <p:cNvSpPr>
            <a:spLocks noGrp="1"/>
          </p:cNvSpPr>
          <p:nvPr>
            <p:ph type="title"/>
          </p:nvPr>
        </p:nvSpPr>
        <p:spPr/>
        <p:txBody>
          <a:bodyPr/>
          <a:lstStyle/>
          <a:p>
            <a:r>
              <a:rPr lang="en-US" dirty="0"/>
              <a:t>Running the K-Means Model</a:t>
            </a:r>
          </a:p>
        </p:txBody>
      </p:sp>
      <p:sp>
        <p:nvSpPr>
          <p:cNvPr id="3" name="Content Placeholder 2">
            <a:extLst>
              <a:ext uri="{FF2B5EF4-FFF2-40B4-BE49-F238E27FC236}">
                <a16:creationId xmlns:a16="http://schemas.microsoft.com/office/drawing/2014/main" id="{C65CF058-6E91-0BEA-4B0A-3E775BD101CA}"/>
              </a:ext>
            </a:extLst>
          </p:cNvPr>
          <p:cNvSpPr>
            <a:spLocks noGrp="1"/>
          </p:cNvSpPr>
          <p:nvPr>
            <p:ph idx="1"/>
          </p:nvPr>
        </p:nvSpPr>
        <p:spPr/>
        <p:txBody>
          <a:bodyPr/>
          <a:lstStyle/>
          <a:p>
            <a:r>
              <a:rPr lang="en-US" dirty="0"/>
              <a:t>After fitting the K-Means model to the data, the Cluster Distribution can be printed.</a:t>
            </a:r>
          </a:p>
          <a:p>
            <a:r>
              <a:rPr lang="en-US" dirty="0"/>
              <a:t>When printing the Cluster Distribution, it will depict the number of clusters previously chosen and how many emails fall into those clusters.</a:t>
            </a:r>
          </a:p>
          <a:p>
            <a:r>
              <a:rPr lang="en-US" dirty="0"/>
              <a:t>These two clusters are likely representative of the ham (12675) and spam (879) groupings</a:t>
            </a:r>
          </a:p>
        </p:txBody>
      </p:sp>
      <p:pic>
        <p:nvPicPr>
          <p:cNvPr id="5" name="Picture 4">
            <a:extLst>
              <a:ext uri="{FF2B5EF4-FFF2-40B4-BE49-F238E27FC236}">
                <a16:creationId xmlns:a16="http://schemas.microsoft.com/office/drawing/2014/main" id="{D2079A51-C247-72DA-C2C9-40C6777AE2B6}"/>
              </a:ext>
            </a:extLst>
          </p:cNvPr>
          <p:cNvPicPr>
            <a:picLocks noChangeAspect="1"/>
          </p:cNvPicPr>
          <p:nvPr/>
        </p:nvPicPr>
        <p:blipFill>
          <a:blip r:embed="rId2"/>
          <a:stretch>
            <a:fillRect/>
          </a:stretch>
        </p:blipFill>
        <p:spPr>
          <a:xfrm>
            <a:off x="5250951" y="4759663"/>
            <a:ext cx="5104903" cy="1417300"/>
          </a:xfrm>
          <a:prstGeom prst="rect">
            <a:avLst/>
          </a:prstGeom>
        </p:spPr>
      </p:pic>
    </p:spTree>
    <p:extLst>
      <p:ext uri="{BB962C8B-B14F-4D97-AF65-F5344CB8AC3E}">
        <p14:creationId xmlns:p14="http://schemas.microsoft.com/office/powerpoint/2010/main" val="186135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5186-9BD5-F69F-DE8E-C2757D042C2A}"/>
              </a:ext>
            </a:extLst>
          </p:cNvPr>
          <p:cNvSpPr>
            <a:spLocks noGrp="1"/>
          </p:cNvSpPr>
          <p:nvPr>
            <p:ph type="title"/>
          </p:nvPr>
        </p:nvSpPr>
        <p:spPr/>
        <p:txBody>
          <a:bodyPr/>
          <a:lstStyle/>
          <a:p>
            <a:r>
              <a:rPr lang="en-US" b="1" dirty="0"/>
              <a:t>Results:</a:t>
            </a:r>
            <a:r>
              <a:rPr lang="en-US" dirty="0"/>
              <a:t> Metrics from the K-Means Model</a:t>
            </a:r>
          </a:p>
        </p:txBody>
      </p:sp>
      <p:sp>
        <p:nvSpPr>
          <p:cNvPr id="3" name="Content Placeholder 2">
            <a:extLst>
              <a:ext uri="{FF2B5EF4-FFF2-40B4-BE49-F238E27FC236}">
                <a16:creationId xmlns:a16="http://schemas.microsoft.com/office/drawing/2014/main" id="{AD297F74-1296-DD1A-B743-A88DA32195BC}"/>
              </a:ext>
            </a:extLst>
          </p:cNvPr>
          <p:cNvSpPr>
            <a:spLocks noGrp="1"/>
          </p:cNvSpPr>
          <p:nvPr>
            <p:ph idx="1"/>
          </p:nvPr>
        </p:nvSpPr>
        <p:spPr/>
        <p:txBody>
          <a:bodyPr/>
          <a:lstStyle/>
          <a:p>
            <a:r>
              <a:rPr lang="en-US" dirty="0"/>
              <a:t>After running the model, the model is then evaluated on its performance using certain metrics to denote this performance.</a:t>
            </a:r>
          </a:p>
          <a:p>
            <a:r>
              <a:rPr lang="en-US" dirty="0"/>
              <a:t>The following metrics were obtained:</a:t>
            </a:r>
          </a:p>
          <a:p>
            <a:pPr lvl="1"/>
            <a:r>
              <a:rPr lang="en-US" dirty="0"/>
              <a:t>Accuracy: 0.650</a:t>
            </a:r>
          </a:p>
          <a:p>
            <a:pPr lvl="1"/>
            <a:r>
              <a:rPr lang="en-US" dirty="0"/>
              <a:t>Precision: 0.667</a:t>
            </a:r>
          </a:p>
          <a:p>
            <a:pPr lvl="1"/>
            <a:r>
              <a:rPr lang="en-US" dirty="0"/>
              <a:t>Recall: 0.942</a:t>
            </a:r>
          </a:p>
          <a:p>
            <a:pPr lvl="1"/>
            <a:r>
              <a:rPr lang="en-US" dirty="0"/>
              <a:t>F1 Score: 0.781</a:t>
            </a:r>
          </a:p>
          <a:p>
            <a:endParaRPr lang="en-US" dirty="0"/>
          </a:p>
        </p:txBody>
      </p:sp>
      <p:pic>
        <p:nvPicPr>
          <p:cNvPr id="5" name="Picture 4">
            <a:extLst>
              <a:ext uri="{FF2B5EF4-FFF2-40B4-BE49-F238E27FC236}">
                <a16:creationId xmlns:a16="http://schemas.microsoft.com/office/drawing/2014/main" id="{0EA05346-28DD-7CA5-77A9-37A8AD1EB9BE}"/>
              </a:ext>
            </a:extLst>
          </p:cNvPr>
          <p:cNvPicPr>
            <a:picLocks noChangeAspect="1"/>
          </p:cNvPicPr>
          <p:nvPr/>
        </p:nvPicPr>
        <p:blipFill>
          <a:blip r:embed="rId2"/>
          <a:stretch>
            <a:fillRect/>
          </a:stretch>
        </p:blipFill>
        <p:spPr>
          <a:xfrm>
            <a:off x="7466090" y="2827115"/>
            <a:ext cx="3887710" cy="2007013"/>
          </a:xfrm>
          <a:prstGeom prst="rect">
            <a:avLst/>
          </a:prstGeom>
        </p:spPr>
      </p:pic>
      <p:pic>
        <p:nvPicPr>
          <p:cNvPr id="7" name="Picture 6">
            <a:extLst>
              <a:ext uri="{FF2B5EF4-FFF2-40B4-BE49-F238E27FC236}">
                <a16:creationId xmlns:a16="http://schemas.microsoft.com/office/drawing/2014/main" id="{64AB6FC1-0658-2652-492F-B0AD85A3985E}"/>
              </a:ext>
            </a:extLst>
          </p:cNvPr>
          <p:cNvPicPr>
            <a:picLocks noChangeAspect="1"/>
          </p:cNvPicPr>
          <p:nvPr/>
        </p:nvPicPr>
        <p:blipFill>
          <a:blip r:embed="rId3"/>
          <a:stretch>
            <a:fillRect/>
          </a:stretch>
        </p:blipFill>
        <p:spPr>
          <a:xfrm>
            <a:off x="1000196" y="5092898"/>
            <a:ext cx="6192114" cy="1314633"/>
          </a:xfrm>
          <a:prstGeom prst="rect">
            <a:avLst/>
          </a:prstGeom>
        </p:spPr>
      </p:pic>
    </p:spTree>
    <p:extLst>
      <p:ext uri="{BB962C8B-B14F-4D97-AF65-F5344CB8AC3E}">
        <p14:creationId xmlns:p14="http://schemas.microsoft.com/office/powerpoint/2010/main" val="147104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A751-2F98-D5AB-99C5-07FA62DF7AB9}"/>
              </a:ext>
            </a:extLst>
          </p:cNvPr>
          <p:cNvSpPr>
            <a:spLocks noGrp="1"/>
          </p:cNvSpPr>
          <p:nvPr>
            <p:ph type="title"/>
          </p:nvPr>
        </p:nvSpPr>
        <p:spPr/>
        <p:txBody>
          <a:bodyPr/>
          <a:lstStyle/>
          <a:p>
            <a:r>
              <a:rPr lang="en-US" b="1" dirty="0"/>
              <a:t>Discussion:</a:t>
            </a:r>
            <a:r>
              <a:rPr lang="en-US" dirty="0"/>
              <a:t> Metrics from the K-Means Model</a:t>
            </a:r>
          </a:p>
        </p:txBody>
      </p:sp>
      <p:sp>
        <p:nvSpPr>
          <p:cNvPr id="3" name="Content Placeholder 2">
            <a:extLst>
              <a:ext uri="{FF2B5EF4-FFF2-40B4-BE49-F238E27FC236}">
                <a16:creationId xmlns:a16="http://schemas.microsoft.com/office/drawing/2014/main" id="{25742336-8374-AA7A-6CAB-173422C891C6}"/>
              </a:ext>
            </a:extLst>
          </p:cNvPr>
          <p:cNvSpPr>
            <a:spLocks noGrp="1"/>
          </p:cNvSpPr>
          <p:nvPr>
            <p:ph idx="1"/>
          </p:nvPr>
        </p:nvSpPr>
        <p:spPr/>
        <p:txBody>
          <a:bodyPr>
            <a:normAutofit fontScale="92500"/>
          </a:bodyPr>
          <a:lstStyle/>
          <a:p>
            <a:r>
              <a:rPr lang="en-US" dirty="0"/>
              <a:t>The scores on some of the metrics were not particularly high.</a:t>
            </a:r>
          </a:p>
          <a:p>
            <a:r>
              <a:rPr lang="en-US" dirty="0"/>
              <a:t>The accuracy score (0.650) denotes that the model was able to correctly identify emails as either ham or spam about 2/3 of the time.</a:t>
            </a:r>
          </a:p>
          <a:p>
            <a:r>
              <a:rPr lang="en-US" dirty="0"/>
              <a:t>The precision score (0.667) was nearly the same showing the model was able to classify ham correctly only about 2/3 of the time.</a:t>
            </a:r>
          </a:p>
          <a:p>
            <a:r>
              <a:rPr lang="en-US" dirty="0"/>
              <a:t>The recall score (0.942) was quite high denoting that the model was able to do quite well at identifying when a spam email is actually a spam email.</a:t>
            </a:r>
          </a:p>
          <a:p>
            <a:r>
              <a:rPr lang="en-US" dirty="0"/>
              <a:t>The F1 Score (0.781) is relatively high indicating a good balance between precision and recall scores. This makes sense as the two scores are quite close in value.</a:t>
            </a:r>
          </a:p>
          <a:p>
            <a:endParaRPr lang="en-US" dirty="0"/>
          </a:p>
        </p:txBody>
      </p:sp>
    </p:spTree>
    <p:extLst>
      <p:ext uri="{BB962C8B-B14F-4D97-AF65-F5344CB8AC3E}">
        <p14:creationId xmlns:p14="http://schemas.microsoft.com/office/powerpoint/2010/main" val="6379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036F-B14A-090C-DB25-FF264EE32F16}"/>
              </a:ext>
            </a:extLst>
          </p:cNvPr>
          <p:cNvSpPr>
            <a:spLocks noGrp="1"/>
          </p:cNvSpPr>
          <p:nvPr>
            <p:ph type="title"/>
          </p:nvPr>
        </p:nvSpPr>
        <p:spPr/>
        <p:txBody>
          <a:bodyPr/>
          <a:lstStyle/>
          <a:p>
            <a:r>
              <a:rPr lang="en-US" dirty="0"/>
              <a:t>The ‘Best’ Model</a:t>
            </a:r>
          </a:p>
        </p:txBody>
      </p:sp>
      <p:sp>
        <p:nvSpPr>
          <p:cNvPr id="3" name="Content Placeholder 2">
            <a:extLst>
              <a:ext uri="{FF2B5EF4-FFF2-40B4-BE49-F238E27FC236}">
                <a16:creationId xmlns:a16="http://schemas.microsoft.com/office/drawing/2014/main" id="{137BC15C-7EBF-EB3A-6DD3-4581DA50A21C}"/>
              </a:ext>
            </a:extLst>
          </p:cNvPr>
          <p:cNvSpPr>
            <a:spLocks noGrp="1"/>
          </p:cNvSpPr>
          <p:nvPr>
            <p:ph idx="1"/>
          </p:nvPr>
        </p:nvSpPr>
        <p:spPr/>
        <p:txBody>
          <a:bodyPr>
            <a:normAutofit fontScale="85000" lnSpcReduction="20000"/>
          </a:bodyPr>
          <a:lstStyle/>
          <a:p>
            <a:r>
              <a:rPr lang="en-US" dirty="0"/>
              <a:t>Given the metrics as well as the topic of focus, the Naïve Bayes model was the better model for classifying the type of email that was received as either spam or ham (non-spam).</a:t>
            </a:r>
          </a:p>
          <a:p>
            <a:r>
              <a:rPr lang="en-US" dirty="0"/>
              <a:t>The Naïve Bayes model has an F1-Score of 0.896 while the accuracy of the K-Means model had an F1 Score of 0.781.</a:t>
            </a:r>
          </a:p>
          <a:p>
            <a:r>
              <a:rPr lang="en-US" dirty="0"/>
              <a:t>Increasing the number of clusters in the K-Means model or perhaps using a different initialization algorithm would possibly increase the model’s capabilities. However, with less preparation the Naïve Bayes model appears to be the better suited model for this problem.</a:t>
            </a:r>
          </a:p>
          <a:p>
            <a:r>
              <a:rPr lang="en-US" dirty="0"/>
              <a:t>It is important to note that there is an imbalance of ham to spam emails which can result in metrics that may not be truly representative of the models’ abilities.</a:t>
            </a:r>
          </a:p>
          <a:p>
            <a:r>
              <a:rPr lang="en-US" dirty="0"/>
              <a:t>This is why the F1-Score is being used in this case as it considers recall and precision scores whereas accuracy is not likely the best metric to use in this case.</a:t>
            </a:r>
          </a:p>
        </p:txBody>
      </p:sp>
    </p:spTree>
    <p:extLst>
      <p:ext uri="{BB962C8B-B14F-4D97-AF65-F5344CB8AC3E}">
        <p14:creationId xmlns:p14="http://schemas.microsoft.com/office/powerpoint/2010/main" val="360044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4F5F-2041-1C81-4B7F-4F3A0AA56479}"/>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5AE5AB07-DA95-A373-5EB4-675282870761}"/>
              </a:ext>
            </a:extLst>
          </p:cNvPr>
          <p:cNvSpPr>
            <a:spLocks noGrp="1"/>
          </p:cNvSpPr>
          <p:nvPr>
            <p:ph idx="1"/>
          </p:nvPr>
        </p:nvSpPr>
        <p:spPr/>
        <p:txBody>
          <a:bodyPr/>
          <a:lstStyle/>
          <a:p>
            <a:r>
              <a:rPr lang="en-US" dirty="0"/>
              <a:t>The Problem:</a:t>
            </a:r>
          </a:p>
          <a:p>
            <a:pPr lvl="1"/>
            <a:r>
              <a:rPr lang="en-US" dirty="0"/>
              <a:t>IT given the task of creating a classifier that identifies spam email messages.</a:t>
            </a:r>
          </a:p>
          <a:p>
            <a:pPr lvl="1"/>
            <a:r>
              <a:rPr lang="en-US" dirty="0"/>
              <a:t>Among all emails received, there are many spam messages present. Too many spam messages makes it hard to find actual emails that may be important too the individual. </a:t>
            </a:r>
          </a:p>
          <a:p>
            <a:r>
              <a:rPr lang="en-US" dirty="0"/>
              <a:t>The Solution:</a:t>
            </a:r>
          </a:p>
          <a:p>
            <a:pPr lvl="1"/>
            <a:r>
              <a:rPr lang="en-US" dirty="0"/>
              <a:t>A Naïve Bayes clustering method will be trained off the provided email messages. The accuracy of this classifier will be observed along with a confusion matrix to understand its performance better.</a:t>
            </a:r>
          </a:p>
        </p:txBody>
      </p:sp>
    </p:spTree>
    <p:extLst>
      <p:ext uri="{BB962C8B-B14F-4D97-AF65-F5344CB8AC3E}">
        <p14:creationId xmlns:p14="http://schemas.microsoft.com/office/powerpoint/2010/main" val="321590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F1A3-0F26-A871-A673-85E79661CCEA}"/>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5833CFD3-7353-6B24-1D2C-036AF42E7D22}"/>
              </a:ext>
            </a:extLst>
          </p:cNvPr>
          <p:cNvSpPr>
            <a:spLocks noGrp="1"/>
          </p:cNvSpPr>
          <p:nvPr>
            <p:ph idx="1"/>
          </p:nvPr>
        </p:nvSpPr>
        <p:spPr/>
        <p:txBody>
          <a:bodyPr>
            <a:normAutofit/>
          </a:bodyPr>
          <a:lstStyle/>
          <a:p>
            <a:r>
              <a:rPr lang="en-US" dirty="0"/>
              <a:t>The emails are split into five folders labeled </a:t>
            </a:r>
            <a:r>
              <a:rPr lang="en-US" dirty="0" err="1"/>
              <a:t>easy_ham</a:t>
            </a:r>
            <a:r>
              <a:rPr lang="en-US" dirty="0"/>
              <a:t>, easy_ham_2, </a:t>
            </a:r>
            <a:r>
              <a:rPr lang="en-US" dirty="0" err="1"/>
              <a:t>hard_ham</a:t>
            </a:r>
            <a:r>
              <a:rPr lang="en-US" dirty="0"/>
              <a:t>, spam, and spam_2.</a:t>
            </a:r>
          </a:p>
          <a:p>
            <a:pPr lvl="1"/>
            <a:r>
              <a:rPr lang="en-US" dirty="0"/>
              <a:t>The files labeled with ham are files that contain non-spam emails.</a:t>
            </a:r>
          </a:p>
          <a:p>
            <a:pPr lvl="2"/>
            <a:r>
              <a:rPr lang="en-US" dirty="0"/>
              <a:t>There are two difficulty levels of easy (1 and 2) and hard which indicates the difficulty of identifying the email type.</a:t>
            </a:r>
          </a:p>
          <a:p>
            <a:pPr lvl="1"/>
            <a:r>
              <a:rPr lang="en-US" dirty="0"/>
              <a:t>The files labeled with spam are files that contain spam emails.</a:t>
            </a:r>
          </a:p>
          <a:p>
            <a:r>
              <a:rPr lang="en-US" dirty="0"/>
              <a:t>Each labeled file contain within it individual emails that fall into the category of either spam or ham given the file name.</a:t>
            </a:r>
          </a:p>
          <a:p>
            <a:pPr lvl="1"/>
            <a:r>
              <a:rPr lang="en-US" dirty="0"/>
              <a:t>The content of these emails is what will make up the ‘Content’ Column when all these emails are together.</a:t>
            </a:r>
          </a:p>
        </p:txBody>
      </p:sp>
    </p:spTree>
    <p:extLst>
      <p:ext uri="{BB962C8B-B14F-4D97-AF65-F5344CB8AC3E}">
        <p14:creationId xmlns:p14="http://schemas.microsoft.com/office/powerpoint/2010/main" val="84237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57EA-5A3D-84E9-F3EB-BA71A5A3AD8C}"/>
              </a:ext>
            </a:extLst>
          </p:cNvPr>
          <p:cNvSpPr>
            <a:spLocks noGrp="1"/>
          </p:cNvSpPr>
          <p:nvPr>
            <p:ph type="title"/>
          </p:nvPr>
        </p:nvSpPr>
        <p:spPr/>
        <p:txBody>
          <a:bodyPr/>
          <a:lstStyle/>
          <a:p>
            <a:r>
              <a:rPr lang="en-US" b="1" dirty="0"/>
              <a:t>Methods:</a:t>
            </a:r>
            <a:r>
              <a:rPr lang="en-US" dirty="0"/>
              <a:t> Making the Data</a:t>
            </a:r>
            <a:endParaRPr lang="en-US" b="1" dirty="0"/>
          </a:p>
        </p:txBody>
      </p:sp>
      <p:sp>
        <p:nvSpPr>
          <p:cNvPr id="3" name="Content Placeholder 2">
            <a:extLst>
              <a:ext uri="{FF2B5EF4-FFF2-40B4-BE49-F238E27FC236}">
                <a16:creationId xmlns:a16="http://schemas.microsoft.com/office/drawing/2014/main" id="{D40C87F3-7AD6-0B07-694A-30BD18AB75CD}"/>
              </a:ext>
            </a:extLst>
          </p:cNvPr>
          <p:cNvSpPr>
            <a:spLocks noGrp="1"/>
          </p:cNvSpPr>
          <p:nvPr>
            <p:ph idx="1"/>
          </p:nvPr>
        </p:nvSpPr>
        <p:spPr/>
        <p:txBody>
          <a:bodyPr/>
          <a:lstStyle/>
          <a:p>
            <a:r>
              <a:rPr lang="en-US" dirty="0"/>
              <a:t>These emails will need to be put together in a data frame so that model may be run on this data. </a:t>
            </a:r>
          </a:p>
          <a:p>
            <a:pPr lvl="1"/>
            <a:r>
              <a:rPr lang="en-US" dirty="0"/>
              <a:t>This new data frame containing all the emails with their labels will be what the model is trained from.</a:t>
            </a:r>
          </a:p>
          <a:p>
            <a:r>
              <a:rPr lang="en-US" dirty="0"/>
              <a:t>A new csv file was created based off these five folders and the emails contained within them.</a:t>
            </a:r>
          </a:p>
          <a:p>
            <a:pPr lvl="1"/>
            <a:r>
              <a:rPr lang="en-US" dirty="0"/>
              <a:t>This file contains all the emails separated into the columns of Content and Label.</a:t>
            </a:r>
          </a:p>
          <a:p>
            <a:pPr lvl="1"/>
            <a:r>
              <a:rPr lang="en-US" dirty="0"/>
              <a:t>The Content is the text within the email while the Label denotes whether the email is spam or ham</a:t>
            </a:r>
          </a:p>
          <a:p>
            <a:endParaRPr lang="en-US" dirty="0"/>
          </a:p>
        </p:txBody>
      </p:sp>
    </p:spTree>
    <p:extLst>
      <p:ext uri="{BB962C8B-B14F-4D97-AF65-F5344CB8AC3E}">
        <p14:creationId xmlns:p14="http://schemas.microsoft.com/office/powerpoint/2010/main" val="279203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3317-5C01-2316-7CC0-5E1A0BF86216}"/>
              </a:ext>
            </a:extLst>
          </p:cNvPr>
          <p:cNvSpPr>
            <a:spLocks noGrp="1"/>
          </p:cNvSpPr>
          <p:nvPr>
            <p:ph type="title"/>
          </p:nvPr>
        </p:nvSpPr>
        <p:spPr/>
        <p:txBody>
          <a:bodyPr/>
          <a:lstStyle/>
          <a:p>
            <a:r>
              <a:rPr lang="en-US" dirty="0"/>
              <a:t>Preparing the Naïve Bayes Model</a:t>
            </a:r>
          </a:p>
        </p:txBody>
      </p:sp>
      <p:sp>
        <p:nvSpPr>
          <p:cNvPr id="3" name="Content Placeholder 2">
            <a:extLst>
              <a:ext uri="{FF2B5EF4-FFF2-40B4-BE49-F238E27FC236}">
                <a16:creationId xmlns:a16="http://schemas.microsoft.com/office/drawing/2014/main" id="{EF4AAD17-110D-C7BF-54BB-67EA50C579C1}"/>
              </a:ext>
            </a:extLst>
          </p:cNvPr>
          <p:cNvSpPr>
            <a:spLocks noGrp="1"/>
          </p:cNvSpPr>
          <p:nvPr>
            <p:ph idx="1"/>
          </p:nvPr>
        </p:nvSpPr>
        <p:spPr/>
        <p:txBody>
          <a:bodyPr/>
          <a:lstStyle/>
          <a:p>
            <a:r>
              <a:rPr lang="en-US" dirty="0"/>
              <a:t>The newly created dataset loaded into python.</a:t>
            </a:r>
          </a:p>
          <a:p>
            <a:pPr lvl="1"/>
            <a:r>
              <a:rPr lang="en-US" dirty="0"/>
              <a:t>All </a:t>
            </a:r>
            <a:r>
              <a:rPr lang="en-US" dirty="0" err="1"/>
              <a:t>NaN</a:t>
            </a:r>
            <a:r>
              <a:rPr lang="en-US" dirty="0"/>
              <a:t> values for ‘Content’ column were replaced with an empty string ‘ ‘.</a:t>
            </a:r>
          </a:p>
          <a:p>
            <a:r>
              <a:rPr lang="en-US" dirty="0"/>
              <a:t>The dataset was then split into </a:t>
            </a:r>
            <a:r>
              <a:rPr lang="en-US" dirty="0" err="1"/>
              <a:t>X_train</a:t>
            </a:r>
            <a:r>
              <a:rPr lang="en-US" dirty="0"/>
              <a:t>, </a:t>
            </a:r>
            <a:r>
              <a:rPr lang="en-US" dirty="0" err="1"/>
              <a:t>X_test</a:t>
            </a:r>
            <a:r>
              <a:rPr lang="en-US" dirty="0"/>
              <a:t>, </a:t>
            </a:r>
            <a:r>
              <a:rPr lang="en-US" dirty="0" err="1"/>
              <a:t>y_train</a:t>
            </a:r>
            <a:r>
              <a:rPr lang="en-US" dirty="0"/>
              <a:t>, and </a:t>
            </a:r>
            <a:r>
              <a:rPr lang="en-US" dirty="0" err="1"/>
              <a:t>y_test</a:t>
            </a:r>
            <a:r>
              <a:rPr lang="en-US" dirty="0"/>
              <a:t> where ‘Content’ represents X and ‘Label’ represents y or the target variable.</a:t>
            </a:r>
          </a:p>
          <a:p>
            <a:r>
              <a:rPr lang="en-US" dirty="0"/>
              <a:t>The </a:t>
            </a:r>
            <a:r>
              <a:rPr lang="en-US" dirty="0" err="1"/>
              <a:t>X_train</a:t>
            </a:r>
            <a:r>
              <a:rPr lang="en-US" dirty="0"/>
              <a:t> and </a:t>
            </a:r>
            <a:r>
              <a:rPr lang="en-US" dirty="0" err="1"/>
              <a:t>X_test</a:t>
            </a:r>
            <a:r>
              <a:rPr lang="en-US" dirty="0"/>
              <a:t> data are then vectorized using ‘</a:t>
            </a:r>
            <a:r>
              <a:rPr lang="en-US" dirty="0" err="1"/>
              <a:t>CountVectorizer</a:t>
            </a:r>
            <a:r>
              <a:rPr lang="en-US" dirty="0"/>
              <a:t>()’ to turn the text data into numerical data.</a:t>
            </a:r>
          </a:p>
        </p:txBody>
      </p:sp>
      <p:pic>
        <p:nvPicPr>
          <p:cNvPr id="5" name="Picture 4">
            <a:extLst>
              <a:ext uri="{FF2B5EF4-FFF2-40B4-BE49-F238E27FC236}">
                <a16:creationId xmlns:a16="http://schemas.microsoft.com/office/drawing/2014/main" id="{7E683B46-A12B-9073-9A4E-81563ED8FEB3}"/>
              </a:ext>
            </a:extLst>
          </p:cNvPr>
          <p:cNvPicPr>
            <a:picLocks noChangeAspect="1"/>
          </p:cNvPicPr>
          <p:nvPr/>
        </p:nvPicPr>
        <p:blipFill>
          <a:blip r:embed="rId2"/>
          <a:stretch>
            <a:fillRect/>
          </a:stretch>
        </p:blipFill>
        <p:spPr>
          <a:xfrm>
            <a:off x="1302577" y="5167172"/>
            <a:ext cx="8964276" cy="1009791"/>
          </a:xfrm>
          <a:prstGeom prst="rect">
            <a:avLst/>
          </a:prstGeom>
        </p:spPr>
      </p:pic>
    </p:spTree>
    <p:extLst>
      <p:ext uri="{BB962C8B-B14F-4D97-AF65-F5344CB8AC3E}">
        <p14:creationId xmlns:p14="http://schemas.microsoft.com/office/powerpoint/2010/main" val="73540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87D1-35D7-725B-3F8A-BB638F244EDA}"/>
              </a:ext>
            </a:extLst>
          </p:cNvPr>
          <p:cNvSpPr>
            <a:spLocks noGrp="1"/>
          </p:cNvSpPr>
          <p:nvPr>
            <p:ph type="title"/>
          </p:nvPr>
        </p:nvSpPr>
        <p:spPr/>
        <p:txBody>
          <a:bodyPr/>
          <a:lstStyle/>
          <a:p>
            <a:r>
              <a:rPr lang="en-US" dirty="0"/>
              <a:t>The Naïve Bayes Model</a:t>
            </a:r>
          </a:p>
        </p:txBody>
      </p:sp>
      <p:sp>
        <p:nvSpPr>
          <p:cNvPr id="3" name="Content Placeholder 2">
            <a:extLst>
              <a:ext uri="{FF2B5EF4-FFF2-40B4-BE49-F238E27FC236}">
                <a16:creationId xmlns:a16="http://schemas.microsoft.com/office/drawing/2014/main" id="{96B9C504-4DD6-7E3B-6475-BA75D803D235}"/>
              </a:ext>
            </a:extLst>
          </p:cNvPr>
          <p:cNvSpPr>
            <a:spLocks noGrp="1"/>
          </p:cNvSpPr>
          <p:nvPr>
            <p:ph idx="1"/>
          </p:nvPr>
        </p:nvSpPr>
        <p:spPr/>
        <p:txBody>
          <a:bodyPr/>
          <a:lstStyle/>
          <a:p>
            <a:r>
              <a:rPr lang="en-US" dirty="0"/>
              <a:t>The Naïve Bayes Clustering method will be used to classify the emails as either spam or ham.</a:t>
            </a:r>
          </a:p>
          <a:p>
            <a:r>
              <a:rPr lang="en-US" dirty="0" err="1"/>
              <a:t>MultinomialNB</a:t>
            </a:r>
            <a:r>
              <a:rPr lang="en-US" dirty="0"/>
              <a:t> is loaded in as the model.</a:t>
            </a:r>
          </a:p>
          <a:p>
            <a:r>
              <a:rPr lang="en-US" dirty="0"/>
              <a:t>This model is then fit on the previously vectorized </a:t>
            </a:r>
            <a:r>
              <a:rPr lang="en-US" dirty="0" err="1"/>
              <a:t>X_train</a:t>
            </a:r>
            <a:r>
              <a:rPr lang="en-US" dirty="0"/>
              <a:t> (</a:t>
            </a:r>
            <a:r>
              <a:rPr lang="en-US" dirty="0" err="1"/>
              <a:t>X_train_vectorized</a:t>
            </a:r>
            <a:r>
              <a:rPr lang="en-US" dirty="0"/>
              <a:t>) and the </a:t>
            </a:r>
            <a:r>
              <a:rPr lang="en-US" dirty="0" err="1"/>
              <a:t>y_train</a:t>
            </a:r>
            <a:r>
              <a:rPr lang="en-US" dirty="0"/>
              <a:t> data.</a:t>
            </a:r>
          </a:p>
        </p:txBody>
      </p:sp>
      <p:pic>
        <p:nvPicPr>
          <p:cNvPr id="5" name="Picture 4">
            <a:extLst>
              <a:ext uri="{FF2B5EF4-FFF2-40B4-BE49-F238E27FC236}">
                <a16:creationId xmlns:a16="http://schemas.microsoft.com/office/drawing/2014/main" id="{EE6BCD64-9150-07B5-3D8A-C03BFEE941FD}"/>
              </a:ext>
            </a:extLst>
          </p:cNvPr>
          <p:cNvPicPr>
            <a:picLocks noChangeAspect="1"/>
          </p:cNvPicPr>
          <p:nvPr/>
        </p:nvPicPr>
        <p:blipFill>
          <a:blip r:embed="rId2"/>
          <a:stretch>
            <a:fillRect/>
          </a:stretch>
        </p:blipFill>
        <p:spPr>
          <a:xfrm>
            <a:off x="3153192" y="4327671"/>
            <a:ext cx="4934639" cy="1543265"/>
          </a:xfrm>
          <a:prstGeom prst="rect">
            <a:avLst/>
          </a:prstGeom>
        </p:spPr>
      </p:pic>
    </p:spTree>
    <p:extLst>
      <p:ext uri="{BB962C8B-B14F-4D97-AF65-F5344CB8AC3E}">
        <p14:creationId xmlns:p14="http://schemas.microsoft.com/office/powerpoint/2010/main" val="89631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6954-DD17-F782-FE8D-72A0C8393D69}"/>
              </a:ext>
            </a:extLst>
          </p:cNvPr>
          <p:cNvSpPr>
            <a:spLocks noGrp="1"/>
          </p:cNvSpPr>
          <p:nvPr>
            <p:ph type="title"/>
          </p:nvPr>
        </p:nvSpPr>
        <p:spPr/>
        <p:txBody>
          <a:bodyPr/>
          <a:lstStyle/>
          <a:p>
            <a:r>
              <a:rPr lang="en-US" dirty="0"/>
              <a:t>Running the Naïve Bayes Model</a:t>
            </a:r>
          </a:p>
        </p:txBody>
      </p:sp>
      <p:sp>
        <p:nvSpPr>
          <p:cNvPr id="3" name="Content Placeholder 2">
            <a:extLst>
              <a:ext uri="{FF2B5EF4-FFF2-40B4-BE49-F238E27FC236}">
                <a16:creationId xmlns:a16="http://schemas.microsoft.com/office/drawing/2014/main" id="{7753AE70-E9E7-7E57-3391-CD119BE522FC}"/>
              </a:ext>
            </a:extLst>
          </p:cNvPr>
          <p:cNvSpPr>
            <a:spLocks noGrp="1"/>
          </p:cNvSpPr>
          <p:nvPr>
            <p:ph idx="1"/>
          </p:nvPr>
        </p:nvSpPr>
        <p:spPr/>
        <p:txBody>
          <a:bodyPr/>
          <a:lstStyle/>
          <a:p>
            <a:r>
              <a:rPr lang="en-US" dirty="0"/>
              <a:t>After having the fit model, it is then run on the </a:t>
            </a:r>
            <a:r>
              <a:rPr lang="en-US" dirty="0" err="1"/>
              <a:t>X_test_vectorized</a:t>
            </a:r>
            <a:r>
              <a:rPr lang="en-US" dirty="0"/>
              <a:t> data to make predictions for what it believes the </a:t>
            </a:r>
            <a:r>
              <a:rPr lang="en-US" dirty="0" err="1"/>
              <a:t>y_test</a:t>
            </a:r>
            <a:r>
              <a:rPr lang="en-US" dirty="0"/>
              <a:t> values would be given the ‘Content’ column.</a:t>
            </a:r>
          </a:p>
          <a:p>
            <a:r>
              <a:rPr lang="en-US" dirty="0"/>
              <a:t>Once these predictions are obtained, they can be run against the </a:t>
            </a:r>
            <a:r>
              <a:rPr lang="en-US" dirty="0" err="1"/>
              <a:t>y_test</a:t>
            </a:r>
            <a:r>
              <a:rPr lang="en-US" dirty="0"/>
              <a:t> values to obtain the accuracy metric for the model.</a:t>
            </a:r>
          </a:p>
          <a:p>
            <a:r>
              <a:rPr lang="en-US" dirty="0"/>
              <a:t>A confusion matrix was also created in order to give a better understanding of the ratio of false and true positives to false and true negatives.</a:t>
            </a:r>
          </a:p>
        </p:txBody>
      </p:sp>
      <p:pic>
        <p:nvPicPr>
          <p:cNvPr id="5" name="Picture 4">
            <a:extLst>
              <a:ext uri="{FF2B5EF4-FFF2-40B4-BE49-F238E27FC236}">
                <a16:creationId xmlns:a16="http://schemas.microsoft.com/office/drawing/2014/main" id="{E525A73A-E171-186C-0EF8-0D273D5CFF53}"/>
              </a:ext>
            </a:extLst>
          </p:cNvPr>
          <p:cNvPicPr>
            <a:picLocks noChangeAspect="1"/>
          </p:cNvPicPr>
          <p:nvPr/>
        </p:nvPicPr>
        <p:blipFill>
          <a:blip r:embed="rId2"/>
          <a:stretch>
            <a:fillRect/>
          </a:stretch>
        </p:blipFill>
        <p:spPr>
          <a:xfrm>
            <a:off x="3438765" y="4762208"/>
            <a:ext cx="4753638" cy="2095792"/>
          </a:xfrm>
          <a:prstGeom prst="rect">
            <a:avLst/>
          </a:prstGeom>
        </p:spPr>
      </p:pic>
    </p:spTree>
    <p:extLst>
      <p:ext uri="{BB962C8B-B14F-4D97-AF65-F5344CB8AC3E}">
        <p14:creationId xmlns:p14="http://schemas.microsoft.com/office/powerpoint/2010/main" val="34601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350B-FAAE-F178-92AB-56E20D3F901C}"/>
              </a:ext>
            </a:extLst>
          </p:cNvPr>
          <p:cNvSpPr>
            <a:spLocks noGrp="1"/>
          </p:cNvSpPr>
          <p:nvPr>
            <p:ph type="title"/>
          </p:nvPr>
        </p:nvSpPr>
        <p:spPr/>
        <p:txBody>
          <a:bodyPr/>
          <a:lstStyle/>
          <a:p>
            <a:r>
              <a:rPr lang="en-US" b="1" dirty="0"/>
              <a:t>Results:</a:t>
            </a:r>
            <a:r>
              <a:rPr lang="en-US" dirty="0"/>
              <a:t> Metrics from the Naïve Bayes Model</a:t>
            </a:r>
          </a:p>
        </p:txBody>
      </p:sp>
      <p:sp>
        <p:nvSpPr>
          <p:cNvPr id="3" name="Content Placeholder 2">
            <a:extLst>
              <a:ext uri="{FF2B5EF4-FFF2-40B4-BE49-F238E27FC236}">
                <a16:creationId xmlns:a16="http://schemas.microsoft.com/office/drawing/2014/main" id="{2CBF7370-2E5A-B154-954B-4C8EE0696627}"/>
              </a:ext>
            </a:extLst>
          </p:cNvPr>
          <p:cNvSpPr>
            <a:spLocks noGrp="1"/>
          </p:cNvSpPr>
          <p:nvPr>
            <p:ph idx="1"/>
          </p:nvPr>
        </p:nvSpPr>
        <p:spPr/>
        <p:txBody>
          <a:bodyPr/>
          <a:lstStyle/>
          <a:p>
            <a:r>
              <a:rPr lang="en-US" dirty="0"/>
              <a:t>The accuracy score of the Naïve Bayes model was: 0.853</a:t>
            </a:r>
          </a:p>
          <a:p>
            <a:r>
              <a:rPr lang="en-US" dirty="0"/>
              <a:t>The confusion matrix allowed for greater insight on the model.</a:t>
            </a:r>
          </a:p>
          <a:p>
            <a:pPr lvl="1"/>
            <a:r>
              <a:rPr lang="en-US" dirty="0"/>
              <a:t>True Positives: 1723</a:t>
            </a:r>
          </a:p>
          <a:p>
            <a:pPr lvl="1"/>
            <a:r>
              <a:rPr lang="en-US" dirty="0"/>
              <a:t>False Positives: 62</a:t>
            </a:r>
          </a:p>
          <a:p>
            <a:pPr lvl="1"/>
            <a:r>
              <a:rPr lang="en-US" dirty="0"/>
              <a:t>True Negatives: 589</a:t>
            </a:r>
          </a:p>
          <a:p>
            <a:pPr lvl="1"/>
            <a:r>
              <a:rPr lang="en-US" dirty="0"/>
              <a:t>True Positives: 337</a:t>
            </a:r>
          </a:p>
        </p:txBody>
      </p:sp>
      <p:pic>
        <p:nvPicPr>
          <p:cNvPr id="7" name="Picture 6">
            <a:extLst>
              <a:ext uri="{FF2B5EF4-FFF2-40B4-BE49-F238E27FC236}">
                <a16:creationId xmlns:a16="http://schemas.microsoft.com/office/drawing/2014/main" id="{2EF32194-37E5-A60B-E907-D803CA5556B4}"/>
              </a:ext>
            </a:extLst>
          </p:cNvPr>
          <p:cNvPicPr>
            <a:picLocks noChangeAspect="1"/>
          </p:cNvPicPr>
          <p:nvPr/>
        </p:nvPicPr>
        <p:blipFill>
          <a:blip r:embed="rId2"/>
          <a:stretch>
            <a:fillRect/>
          </a:stretch>
        </p:blipFill>
        <p:spPr>
          <a:xfrm>
            <a:off x="6419289" y="3429000"/>
            <a:ext cx="4404956" cy="2251421"/>
          </a:xfrm>
          <a:prstGeom prst="rect">
            <a:avLst/>
          </a:prstGeom>
        </p:spPr>
      </p:pic>
    </p:spTree>
    <p:extLst>
      <p:ext uri="{BB962C8B-B14F-4D97-AF65-F5344CB8AC3E}">
        <p14:creationId xmlns:p14="http://schemas.microsoft.com/office/powerpoint/2010/main" val="346408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8E8A-7C05-B718-2C90-FB7AE1E676CF}"/>
              </a:ext>
            </a:extLst>
          </p:cNvPr>
          <p:cNvSpPr>
            <a:spLocks noGrp="1"/>
          </p:cNvSpPr>
          <p:nvPr>
            <p:ph type="title"/>
          </p:nvPr>
        </p:nvSpPr>
        <p:spPr/>
        <p:txBody>
          <a:bodyPr/>
          <a:lstStyle/>
          <a:p>
            <a:r>
              <a:rPr lang="en-US" b="1" dirty="0"/>
              <a:t>Discussion:</a:t>
            </a:r>
            <a:r>
              <a:rPr lang="en-US" dirty="0"/>
              <a:t> Metrics from the Naïve Bayes Model</a:t>
            </a:r>
            <a:endParaRPr lang="en-US" b="1" dirty="0"/>
          </a:p>
        </p:txBody>
      </p:sp>
      <p:sp>
        <p:nvSpPr>
          <p:cNvPr id="3" name="Content Placeholder 2">
            <a:extLst>
              <a:ext uri="{FF2B5EF4-FFF2-40B4-BE49-F238E27FC236}">
                <a16:creationId xmlns:a16="http://schemas.microsoft.com/office/drawing/2014/main" id="{70CDD3EA-D258-43F2-7165-4C0F6FD57358}"/>
              </a:ext>
            </a:extLst>
          </p:cNvPr>
          <p:cNvSpPr>
            <a:spLocks noGrp="1"/>
          </p:cNvSpPr>
          <p:nvPr>
            <p:ph idx="1"/>
          </p:nvPr>
        </p:nvSpPr>
        <p:spPr/>
        <p:txBody>
          <a:bodyPr/>
          <a:lstStyle/>
          <a:p>
            <a:r>
              <a:rPr lang="en-US" dirty="0"/>
              <a:t>Out of the 2711 instances there were:</a:t>
            </a:r>
          </a:p>
          <a:p>
            <a:pPr lvl="1"/>
            <a:r>
              <a:rPr lang="en-US" dirty="0"/>
              <a:t>1723 instances where the model was able to correctly identify spam emails.</a:t>
            </a:r>
          </a:p>
          <a:p>
            <a:pPr lvl="1"/>
            <a:r>
              <a:rPr lang="en-US" dirty="0"/>
              <a:t>62 instances where the model incorrectly identified an email as spam.</a:t>
            </a:r>
          </a:p>
          <a:p>
            <a:pPr lvl="1"/>
            <a:r>
              <a:rPr lang="en-US" dirty="0"/>
              <a:t>589 instances where the model was able to correctly identify non-spam emails.</a:t>
            </a:r>
          </a:p>
          <a:p>
            <a:pPr lvl="1"/>
            <a:r>
              <a:rPr lang="en-US" dirty="0"/>
              <a:t>337 instances where the model incorrectly identified an email as non-spam.</a:t>
            </a:r>
          </a:p>
          <a:p>
            <a:r>
              <a:rPr lang="en-US" dirty="0"/>
              <a:t>The accuracy of our model can be calculated from the values in this matrix. We can take the number of times the model predicted correctly over all instances of the model guessing.</a:t>
            </a:r>
          </a:p>
          <a:p>
            <a:pPr lvl="1"/>
            <a:r>
              <a:rPr lang="en-US" dirty="0"/>
              <a:t>True Predictions / All Predictions = 2312 / 2711 = 0.853</a:t>
            </a:r>
          </a:p>
        </p:txBody>
      </p:sp>
    </p:spTree>
    <p:extLst>
      <p:ext uri="{BB962C8B-B14F-4D97-AF65-F5344CB8AC3E}">
        <p14:creationId xmlns:p14="http://schemas.microsoft.com/office/powerpoint/2010/main" val="3621627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1317</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Case Study 3: Naïve Bayes &amp; Clustering</vt:lpstr>
      <vt:lpstr>Introduction:</vt:lpstr>
      <vt:lpstr>The Data</vt:lpstr>
      <vt:lpstr>Methods: Making the Data</vt:lpstr>
      <vt:lpstr>Preparing the Naïve Bayes Model</vt:lpstr>
      <vt:lpstr>The Naïve Bayes Model</vt:lpstr>
      <vt:lpstr>Running the Naïve Bayes Model</vt:lpstr>
      <vt:lpstr>Results: Metrics from the Naïve Bayes Model</vt:lpstr>
      <vt:lpstr>Discussion: Metrics from the Naïve Bayes Model</vt:lpstr>
      <vt:lpstr>Discussion: Metrics from the Naïve Bayes Model cont.</vt:lpstr>
      <vt:lpstr>Preparing the K-Means Model</vt:lpstr>
      <vt:lpstr>Running the K-Means Model</vt:lpstr>
      <vt:lpstr>Results: Metrics from the K-Means Model</vt:lpstr>
      <vt:lpstr>Discussion: Metrics from the K-Means Model</vt:lpstr>
      <vt:lpstr>The ‘Best’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3: Naïve Bayes &amp; Clustering</dc:title>
  <dc:creator>Matt Cusack</dc:creator>
  <cp:lastModifiedBy>Cusack, Matthew</cp:lastModifiedBy>
  <cp:revision>5</cp:revision>
  <dcterms:created xsi:type="dcterms:W3CDTF">2024-02-07T18:20:15Z</dcterms:created>
  <dcterms:modified xsi:type="dcterms:W3CDTF">2024-02-19T19:38:45Z</dcterms:modified>
</cp:coreProperties>
</file>