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64" r:id="rId7"/>
    <p:sldId id="266" r:id="rId8"/>
    <p:sldId id="259" r:id="rId9"/>
    <p:sldId id="265" r:id="rId10"/>
    <p:sldId id="272" r:id="rId11"/>
    <p:sldId id="268" r:id="rId12"/>
    <p:sldId id="273" r:id="rId13"/>
    <p:sldId id="260" r:id="rId14"/>
    <p:sldId id="269" r:id="rId15"/>
    <p:sldId id="271" r:id="rId16"/>
    <p:sldId id="274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2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4C3CF-88A2-5D49-A931-B04DD8976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86839D-C5A0-FDCD-8EDA-0716FA94B3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69CE1-F55D-6D32-0D55-09A2F1488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66B57-8A62-4457-9003-CB3F8668C60B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D2BBD-0371-3B67-D03C-6CCC796E3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83CEB-4C11-6F3C-513E-82CAA362A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F8CE-CF3E-406F-852E-28A568021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55D50-118C-3042-ECC4-76EF79A02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3935D0-097A-3533-7BCE-1897EE5FE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90AE9-F0C0-A5AE-04D9-CEE3F7429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66B57-8A62-4457-9003-CB3F8668C60B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98F5F-2400-B045-13F5-CC4F0AA51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36E4D-26F3-9B02-C7BD-505F9DB99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F8CE-CF3E-406F-852E-28A568021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822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09F3ED-AB1A-0BEC-B2B0-0536CE8A1B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0CF9D9-6FB3-A195-B84B-5F5736A05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51D54-F2A8-A13E-79DB-A3A0D1E0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66B57-8A62-4457-9003-CB3F8668C60B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5C522-37DF-EE9D-9C6F-12B20E4B9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0CF38-2F49-BC0D-04FD-87DA592D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F8CE-CF3E-406F-852E-28A568021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63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32057-7301-CE06-CD7B-192009DE1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721F4-55D0-AA72-2A25-956E8ED15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D9819-29F6-BFDF-FA1C-9271AE3A7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66B57-8A62-4457-9003-CB3F8668C60B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FBDBA-70E4-A3EE-76D0-27BC9C5BD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B41AF-F67A-FA8E-CE40-1713D720A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F8CE-CF3E-406F-852E-28A568021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34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1F056-0911-820C-31AE-27DDE925E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1FFDF-F5E0-6779-1870-57C46C743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C63E5-583C-1172-97B9-487720872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66B57-8A62-4457-9003-CB3F8668C60B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FB7A4-04B0-25E5-26AC-0940ACF8A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65449-41E0-7E66-F77D-53E5677A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F8CE-CF3E-406F-852E-28A568021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1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BE562-1AB3-BEFB-6799-C1AADE671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3612F-132C-6B57-309E-D5C09343A4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3D9C9-296E-BA60-585F-BABC258F8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18C1C-F4E4-249C-9943-B05B60000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66B57-8A62-4457-9003-CB3F8668C60B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BC5A82-A743-9532-2678-367B1FB3A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65846-88BD-5E99-842D-93C9D0787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F8CE-CF3E-406F-852E-28A568021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54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0DA8F-2706-6EBD-F9E1-AFECAD42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9DAD4-68F2-8FFD-3AE7-1A1FD8D15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4D9490-3B4B-2DF4-A74B-9726E9FB8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8443EB-816C-C10D-BF16-6C655AC3D2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50475F-EB56-96A2-D6B9-CCBF7FA03E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8E764B-E53A-3DF2-A54D-16C2B9B5D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66B57-8A62-4457-9003-CB3F8668C60B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4E92C3-CDF8-BE35-3362-9DBE95654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77E1E-A689-FFF5-0751-3BF86DFD7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F8CE-CF3E-406F-852E-28A568021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06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DE184-988F-831A-ACB0-29AD8B042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60D7F6-5DBF-D1CB-FB47-E433A0FC3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66B57-8A62-4457-9003-CB3F8668C60B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A6278F-F3BC-E92D-8F16-4AA57EE33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556F4A-D9BA-DABA-ACD7-8059489DE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F8CE-CF3E-406F-852E-28A568021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2998F0-D3DD-F26E-CA27-337AAA93E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66B57-8A62-4457-9003-CB3F8668C60B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05AB0F-3A23-2B11-89E3-EE7402A4D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BFEDA-C845-3FD5-A74D-8A4CA2E24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F8CE-CF3E-406F-852E-28A568021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08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1C00-79C0-E279-0EAD-007A39421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AFE1C-3D7F-E09D-3B5D-D7DAF0FB3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C9BAA-11E6-D888-8862-7073C5EDC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F89DD-46C2-221D-F15E-387F7B0A4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66B57-8A62-4457-9003-CB3F8668C60B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9CE86-549D-1E75-C243-3998C3969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49DDF-DE39-1A01-D4DC-38CA3E33F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F8CE-CF3E-406F-852E-28A568021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73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36DB0-488E-7531-7093-BD9327906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31D8D5-21A8-F108-C261-407A3239F7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9D3B97-92F7-967E-E116-0D6748CC2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7D5D3-5710-F48D-F792-030EA4970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66B57-8A62-4457-9003-CB3F8668C60B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420AE-A35E-1A69-E8B7-9B9094E2A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E8E34-ACDE-1993-E4FD-EC200CFF7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F8CE-CF3E-406F-852E-28A568021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37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352365-FBA8-C03E-C654-141E99DF5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59FBE-4A2B-8B2F-D0F3-7E08C0EA4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56EFE-82AD-0EAC-3E28-C6AFC5267D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B66B57-8A62-4457-9003-CB3F8668C60B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5B7B1-1B5A-17C9-18E7-414A0E26B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0C843-CAEC-74B2-BFC3-875AF3043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6CF8CE-CF3E-406F-852E-28A568021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46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194A0-595C-2788-708F-1CE1FB9252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Study 1: Superconductors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80CDD8-7A32-61AA-3EAE-B7DA78005A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Matthew D. Cusack</a:t>
            </a:r>
          </a:p>
        </p:txBody>
      </p:sp>
    </p:spTree>
    <p:extLst>
      <p:ext uri="{BB962C8B-B14F-4D97-AF65-F5344CB8AC3E}">
        <p14:creationId xmlns:p14="http://schemas.microsoft.com/office/powerpoint/2010/main" val="955171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B19F1F3E-8DF7-4D3E-AFB5-AF9E60F9D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00" y="1844675"/>
            <a:ext cx="9725025" cy="715963"/>
          </a:xfrm>
          <a:prstGeom prst="rect">
            <a:avLst/>
          </a:prstGeom>
        </p:spPr>
      </p:pic>
      <p:pic>
        <p:nvPicPr>
          <p:cNvPr id="7" name="Picture 6" descr="A computer screen with numbers&#10;&#10;Description automatically generated">
            <a:extLst>
              <a:ext uri="{FF2B5EF4-FFF2-40B4-BE49-F238E27FC236}">
                <a16:creationId xmlns:a16="http://schemas.microsoft.com/office/drawing/2014/main" id="{854B2EAA-004B-9441-AB59-3CF1A32125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55"/>
          <a:stretch/>
        </p:blipFill>
        <p:spPr>
          <a:xfrm>
            <a:off x="1231900" y="2627313"/>
            <a:ext cx="9725025" cy="36671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FFBD44-9E4C-6256-4079-399835B69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Important Features in L1 (LASSO) Model on ‘unique.csv’</a:t>
            </a:r>
          </a:p>
        </p:txBody>
      </p:sp>
    </p:spTree>
    <p:extLst>
      <p:ext uri="{BB962C8B-B14F-4D97-AF65-F5344CB8AC3E}">
        <p14:creationId xmlns:p14="http://schemas.microsoft.com/office/powerpoint/2010/main" val="3041104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D3FF6F3-69C9-4DAC-B850-EFC300C46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Important Features in L2 (RIDGE) Model</a:t>
            </a:r>
          </a:p>
        </p:txBody>
      </p:sp>
      <p:pic>
        <p:nvPicPr>
          <p:cNvPr id="18" name="Picture 17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46D364A0-BE26-A2CD-7C99-ACADB1BB8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71" y="2554119"/>
            <a:ext cx="5646962" cy="3938756"/>
          </a:xfrm>
          <a:prstGeom prst="rect">
            <a:avLst/>
          </a:prstGeom>
        </p:spPr>
      </p:pic>
      <p:pic>
        <p:nvPicPr>
          <p:cNvPr id="22" name="Picture 21" descr="A screenshot of a computer&#10;&#10;Description automatically generated">
            <a:extLst>
              <a:ext uri="{FF2B5EF4-FFF2-40B4-BE49-F238E27FC236}">
                <a16:creationId xmlns:a16="http://schemas.microsoft.com/office/drawing/2014/main" id="{753EC1F6-647A-690C-E1E1-30A671DA3C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617"/>
          <a:stretch/>
        </p:blipFill>
        <p:spPr>
          <a:xfrm>
            <a:off x="6182505" y="2890985"/>
            <a:ext cx="5828261" cy="309071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310353E-9B37-5473-8DD3-12CFD5D0971D}"/>
              </a:ext>
            </a:extLst>
          </p:cNvPr>
          <p:cNvSpPr txBox="1"/>
          <p:nvPr/>
        </p:nvSpPr>
        <p:spPr>
          <a:xfrm>
            <a:off x="3856100" y="2038756"/>
            <a:ext cx="4476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Intercept with Ridge: 34.533300974426794</a:t>
            </a:r>
          </a:p>
        </p:txBody>
      </p:sp>
    </p:spTree>
    <p:extLst>
      <p:ext uri="{BB962C8B-B14F-4D97-AF65-F5344CB8AC3E}">
        <p14:creationId xmlns:p14="http://schemas.microsoft.com/office/powerpoint/2010/main" val="2059558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389D3E0-BA02-41D3-B2AC-8FD6AA893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9742EC-536E-F124-40B7-830AA974C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838" y="728663"/>
            <a:ext cx="6832600" cy="41941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3B047C-C95E-CE0E-2C09-55334183F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838" y="4991100"/>
            <a:ext cx="6832600" cy="13033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FFBD44-9E4C-6256-4079-399835B69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966463" cy="55719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Important Features in L2 (RIDGE) Model on ‘unique.csv’</a:t>
            </a:r>
          </a:p>
        </p:txBody>
      </p:sp>
    </p:spTree>
    <p:extLst>
      <p:ext uri="{BB962C8B-B14F-4D97-AF65-F5344CB8AC3E}">
        <p14:creationId xmlns:p14="http://schemas.microsoft.com/office/powerpoint/2010/main" val="3761660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9DAC14-590B-B439-1CBE-B1D365CAE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anchor="b">
            <a:normAutofit/>
          </a:bodyPr>
          <a:lstStyle/>
          <a:p>
            <a:r>
              <a:rPr lang="en-US" sz="4000" b="1"/>
              <a:t>Conclusions:</a:t>
            </a:r>
            <a:r>
              <a:rPr lang="en-US" sz="4000"/>
              <a:t> Metrics</a:t>
            </a:r>
            <a:endParaRPr lang="en-US" sz="4000" b="1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EA672-9E93-B660-B9EB-862E3FB2D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715" y="2508105"/>
            <a:ext cx="5040285" cy="363249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Based on the chosen metric (MSE), it can be determined that L2 (RIDGE) Regularization is best for both data sets.</a:t>
            </a:r>
          </a:p>
          <a:p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4A3742-9D2B-9D31-06BF-BE6ED94CC7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09" r="14780" b="20253"/>
          <a:stretch/>
        </p:blipFill>
        <p:spPr>
          <a:xfrm>
            <a:off x="7237231" y="3134009"/>
            <a:ext cx="3571875" cy="20057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1303CC-2244-6DFD-E94B-7717D8B2D8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10" r="12610" b="23576"/>
          <a:stretch/>
        </p:blipFill>
        <p:spPr>
          <a:xfrm>
            <a:off x="7237231" y="517897"/>
            <a:ext cx="3571875" cy="18228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66B99C9-D119-E447-8A37-19CD38ACE3A0}"/>
              </a:ext>
            </a:extLst>
          </p:cNvPr>
          <p:cNvSpPr txBox="1"/>
          <p:nvPr/>
        </p:nvSpPr>
        <p:spPr>
          <a:xfrm>
            <a:off x="7473331" y="2415812"/>
            <a:ext cx="30679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‘train.csv’ MSE: 385.977 </a:t>
            </a:r>
          </a:p>
          <a:p>
            <a:r>
              <a:rPr lang="en-US" dirty="0"/>
              <a:t>‘unique_m.csv’ MSE: 430.474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A1E09B-3850-68BF-4ACC-7EC63E07665A}"/>
              </a:ext>
            </a:extLst>
          </p:cNvPr>
          <p:cNvSpPr txBox="1"/>
          <p:nvPr/>
        </p:nvSpPr>
        <p:spPr>
          <a:xfrm>
            <a:off x="7473331" y="5334501"/>
            <a:ext cx="30996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‘train.csv’ MSE: 302.914</a:t>
            </a:r>
          </a:p>
          <a:p>
            <a:r>
              <a:rPr lang="en-US" dirty="0"/>
              <a:t>‘unique_m.csv’ MSE: 400.356</a:t>
            </a:r>
          </a:p>
        </p:txBody>
      </p:sp>
    </p:spTree>
    <p:extLst>
      <p:ext uri="{BB962C8B-B14F-4D97-AF65-F5344CB8AC3E}">
        <p14:creationId xmlns:p14="http://schemas.microsoft.com/office/powerpoint/2010/main" val="1988790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6FF42C2-EA15-4154-B242-E98E88CED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D79DE9F7-28C4-4856-BA57-D696E124C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FB3A4A-007C-7D78-0B40-56E00925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78408"/>
            <a:ext cx="4056530" cy="1106424"/>
          </a:xfrm>
        </p:spPr>
        <p:txBody>
          <a:bodyPr>
            <a:normAutofit/>
          </a:bodyPr>
          <a:lstStyle/>
          <a:p>
            <a:r>
              <a:rPr lang="en-US" sz="2800"/>
              <a:t>Important Features Discussion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1F9ED9C-121B-44C6-A308-5824769C4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A5F8185-F27B-4E99-A06C-007336FE3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95865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49AD8-B7C4-72C1-BEC5-8B6E6221E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59152"/>
            <a:ext cx="4056530" cy="3429000"/>
          </a:xfrm>
        </p:spPr>
        <p:txBody>
          <a:bodyPr>
            <a:normAutofit/>
          </a:bodyPr>
          <a:lstStyle/>
          <a:p>
            <a:r>
              <a:rPr lang="en-US" sz="1700" dirty="0"/>
              <a:t>The Linear Regression model that utilized L2 regularization shows a notably greater number of important features when compared the L1 model.</a:t>
            </a:r>
          </a:p>
          <a:p>
            <a:pPr lvl="1"/>
            <a:r>
              <a:rPr lang="en-US" sz="1300" dirty="0"/>
              <a:t>‘train.csv’: (81:49)</a:t>
            </a:r>
          </a:p>
          <a:p>
            <a:pPr lvl="1"/>
            <a:r>
              <a:rPr lang="en-US" sz="1300" dirty="0"/>
              <a:t>‘train.csv’: (77:16)</a:t>
            </a:r>
          </a:p>
          <a:p>
            <a:r>
              <a:rPr lang="en-US" sz="1700" dirty="0"/>
              <a:t>This makes sense when understanding that L1 regularization encourages sparsity and can drive many coefficients to zero.</a:t>
            </a:r>
          </a:p>
          <a:p>
            <a:r>
              <a:rPr lang="en-US" sz="1700" dirty="0"/>
              <a:t>All the features determined to be important by the L1 model were also deemed important to the L2 model.</a:t>
            </a:r>
          </a:p>
          <a:p>
            <a:endParaRPr lang="en-US" sz="17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B5A536-9076-6AB7-18F5-96FDC76130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44" t="16854" r="13117" b="11804"/>
          <a:stretch/>
        </p:blipFill>
        <p:spPr>
          <a:xfrm>
            <a:off x="5846705" y="1267104"/>
            <a:ext cx="2873668" cy="9385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0B0188-C527-1393-D25C-8A70AD527C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80" r="2446" b="710"/>
          <a:stretch/>
        </p:blipFill>
        <p:spPr>
          <a:xfrm>
            <a:off x="5846705" y="3389792"/>
            <a:ext cx="5761763" cy="16853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349C7F-AB4F-1DC0-8199-922C623D66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826" t="19235" r="22119"/>
          <a:stretch/>
        </p:blipFill>
        <p:spPr>
          <a:xfrm>
            <a:off x="9116780" y="1274300"/>
            <a:ext cx="2729653" cy="93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135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27E6C-FA3B-CE77-A447-A925DD9D5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Features ‘train.csv’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8318F-AEBC-EFD4-C4F5-8B092D15B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LASSO</a:t>
            </a:r>
          </a:p>
          <a:p>
            <a:pPr lvl="1"/>
            <a:r>
              <a:rPr lang="en-US" dirty="0"/>
              <a:t>‘</a:t>
            </a:r>
            <a:r>
              <a:rPr lang="en-US" dirty="0" err="1"/>
              <a:t>wtd_std_Density</a:t>
            </a:r>
            <a:r>
              <a:rPr lang="en-US" dirty="0"/>
              <a:t>’ was determined to be the most important feature</a:t>
            </a:r>
          </a:p>
          <a:p>
            <a:pPr lvl="1"/>
            <a:r>
              <a:rPr lang="en-US" dirty="0"/>
              <a:t>Coefficient of 5.8274935</a:t>
            </a:r>
          </a:p>
          <a:p>
            <a:pPr lvl="1"/>
            <a:r>
              <a:rPr lang="en-US" dirty="0"/>
              <a:t>This means that for every one unit increase of ‘</a:t>
            </a:r>
            <a:r>
              <a:rPr lang="en-US" dirty="0" err="1"/>
              <a:t>wtd_std_Density</a:t>
            </a:r>
            <a:r>
              <a:rPr lang="en-US" dirty="0"/>
              <a:t>’ the value of Critical Temperature increases by 5.8274935 units.</a:t>
            </a:r>
          </a:p>
          <a:p>
            <a:r>
              <a:rPr lang="en-US" dirty="0"/>
              <a:t>RIDGE</a:t>
            </a:r>
          </a:p>
          <a:p>
            <a:pPr lvl="1"/>
            <a:r>
              <a:rPr lang="en-US" dirty="0"/>
              <a:t>‘</a:t>
            </a:r>
            <a:r>
              <a:rPr lang="en-US" dirty="0" err="1"/>
              <a:t>wtd_gmean_atomic_radius</a:t>
            </a:r>
            <a:r>
              <a:rPr lang="en-US" dirty="0"/>
              <a:t>’ was determined to be the most important feature</a:t>
            </a:r>
          </a:p>
          <a:p>
            <a:pPr lvl="1"/>
            <a:r>
              <a:rPr lang="en-US" dirty="0"/>
              <a:t>Coefficient of -57.53190665</a:t>
            </a:r>
          </a:p>
          <a:p>
            <a:pPr lvl="1"/>
            <a:r>
              <a:rPr lang="en-US" dirty="0"/>
              <a:t>This means that for every one unit increase of ‘</a:t>
            </a:r>
            <a:r>
              <a:rPr lang="en-US" dirty="0" err="1"/>
              <a:t>wtd_gmean_atomic_radius</a:t>
            </a:r>
            <a:r>
              <a:rPr lang="en-US" dirty="0"/>
              <a:t>’ the value of Critical Temperature decreases by 57.53190665 units.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124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27E6C-FA3B-CE77-A447-A925DD9D5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Features ‘unique_m.csv’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8318F-AEBC-EFD4-C4F5-8B092D15B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LASSO</a:t>
            </a:r>
          </a:p>
          <a:p>
            <a:pPr lvl="1"/>
            <a:r>
              <a:rPr lang="en-US" dirty="0"/>
              <a:t>‘Ba’ was determined to be the most important feature</a:t>
            </a:r>
          </a:p>
          <a:p>
            <a:pPr lvl="1"/>
            <a:r>
              <a:rPr lang="en-US" dirty="0"/>
              <a:t>Coefficient of 18.32608463</a:t>
            </a:r>
          </a:p>
          <a:p>
            <a:pPr lvl="1"/>
            <a:r>
              <a:rPr lang="en-US" dirty="0"/>
              <a:t>This means that for every one unit increase of ‘Ba’ the value of Critical Temperature increases by 18.32608463 units.</a:t>
            </a:r>
          </a:p>
          <a:p>
            <a:r>
              <a:rPr lang="en-US" dirty="0"/>
              <a:t>RIDGE</a:t>
            </a:r>
          </a:p>
          <a:p>
            <a:pPr lvl="1"/>
            <a:r>
              <a:rPr lang="en-US" dirty="0"/>
              <a:t>‘Nb’ was determined to be the most important feature</a:t>
            </a:r>
          </a:p>
          <a:p>
            <a:pPr lvl="1"/>
            <a:r>
              <a:rPr lang="en-US" dirty="0"/>
              <a:t>Coefficient of 8.79854758e+00</a:t>
            </a:r>
          </a:p>
          <a:p>
            <a:pPr lvl="1"/>
            <a:r>
              <a:rPr lang="en-US" dirty="0"/>
              <a:t>This means that for every one unit increase of ‘Nb’ the value of Critical Temperature in by 8.79854758e+00 units.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89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8D0CA-1EAD-E1BD-F688-827B6A8E4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‘Best’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05311-78D7-BAF3-9784-EC6C4E4B6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best model for this scenario was deemed to be the Linear Regression model that utilized L2 (RIDGE) regularization.</a:t>
            </a:r>
          </a:p>
          <a:p>
            <a:r>
              <a:rPr lang="en-US" dirty="0"/>
              <a:t>This model was able to determine a greater number of features that are important to the feature of Critical Temperature. </a:t>
            </a:r>
          </a:p>
          <a:p>
            <a:pPr lvl="1"/>
            <a:r>
              <a:rPr lang="en-US" dirty="0"/>
              <a:t>This could be useful in applying the knowledge of this model elsewhere on new data.</a:t>
            </a:r>
          </a:p>
          <a:p>
            <a:pPr lvl="1"/>
            <a:r>
              <a:rPr lang="en-US" dirty="0"/>
              <a:t>This could also be that the model deems the other features that LASSO reduced to zero to be somewhat more important than the remaining features.</a:t>
            </a:r>
          </a:p>
        </p:txBody>
      </p:sp>
    </p:spTree>
    <p:extLst>
      <p:ext uri="{BB962C8B-B14F-4D97-AF65-F5344CB8AC3E}">
        <p14:creationId xmlns:p14="http://schemas.microsoft.com/office/powerpoint/2010/main" val="222699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09FD6-3D49-6348-5691-26BD08E91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Introduction:</a:t>
            </a:r>
            <a:r>
              <a:rPr lang="en-US" dirty="0"/>
              <a:t> The Problem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67F24-D464-9BE8-8A01-1D96C1ABE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Topic: Superconductors are materials that give little or no resistance to electrical current.</a:t>
            </a:r>
          </a:p>
          <a:p>
            <a:r>
              <a:rPr lang="en-US" dirty="0"/>
              <a:t>Tasks:</a:t>
            </a:r>
          </a:p>
          <a:p>
            <a:pPr lvl="1"/>
            <a:r>
              <a:rPr lang="en-US" dirty="0"/>
              <a:t>Produce a model to predict new superconductors based on the properties and the data that they found so far</a:t>
            </a:r>
          </a:p>
          <a:p>
            <a:pPr lvl="1"/>
            <a:r>
              <a:rPr lang="en-US" dirty="0"/>
              <a:t>Be able to explain the relative importance of each column or variable.</a:t>
            </a:r>
          </a:p>
        </p:txBody>
      </p:sp>
    </p:spTree>
    <p:extLst>
      <p:ext uri="{BB962C8B-B14F-4D97-AF65-F5344CB8AC3E}">
        <p14:creationId xmlns:p14="http://schemas.microsoft.com/office/powerpoint/2010/main" val="2036264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6CAED0A-2A45-4C9C-BCDD-21A8A092C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97471B-4FB3-8A6C-C06B-68C04951C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The Data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F6FCA-B183-610B-FB9B-539EEDA62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4160725" cy="3598989"/>
          </a:xfrm>
        </p:spPr>
        <p:txBody>
          <a:bodyPr anchor="ctr">
            <a:normAutofit/>
          </a:bodyPr>
          <a:lstStyle/>
          <a:p>
            <a:r>
              <a:rPr lang="en-US" sz="1400"/>
              <a:t>There is no missing data in this study.</a:t>
            </a:r>
          </a:p>
          <a:p>
            <a:r>
              <a:rPr lang="en-US" sz="1400"/>
              <a:t>‘train.csv’:</a:t>
            </a:r>
          </a:p>
          <a:p>
            <a:pPr lvl="1"/>
            <a:r>
              <a:rPr lang="en-US" sz="1400"/>
              <a:t>81 features some of which have prefixes in the name</a:t>
            </a:r>
          </a:p>
          <a:p>
            <a:pPr lvl="1"/>
            <a:r>
              <a:rPr lang="en-US" sz="1400"/>
              <a:t>21,263 superconducting materials with the superconducting critical temperature given in the 82nd column</a:t>
            </a:r>
          </a:p>
          <a:p>
            <a:r>
              <a:rPr lang="en-US" sz="1400"/>
              <a:t>‘unique_m.csv’:</a:t>
            </a:r>
          </a:p>
          <a:p>
            <a:pPr lvl="1"/>
            <a:r>
              <a:rPr lang="en-US" sz="1400"/>
              <a:t>88 features which consist of the chemical formulas for the superconductors, their critical temperature, and elements that may or may not be present in the superconductor with the proper ratios.</a:t>
            </a:r>
          </a:p>
          <a:p>
            <a:pPr lvl="1"/>
            <a:r>
              <a:rPr lang="en-US" sz="1400"/>
              <a:t>21,263 superconducting materials</a:t>
            </a:r>
          </a:p>
          <a:p>
            <a:pPr marL="0" indent="0">
              <a:buNone/>
            </a:pPr>
            <a:endParaRPr lang="en-US" sz="1400"/>
          </a:p>
          <a:p>
            <a:endParaRPr lang="en-US" sz="14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64053A-5556-EF6F-B535-6AD7108628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7" r="7163" b="3"/>
          <a:stretch/>
        </p:blipFill>
        <p:spPr>
          <a:xfrm>
            <a:off x="5418759" y="2559047"/>
            <a:ext cx="2741805" cy="36394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D92E8F-7D9C-9189-2D89-11D43328AF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585" b="-3"/>
          <a:stretch/>
        </p:blipFill>
        <p:spPr>
          <a:xfrm>
            <a:off x="8412616" y="2559047"/>
            <a:ext cx="2743620" cy="363945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79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47F99-C1E8-2621-732D-0079F7D89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1B556-7184-24B2-EAD0-7F9DB6F37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linear regression models will be created.</a:t>
            </a:r>
          </a:p>
          <a:p>
            <a:r>
              <a:rPr lang="en-US" dirty="0"/>
              <a:t>The models are going to predict new superconductors and the temperature which they operate based on the experimental inputs from the data that they have already.</a:t>
            </a:r>
          </a:p>
          <a:p>
            <a:r>
              <a:rPr lang="en-US" dirty="0"/>
              <a:t>The models need to be interpretable so that the client can figure out at what temperature new superconductors would become superconductors, not only if they would be superconductors.</a:t>
            </a:r>
          </a:p>
        </p:txBody>
      </p:sp>
    </p:spTree>
    <p:extLst>
      <p:ext uri="{BB962C8B-B14F-4D97-AF65-F5344CB8AC3E}">
        <p14:creationId xmlns:p14="http://schemas.microsoft.com/office/powerpoint/2010/main" val="1336081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A36A-50A9-BF04-AEF8-CBD20454C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Methods:</a:t>
            </a:r>
            <a:r>
              <a:rPr lang="en-US"/>
              <a:t> Preparing the Data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081CE-97B2-46B7-AF78-1F18CEF0D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Previously cleaned data was acquired</a:t>
            </a:r>
          </a:p>
          <a:p>
            <a:pPr lvl="1"/>
            <a:r>
              <a:rPr lang="en-US" dirty="0"/>
              <a:t>‘train.csv’</a:t>
            </a:r>
          </a:p>
          <a:p>
            <a:pPr lvl="1"/>
            <a:r>
              <a:rPr lang="en-US" dirty="0"/>
              <a:t>‘unique_m.csv’</a:t>
            </a:r>
          </a:p>
          <a:p>
            <a:r>
              <a:rPr lang="en-US" dirty="0"/>
              <a:t>Beginning with ‘train.csv’, the target column ‘Critical Temperature’ was removed to create X and y. ‘materials’ was also removed when doing this with the .unique_m.csv’</a:t>
            </a:r>
          </a:p>
          <a:p>
            <a:r>
              <a:rPr lang="en-US" dirty="0"/>
              <a:t>An 80/20 training-test split using these X and y values was performed on ‘train.csv’ dataset.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412BA7-8E81-3964-AAEB-386C54C903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08" t="36910" r="13435" b="14890"/>
          <a:stretch/>
        </p:blipFill>
        <p:spPr>
          <a:xfrm>
            <a:off x="7420708" y="2262554"/>
            <a:ext cx="3540370" cy="8127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65C159-5374-3FDE-E855-CE5E9DC5DE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95" t="40102" r="14953" b="11522"/>
          <a:stretch/>
        </p:blipFill>
        <p:spPr>
          <a:xfrm>
            <a:off x="2450123" y="5286867"/>
            <a:ext cx="7291754" cy="105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871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9422E-F088-6010-16F5-AC3E361AB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170432"/>
          </a:xfrm>
        </p:spPr>
        <p:txBody>
          <a:bodyPr anchor="b">
            <a:normAutofit/>
          </a:bodyPr>
          <a:lstStyle/>
          <a:p>
            <a:r>
              <a:rPr lang="en-US" sz="3400"/>
              <a:t>Training the Models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5EBC1-4EBD-3831-103B-AE543A2F7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r>
              <a:rPr lang="en-US" sz="1800"/>
              <a:t>Two linear regression models were built with the task to predict Critical Temperature as closely as possible.</a:t>
            </a:r>
          </a:p>
          <a:p>
            <a:r>
              <a:rPr lang="en-US" sz="1800"/>
              <a:t>The difference between the two models was the regularization technique that is being used within the model.</a:t>
            </a:r>
          </a:p>
          <a:p>
            <a:pPr lvl="1"/>
            <a:r>
              <a:rPr lang="en-US" sz="1800"/>
              <a:t>One model utilized LASSO regularization</a:t>
            </a:r>
          </a:p>
          <a:p>
            <a:pPr lvl="1"/>
            <a:r>
              <a:rPr lang="en-US" sz="1800"/>
              <a:t>The other model utilized RIDGE regularization.</a:t>
            </a:r>
          </a:p>
          <a:p>
            <a:r>
              <a:rPr lang="en-US" sz="1800"/>
              <a:t>These models were fit on X_train and y_train which were made previously.</a:t>
            </a:r>
          </a:p>
          <a:p>
            <a:endParaRPr lang="en-US" sz="18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3EED54-CF02-FAD6-F2C0-143145F26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256" y="1311792"/>
            <a:ext cx="5138928" cy="11548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AADF6E-9E33-E7BF-93F2-0DF489F27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256" y="4227824"/>
            <a:ext cx="5138928" cy="114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861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4DF55BE-B4AB-4BA1-BDE1-E9F7FB3F1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C340DE-6418-9908-7D34-75A264D0C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39578"/>
            <a:ext cx="5981278" cy="1684638"/>
          </a:xfrm>
        </p:spPr>
        <p:txBody>
          <a:bodyPr>
            <a:normAutofit/>
          </a:bodyPr>
          <a:lstStyle/>
          <a:p>
            <a:r>
              <a:rPr lang="en-US" sz="4000"/>
              <a:t>Testing the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2AA57-26FB-C6A7-F4FB-EEE3D6F32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409568"/>
            <a:ext cx="5981278" cy="3690551"/>
          </a:xfrm>
        </p:spPr>
        <p:txBody>
          <a:bodyPr>
            <a:normAutofit/>
          </a:bodyPr>
          <a:lstStyle/>
          <a:p>
            <a:r>
              <a:rPr lang="en-US" sz="2000"/>
              <a:t>The fit models are each used to make predictions on what ‘Critical Temperature’ may be given using the X_test dataset made previously.</a:t>
            </a:r>
          </a:p>
          <a:p>
            <a:r>
              <a:rPr lang="en-US" sz="2000"/>
              <a:t>The y_test dataset is then used to evaluate the performance on how well the model predicted the values of ‘Critical Temperature’ given other data.</a:t>
            </a:r>
          </a:p>
          <a:p>
            <a:endParaRPr lang="en-US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339F63-FB03-641F-BC81-869EC46C83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38" r="17358" b="32564"/>
          <a:stretch/>
        </p:blipFill>
        <p:spPr>
          <a:xfrm>
            <a:off x="7077075" y="1141579"/>
            <a:ext cx="4541108" cy="16014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52F660-8FF5-1A14-BCC1-226D6433D5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38" r="17358" b="33376"/>
          <a:stretch/>
        </p:blipFill>
        <p:spPr>
          <a:xfrm>
            <a:off x="7077075" y="3794291"/>
            <a:ext cx="4541108" cy="160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50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F9426-EB5D-AA4E-7C98-71375D021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Results:</a:t>
            </a:r>
            <a:r>
              <a:rPr lang="en-US" dirty="0"/>
              <a:t> Metrics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F24B6-6FA5-A495-A2D3-180910025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of the models was determined by calculating the MSE (Mean Squared Error) of each model</a:t>
            </a:r>
          </a:p>
          <a:p>
            <a:pPr lvl="1"/>
            <a:r>
              <a:rPr lang="en-US" dirty="0"/>
              <a:t>Linear Regression using L1 (LASSO) regularization resulted in an MSE value of 385.977</a:t>
            </a:r>
          </a:p>
          <a:p>
            <a:pPr lvl="1"/>
            <a:r>
              <a:rPr lang="en-US" dirty="0"/>
              <a:t>Linear Regression using L2 (RIDGE) regularization resulted in an MSE value of 302.817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989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5AFB20-4D67-CE93-EA3F-398877D0F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Important Features in L1 (LASSO) Model on ‘train.csv’</a:t>
            </a:r>
          </a:p>
        </p:txBody>
      </p:sp>
      <p:pic>
        <p:nvPicPr>
          <p:cNvPr id="17" name="Picture 16" descr="A computer screen shot of white text&#10;&#10;Description automatically generated">
            <a:extLst>
              <a:ext uri="{FF2B5EF4-FFF2-40B4-BE49-F238E27FC236}">
                <a16:creationId xmlns:a16="http://schemas.microsoft.com/office/drawing/2014/main" id="{97823AD4-73AF-D94D-3660-A7AD101B4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34" y="2717321"/>
            <a:ext cx="5828261" cy="3234684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08F95E16-48D1-DD98-C9DD-35E1EDC1D4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235"/>
          <a:stretch/>
        </p:blipFill>
        <p:spPr>
          <a:xfrm>
            <a:off x="6182505" y="2739177"/>
            <a:ext cx="5828261" cy="292819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014992C-7791-2FDE-4E0A-B75F7294E196}"/>
              </a:ext>
            </a:extLst>
          </p:cNvPr>
          <p:cNvSpPr txBox="1"/>
          <p:nvPr/>
        </p:nvSpPr>
        <p:spPr>
          <a:xfrm>
            <a:off x="3898962" y="2040859"/>
            <a:ext cx="43910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Intercept with Lasso: 34.53330097442681</a:t>
            </a:r>
          </a:p>
        </p:txBody>
      </p:sp>
    </p:spTree>
    <p:extLst>
      <p:ext uri="{BB962C8B-B14F-4D97-AF65-F5344CB8AC3E}">
        <p14:creationId xmlns:p14="http://schemas.microsoft.com/office/powerpoint/2010/main" val="3992495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952</Words>
  <Application>Microsoft Office PowerPoint</Application>
  <PresentationFormat>Widescreen</PresentationFormat>
  <Paragraphs>79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Office Theme</vt:lpstr>
      <vt:lpstr>Case Study 1: Superconductors</vt:lpstr>
      <vt:lpstr>Introduction: The Problem</vt:lpstr>
      <vt:lpstr>The Data</vt:lpstr>
      <vt:lpstr>The Models</vt:lpstr>
      <vt:lpstr>Methods: Preparing the Data</vt:lpstr>
      <vt:lpstr>Training the Models</vt:lpstr>
      <vt:lpstr>Testing the Models</vt:lpstr>
      <vt:lpstr>Results: Metrics</vt:lpstr>
      <vt:lpstr>Important Features in L1 (LASSO) Model on ‘train.csv’</vt:lpstr>
      <vt:lpstr>Important Features in L1 (LASSO) Model on ‘unique.csv’</vt:lpstr>
      <vt:lpstr>Important Features in L2 (RIDGE) Model</vt:lpstr>
      <vt:lpstr>Important Features in L2 (RIDGE) Model on ‘unique.csv’</vt:lpstr>
      <vt:lpstr>Conclusions: Metrics</vt:lpstr>
      <vt:lpstr>Important Features Discussion</vt:lpstr>
      <vt:lpstr>Important Features ‘train.csv’</vt:lpstr>
      <vt:lpstr>Important Features ‘unique_m.csv’</vt:lpstr>
      <vt:lpstr>‘Best’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1: Superconductors</dc:title>
  <dc:creator>Matt Cusack</dc:creator>
  <cp:lastModifiedBy>Matt Cusack</cp:lastModifiedBy>
  <cp:revision>3</cp:revision>
  <dcterms:created xsi:type="dcterms:W3CDTF">2024-01-22T15:34:19Z</dcterms:created>
  <dcterms:modified xsi:type="dcterms:W3CDTF">2024-01-23T03:52:45Z</dcterms:modified>
</cp:coreProperties>
</file>