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7"/>
  </p:handoutMasterIdLst>
  <p:sldIdLst>
    <p:sldId id="300" r:id="rId2"/>
    <p:sldId id="319" r:id="rId3"/>
    <p:sldId id="326" r:id="rId4"/>
    <p:sldId id="327" r:id="rId5"/>
    <p:sldId id="325" r:id="rId6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5" autoAdjust="0"/>
    <p:restoredTop sz="94604" autoAdjust="0"/>
  </p:normalViewPr>
  <p:slideViewPr>
    <p:cSldViewPr>
      <p:cViewPr varScale="1">
        <p:scale>
          <a:sx n="65" d="100"/>
          <a:sy n="65" d="100"/>
        </p:scale>
        <p:origin x="143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30" y="-102"/>
      </p:cViewPr>
      <p:guideLst>
        <p:guide orient="horz" pos="3220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175"/>
          </a:xfrm>
          <a:prstGeom prst="rect">
            <a:avLst/>
          </a:prstGeom>
        </p:spPr>
        <p:txBody>
          <a:bodyPr vert="horz" lIns="98965" tIns="49483" rIns="98965" bIns="49483" rtlCol="0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0553"/>
            <a:ext cx="3076363" cy="511175"/>
          </a:xfrm>
          <a:prstGeom prst="rect">
            <a:avLst/>
          </a:prstGeom>
        </p:spPr>
        <p:txBody>
          <a:bodyPr vert="horz" lIns="98965" tIns="49483" rIns="98965" bIns="49483" rtlCol="0" anchor="b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10553"/>
            <a:ext cx="3076363" cy="511175"/>
          </a:xfrm>
          <a:prstGeom prst="rect">
            <a:avLst/>
          </a:prstGeom>
        </p:spPr>
        <p:txBody>
          <a:bodyPr vert="horz" lIns="98965" tIns="49483" rIns="98965" bIns="49483" rtlCol="0" anchor="b"/>
          <a:lstStyle>
            <a:lvl1pPr algn="r">
              <a:defRPr sz="1300"/>
            </a:lvl1pPr>
          </a:lstStyle>
          <a:p>
            <a:fld id="{BA2A2611-456E-4B0D-A851-682AFBC0F6C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626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000232" y="3429000"/>
            <a:ext cx="6858000" cy="614370"/>
          </a:xfrm>
        </p:spPr>
        <p:txBody>
          <a:bodyPr anchor="ctr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000232" y="4071942"/>
            <a:ext cx="6858000" cy="376252"/>
          </a:xfrm>
        </p:spPr>
        <p:txBody>
          <a:bodyPr anchor="ctr"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FCEC810-3514-46C5-9E00-5DF88CDB628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8229600" cy="642958"/>
          </a:xfrm>
        </p:spPr>
        <p:txBody>
          <a:bodyPr lIns="288000"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FCEC810-3514-46C5-9E00-5DF88CDB628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CEC810-3514-46C5-9E00-5DF88CDB628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7224" y="714356"/>
            <a:ext cx="817927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itchFamily="49" charset="0"/>
              </a:rPr>
              <a:t>Redes</a:t>
            </a:r>
            <a:r>
              <a:rPr lang="en-US" sz="2800" dirty="0">
                <a:latin typeface="Consolas" pitchFamily="49" charset="0"/>
              </a:rPr>
              <a:t> de </a:t>
            </a:r>
            <a:r>
              <a:rPr lang="en-US" sz="2800" dirty="0" err="1">
                <a:latin typeface="Consolas" pitchFamily="49" charset="0"/>
              </a:rPr>
              <a:t>Computadores</a:t>
            </a:r>
            <a:endParaRPr lang="en-US" sz="2800" dirty="0">
              <a:latin typeface="Consolas" pitchFamily="49" charset="0"/>
            </a:endParaRPr>
          </a:p>
          <a:p>
            <a:r>
              <a:rPr lang="en-GB" sz="2800" dirty="0">
                <a:latin typeface="Consolas" pitchFamily="49" charset="0"/>
              </a:rPr>
              <a:t>2018/2019</a:t>
            </a:r>
          </a:p>
          <a:p>
            <a:endParaRPr lang="en-GB" sz="2000" dirty="0">
              <a:latin typeface="Consolas" pitchFamily="49" charset="0"/>
            </a:endParaRPr>
          </a:p>
          <a:p>
            <a:endParaRPr lang="en-GB" sz="2000" dirty="0">
              <a:latin typeface="Consolas" pitchFamily="49" charset="0"/>
            </a:endParaRPr>
          </a:p>
          <a:p>
            <a:endParaRPr lang="en-GB" sz="2000" dirty="0">
              <a:latin typeface="Consolas" pitchFamily="49" charset="0"/>
            </a:endParaRPr>
          </a:p>
          <a:p>
            <a:pPr algn="ctr"/>
            <a:r>
              <a:rPr lang="en-GB" sz="3200" b="1" i="1" dirty="0" err="1">
                <a:latin typeface="Consolas" pitchFamily="49" charset="0"/>
              </a:rPr>
              <a:t>Introdução</a:t>
            </a:r>
            <a:r>
              <a:rPr lang="en-GB" sz="3200" b="1" i="1" dirty="0">
                <a:latin typeface="Consolas" pitchFamily="49" charset="0"/>
              </a:rPr>
              <a:t> </a:t>
            </a:r>
            <a:r>
              <a:rPr lang="en-GB" sz="3200" b="1" i="1" dirty="0" err="1">
                <a:latin typeface="Consolas" pitchFamily="49" charset="0"/>
              </a:rPr>
              <a:t>ao</a:t>
            </a:r>
            <a:r>
              <a:rPr lang="en-GB" sz="3200" b="1" i="1" dirty="0">
                <a:latin typeface="Consolas" pitchFamily="49" charset="0"/>
              </a:rPr>
              <a:t> </a:t>
            </a:r>
            <a:r>
              <a:rPr lang="en-GB" sz="3200" b="1" i="1" dirty="0" err="1">
                <a:latin typeface="Consolas" pitchFamily="49" charset="0"/>
              </a:rPr>
              <a:t>Projecto</a:t>
            </a:r>
            <a:r>
              <a:rPr lang="en-GB" sz="3200" b="1" i="1" dirty="0">
                <a:latin typeface="Consolas" pitchFamily="49" charset="0"/>
              </a:rPr>
              <a:t>:</a:t>
            </a:r>
            <a:br>
              <a:rPr lang="en-GB" sz="3200" b="1" i="1" dirty="0">
                <a:latin typeface="Consolas" pitchFamily="49" charset="0"/>
              </a:rPr>
            </a:br>
            <a:r>
              <a:rPr lang="en-GB" sz="3200" b="1" i="1" dirty="0">
                <a:latin typeface="Consolas" pitchFamily="49" charset="0"/>
              </a:rPr>
              <a:t>  </a:t>
            </a:r>
            <a:r>
              <a:rPr lang="en-GB" sz="3200" b="1" i="1" dirty="0">
                <a:solidFill>
                  <a:schemeClr val="accent6"/>
                </a:solidFill>
                <a:latin typeface="Consolas" pitchFamily="49" charset="0"/>
              </a:rPr>
              <a:t>“RC Cloud Backup”</a:t>
            </a:r>
          </a:p>
          <a:p>
            <a:endParaRPr lang="en-GB" dirty="0">
              <a:latin typeface="Consolas" pitchFamily="49" charset="0"/>
            </a:endParaRPr>
          </a:p>
          <a:p>
            <a:endParaRPr lang="en-GB" sz="2400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r>
              <a:rPr lang="en-GB" sz="2000" i="1" dirty="0">
                <a:latin typeface="Consolas" pitchFamily="49" charset="0"/>
              </a:rPr>
              <a:t>IST LEIC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41802" y="262811"/>
            <a:ext cx="3362446" cy="16129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$ ./CS –p 58070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19872" y="-16351"/>
            <a:ext cx="3413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CS:  </a:t>
            </a:r>
            <a:r>
              <a:rPr lang="en-US" sz="1200" dirty="0">
                <a:latin typeface="Consolas" pitchFamily="49" charset="0"/>
              </a:rPr>
              <a:t>(TCP, UDP) 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</a:rPr>
              <a:t>minho</a:t>
            </a:r>
            <a:r>
              <a:rPr lang="en-US" sz="1200" dirty="0">
                <a:latin typeface="Consolas" pitchFamily="49" charset="0"/>
              </a:rPr>
              <a:t>.ist.utl.pt:58070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154" y="2204864"/>
            <a:ext cx="2893670" cy="2520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$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27547" y="116632"/>
            <a:ext cx="22708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prstClr val="black"/>
                </a:solidFill>
              </a:rPr>
              <a:t>3 componentes: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i="1" dirty="0">
                <a:solidFill>
                  <a:prstClr val="black"/>
                </a:solidFill>
              </a:rPr>
              <a:t>Central Server </a:t>
            </a:r>
            <a:r>
              <a:rPr lang="pt-PT" dirty="0">
                <a:solidFill>
                  <a:prstClr val="black"/>
                </a:solidFill>
              </a:rPr>
              <a:t>(CS)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i="1" dirty="0">
                <a:solidFill>
                  <a:prstClr val="black"/>
                </a:solidFill>
              </a:rPr>
              <a:t>Backup Server </a:t>
            </a:r>
            <a:r>
              <a:rPr lang="pt-PT" dirty="0">
                <a:solidFill>
                  <a:prstClr val="black"/>
                </a:solidFill>
              </a:rPr>
              <a:t>(BS)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i="1" dirty="0" err="1"/>
              <a:t>User</a:t>
            </a:r>
            <a:r>
              <a:rPr lang="pt-PT" i="1" dirty="0"/>
              <a:t> </a:t>
            </a:r>
            <a:r>
              <a:rPr lang="pt-PT" i="1" dirty="0" err="1"/>
              <a:t>Application</a:t>
            </a:r>
            <a:endParaRPr lang="pt-PT" i="1" dirty="0"/>
          </a:p>
        </p:txBody>
      </p:sp>
      <p:sp>
        <p:nvSpPr>
          <p:cNvPr id="14" name="Rectangle 13"/>
          <p:cNvSpPr/>
          <p:nvPr/>
        </p:nvSpPr>
        <p:spPr>
          <a:xfrm>
            <a:off x="2952328" y="5315458"/>
            <a:ext cx="3059832" cy="1432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$ ./BS –b 58001</a:t>
            </a:r>
            <a:r>
              <a:rPr lang="en-US" sz="700" dirty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–n </a:t>
            </a:r>
            <a:r>
              <a:rPr lang="en-US" sz="1200" dirty="0" err="1">
                <a:solidFill>
                  <a:schemeClr val="tx1"/>
                </a:solidFill>
                <a:latin typeface="Consolas" pitchFamily="49" charset="0"/>
              </a:rPr>
              <a:t>minho</a:t>
            </a:r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 –p 58070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8476" y="4843171"/>
            <a:ext cx="2818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BS 1:</a:t>
            </a:r>
          </a:p>
          <a:p>
            <a:r>
              <a:rPr lang="en-US" sz="1200" dirty="0">
                <a:latin typeface="Consolas" pitchFamily="49" charset="0"/>
              </a:rPr>
              <a:t>(TCP, UDP)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</a:rPr>
              <a:t>sado</a:t>
            </a:r>
            <a:r>
              <a:rPr lang="en-US" sz="1200" dirty="0">
                <a:latin typeface="Consolas" pitchFamily="49" charset="0"/>
              </a:rPr>
              <a:t>.ist.utl.pt:58001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059832" y="1988840"/>
            <a:ext cx="495062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28580" y="52202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prstClr val="black"/>
                </a:solidFill>
              </a:rPr>
              <a:t>…</a:t>
            </a:r>
            <a:endParaRPr lang="pt-PT" dirty="0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H="1" flipV="1">
            <a:off x="2411760" y="4797152"/>
            <a:ext cx="377749" cy="5281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843808" y="1835532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</a:rPr>
              <a:t>TCP</a:t>
            </a:r>
            <a:endParaRPr lang="pt-PT" dirty="0"/>
          </a:p>
        </p:txBody>
      </p:sp>
      <p:sp>
        <p:nvSpPr>
          <p:cNvPr id="34" name="Rectangle 33"/>
          <p:cNvSpPr/>
          <p:nvPr/>
        </p:nvSpPr>
        <p:spPr>
          <a:xfrm>
            <a:off x="2470967" y="4715852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</a:rPr>
              <a:t>TCP</a:t>
            </a:r>
            <a:endParaRPr lang="pt-PT" dirty="0"/>
          </a:p>
        </p:txBody>
      </p:sp>
      <p:sp>
        <p:nvSpPr>
          <p:cNvPr id="21" name="Rectangle 20"/>
          <p:cNvSpPr/>
          <p:nvPr/>
        </p:nvSpPr>
        <p:spPr>
          <a:xfrm>
            <a:off x="6264697" y="5315458"/>
            <a:ext cx="2843807" cy="1432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$</a:t>
            </a:r>
            <a:r>
              <a:rPr lang="en-US" sz="100" dirty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./BS</a:t>
            </a:r>
            <a:r>
              <a:rPr lang="en-US" sz="800" dirty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–b</a:t>
            </a:r>
            <a:r>
              <a:rPr lang="en-US" sz="700" dirty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58000</a:t>
            </a:r>
            <a:r>
              <a:rPr lang="en-US" sz="700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–n </a:t>
            </a:r>
            <a:r>
              <a:rPr lang="en-US" sz="1200" dirty="0" err="1">
                <a:solidFill>
                  <a:schemeClr val="tx1"/>
                </a:solidFill>
                <a:latin typeface="Consolas" pitchFamily="49" charset="0"/>
              </a:rPr>
              <a:t>minho</a:t>
            </a:r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 –p 58070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28184" y="4870893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BS n:</a:t>
            </a:r>
          </a:p>
          <a:p>
            <a:pPr algn="r"/>
            <a:r>
              <a:rPr lang="en-US" sz="1200" dirty="0">
                <a:latin typeface="Consolas" pitchFamily="49" charset="0"/>
              </a:rPr>
              <a:t>(TCP, UDP)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</a:rPr>
              <a:t>douro</a:t>
            </a:r>
            <a:r>
              <a:rPr lang="en-US" sz="1200" dirty="0">
                <a:latin typeface="Consolas" pitchFamily="49" charset="0"/>
              </a:rPr>
              <a:t>.ist.utl.pt:58000</a:t>
            </a:r>
          </a:p>
        </p:txBody>
      </p:sp>
      <p:sp>
        <p:nvSpPr>
          <p:cNvPr id="3" name="Rectangle 2"/>
          <p:cNvSpPr/>
          <p:nvPr/>
        </p:nvSpPr>
        <p:spPr>
          <a:xfrm>
            <a:off x="247486" y="1928082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itchFamily="49" charset="0"/>
              </a:rPr>
              <a:t>vouga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.ist.utl.pt</a:t>
            </a:r>
            <a:endParaRPr lang="pt-PT" dirty="0"/>
          </a:p>
        </p:txBody>
      </p:sp>
      <p:sp>
        <p:nvSpPr>
          <p:cNvPr id="27" name="Rectangle 26"/>
          <p:cNvSpPr/>
          <p:nvPr/>
        </p:nvSpPr>
        <p:spPr>
          <a:xfrm>
            <a:off x="79728" y="2216114"/>
            <a:ext cx="2308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latin typeface="Consolas" pitchFamily="49" charset="0"/>
              </a:rPr>
              <a:t> ./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user –n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minho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–p 58070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91880" y="1290826"/>
            <a:ext cx="1204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User: 12345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9929" y="2598220"/>
            <a:ext cx="17331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50" dirty="0">
                <a:solidFill>
                  <a:prstClr val="black"/>
                </a:solidFill>
                <a:latin typeface="Consolas" pitchFamily="49" charset="0"/>
              </a:rPr>
              <a:t> User “12345” created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0127" y="2772650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4835" y="2788186"/>
            <a:ext cx="1119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backup RC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55942" y="2408201"/>
            <a:ext cx="21387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REG 192.168.128.2 58001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2128" y="2432138"/>
            <a:ext cx="18838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latin typeface="Consolas" pitchFamily="49" charset="0"/>
              </a:rPr>
              <a:t>login 12345 </a:t>
            </a:r>
            <a:r>
              <a:rPr lang="en-US" sz="1200" dirty="0" err="1">
                <a:latin typeface="Consolas" pitchFamily="49" charset="0"/>
              </a:rPr>
              <a:t>abcdefgh</a:t>
            </a:r>
            <a:endParaRPr lang="en-US" sz="1200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859465" y="1124744"/>
            <a:ext cx="28007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nsolas" pitchFamily="49" charset="0"/>
              </a:rPr>
              <a:t> BCK 12345 RC 192.168.128.2 58001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-36512" y="3789040"/>
            <a:ext cx="1289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 restore RC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25302" y="4263479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exit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$</a:t>
            </a:r>
          </a:p>
        </p:txBody>
      </p:sp>
      <p:cxnSp>
        <p:nvCxnSpPr>
          <p:cNvPr id="56" name="Straight Arrow Connector 55"/>
          <p:cNvCxnSpPr>
            <a:cxnSpLocks/>
            <a:endCxn id="24" idx="0"/>
          </p:cNvCxnSpPr>
          <p:nvPr/>
        </p:nvCxnSpPr>
        <p:spPr>
          <a:xfrm>
            <a:off x="5955942" y="1993135"/>
            <a:ext cx="180387" cy="32271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086410" y="2060848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</a:rPr>
              <a:t>UDP</a:t>
            </a:r>
            <a:endParaRPr lang="pt-PT" dirty="0"/>
          </a:p>
        </p:txBody>
      </p:sp>
      <p:sp>
        <p:nvSpPr>
          <p:cNvPr id="62" name="Oval 61"/>
          <p:cNvSpPr/>
          <p:nvPr/>
        </p:nvSpPr>
        <p:spPr>
          <a:xfrm>
            <a:off x="8172400" y="4302544"/>
            <a:ext cx="216024" cy="22108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3" name="Oval 62"/>
          <p:cNvSpPr/>
          <p:nvPr/>
        </p:nvSpPr>
        <p:spPr>
          <a:xfrm>
            <a:off x="5652120" y="3140968"/>
            <a:ext cx="216024" cy="22108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7858649" y="3225389"/>
            <a:ext cx="216024" cy="22108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1923012" y="5094371"/>
            <a:ext cx="216024" cy="22108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6" name="Oval 65"/>
          <p:cNvSpPr/>
          <p:nvPr/>
        </p:nvSpPr>
        <p:spPr>
          <a:xfrm>
            <a:off x="5595772" y="1993135"/>
            <a:ext cx="216024" cy="22108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7" name="Oval 66"/>
          <p:cNvSpPr/>
          <p:nvPr/>
        </p:nvSpPr>
        <p:spPr>
          <a:xfrm>
            <a:off x="8172400" y="2423124"/>
            <a:ext cx="216024" cy="22108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585401" y="404664"/>
            <a:ext cx="22236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+BS: 192.168.128.2 58001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961427" y="2581757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RGR OK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012160" y="2762421"/>
            <a:ext cx="1968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REG 192.168.1.2 58000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563888" y="586562"/>
            <a:ext cx="2053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+BS: 192.168.1.2 58000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017645" y="2935977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RGR OK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821416" y="1925945"/>
            <a:ext cx="1713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AUT 12345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abcdefgh</a:t>
            </a:r>
            <a:endParaRPr lang="en-US" sz="1200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826901" y="2099501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AUR NEW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246798" y="2586077"/>
            <a:ext cx="249299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BCK RC 2 </a:t>
            </a:r>
            <a:br>
              <a:rPr lang="en-US" sz="12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</a:rPr>
              <a:t>r1.c 19.09.2018 08:45:01 50</a:t>
            </a:r>
            <a:br>
              <a:rPr lang="en-US" sz="11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100" dirty="0">
                <a:solidFill>
                  <a:prstClr val="black"/>
                </a:solidFill>
                <a:latin typeface="Consolas" pitchFamily="49" charset="0"/>
              </a:rPr>
              <a:t>  r2.c 19.09.2018 09:03:13 70</a:t>
            </a:r>
            <a:endParaRPr lang="en-US" sz="1100" i="1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205748" y="3100395"/>
            <a:ext cx="25090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PT" sz="1200" dirty="0">
                <a:solidFill>
                  <a:prstClr val="black"/>
                </a:solidFill>
                <a:latin typeface="Consolas" pitchFamily="49" charset="0"/>
              </a:rPr>
              <a:t>BKR 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192.168.128.2 58001 </a:t>
            </a:r>
            <a:r>
              <a:rPr lang="pt-PT" sz="1200" dirty="0">
                <a:solidFill>
                  <a:prstClr val="black"/>
                </a:solidFill>
                <a:latin typeface="Consolas" pitchFamily="49" charset="0"/>
              </a:rPr>
              <a:t>2 </a:t>
            </a:r>
            <a:br>
              <a:rPr lang="pt-PT" sz="12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pt-PT" sz="1200" dirty="0">
                <a:solidFill>
                  <a:prstClr val="black"/>
                </a:solidFill>
                <a:latin typeface="Consolas" pitchFamily="49" charset="0"/>
              </a:rPr>
              <a:t>  </a:t>
            </a:r>
            <a:r>
              <a:rPr lang="pt-PT" sz="1100" dirty="0">
                <a:solidFill>
                  <a:prstClr val="black"/>
                </a:solidFill>
                <a:latin typeface="Consolas" pitchFamily="49" charset="0"/>
              </a:rPr>
              <a:t>r1.c 19.09.2018 08:45:01 50</a:t>
            </a:r>
            <a:br>
              <a:rPr lang="pt-PT" sz="11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pt-PT" sz="1100" dirty="0">
                <a:solidFill>
                  <a:prstClr val="black"/>
                </a:solidFill>
                <a:latin typeface="Consolas" pitchFamily="49" charset="0"/>
              </a:rPr>
              <a:t>  r2.c 19.09.2018 09:03:13 70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963921" y="5482619"/>
            <a:ext cx="16289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New user: 12345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052895" y="3245437"/>
            <a:ext cx="1713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LSU 12345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abcdefgh</a:t>
            </a:r>
            <a:endParaRPr lang="en-US" sz="1200" i="1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085745" y="3448975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LUR OK</a:t>
            </a:r>
            <a:endParaRPr lang="en-US" sz="1200" i="1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-4385" y="3015753"/>
            <a:ext cx="3073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 backup to: 192.168.128.2 58001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0603" y="3383936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dirlist</a:t>
            </a:r>
            <a:endParaRPr lang="en-US" sz="1200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952328" y="5847655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RC: r1.c 50 Bytes received</a:t>
            </a:r>
            <a:br>
              <a:rPr lang="en-US" sz="12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    r2.c 70 Bytes received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152179" y="3933056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LSD</a:t>
            </a:r>
            <a:endParaRPr lang="en-US" sz="1200" i="1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154874" y="4054838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LDR 1 RC</a:t>
            </a:r>
            <a:endParaRPr lang="en-US" sz="1200" i="1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081345" y="6392361"/>
            <a:ext cx="21387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Sending RC: r1.c, rc2.c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266794" y="5758709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^C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132985" y="4274589"/>
            <a:ext cx="1968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UNR 192.168.1.2 58000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598353" y="1639833"/>
            <a:ext cx="2053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-BS: 192.168.1.2 58000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138470" y="4448145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UAR OK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288875" y="5960313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$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932040" y="1279793"/>
            <a:ext cx="1289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List request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147500" y="4653136"/>
            <a:ext cx="22236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RSR 192.168.128.2 58001</a:t>
            </a:r>
            <a:endParaRPr lang="en-US" sz="1200" i="1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179755" y="4509120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RST RC</a:t>
            </a:r>
            <a:endParaRPr lang="en-US" sz="1200" i="1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563888" y="759465"/>
            <a:ext cx="14590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New user: 12345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69316" y="4767613"/>
            <a:ext cx="1713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AUT 12345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abcdefgh</a:t>
            </a:r>
            <a:endParaRPr lang="en-US" sz="1200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74801" y="4941169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AUR OK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60642" y="5143208"/>
            <a:ext cx="2691763" cy="8079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UPL RC 2</a:t>
            </a:r>
            <a:br>
              <a:rPr lang="en-US" sz="12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pt-PT" sz="1050" dirty="0">
                <a:solidFill>
                  <a:prstClr val="black"/>
                </a:solidFill>
                <a:latin typeface="Consolas" pitchFamily="49" charset="0"/>
              </a:rPr>
              <a:t>r1.c 19.09.2018 08:45:01 50 </a:t>
            </a:r>
            <a:r>
              <a:rPr lang="pt-PT" sz="1050" dirty="0" err="1">
                <a:solidFill>
                  <a:prstClr val="black"/>
                </a:solidFill>
                <a:latin typeface="Consolas" pitchFamily="49" charset="0"/>
              </a:rPr>
              <a:t>xx</a:t>
            </a:r>
            <a:r>
              <a:rPr lang="pt-PT" sz="1050" dirty="0">
                <a:solidFill>
                  <a:prstClr val="black"/>
                </a:solidFill>
                <a:latin typeface="Consolas" pitchFamily="49" charset="0"/>
              </a:rPr>
              <a:t>…x</a:t>
            </a:r>
            <a:br>
              <a:rPr lang="pt-PT" sz="105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pt-PT" sz="1050" dirty="0">
                <a:solidFill>
                  <a:prstClr val="black"/>
                </a:solidFill>
                <a:latin typeface="Consolas" pitchFamily="49" charset="0"/>
              </a:rPr>
              <a:t> r2.c 19.09.2018 09:03:13 70 </a:t>
            </a:r>
            <a:r>
              <a:rPr lang="pt-PT" sz="1050" dirty="0" err="1">
                <a:solidFill>
                  <a:prstClr val="black"/>
                </a:solidFill>
                <a:latin typeface="Consolas" pitchFamily="49" charset="0"/>
              </a:rPr>
              <a:t>yy</a:t>
            </a:r>
            <a:r>
              <a:rPr lang="pt-PT" sz="1050" dirty="0">
                <a:solidFill>
                  <a:prstClr val="black"/>
                </a:solidFill>
                <a:latin typeface="Consolas" pitchFamily="49" charset="0"/>
              </a:rPr>
              <a:t>…y</a:t>
            </a:r>
            <a:endParaRPr lang="pt-PT" sz="1200" dirty="0">
              <a:solidFill>
                <a:prstClr val="black"/>
              </a:solidFill>
              <a:latin typeface="Consolas" pitchFamily="49" charset="0"/>
            </a:endParaRPr>
          </a:p>
          <a:p>
            <a:pPr lvl="0"/>
            <a:endParaRPr lang="en-US" sz="1200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05171" y="5661248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UPR OK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4262" y="3200419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completed – RC: r1.c r2.c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147500" y="3656057"/>
            <a:ext cx="1713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AUT 12345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abcdefgh</a:t>
            </a:r>
            <a:endParaRPr lang="en-US" sz="1200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147500" y="3800073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AUR OK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E898F5B-FD77-4819-A640-E6BC92A58EC3}"/>
              </a:ext>
            </a:extLst>
          </p:cNvPr>
          <p:cNvSpPr/>
          <p:nvPr/>
        </p:nvSpPr>
        <p:spPr>
          <a:xfrm>
            <a:off x="24315" y="3629609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RC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0DF1CF7-BF10-4938-81DF-F36A45FEC673}"/>
              </a:ext>
            </a:extLst>
          </p:cNvPr>
          <p:cNvSpPr/>
          <p:nvPr/>
        </p:nvSpPr>
        <p:spPr>
          <a:xfrm>
            <a:off x="3219508" y="2287905"/>
            <a:ext cx="1713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AUT 12345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abcdefgh</a:t>
            </a:r>
            <a:endParaRPr lang="en-US" sz="1200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1CCA0B-62C7-4658-986F-A827DAE338A4}"/>
              </a:ext>
            </a:extLst>
          </p:cNvPr>
          <p:cNvSpPr/>
          <p:nvPr/>
        </p:nvSpPr>
        <p:spPr>
          <a:xfrm>
            <a:off x="3203848" y="2431921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AUR OK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31C1ACF-3FBE-4DAC-9FC3-0B557CC55631}"/>
              </a:ext>
            </a:extLst>
          </p:cNvPr>
          <p:cNvSpPr/>
          <p:nvPr/>
        </p:nvSpPr>
        <p:spPr>
          <a:xfrm>
            <a:off x="3147500" y="4221088"/>
            <a:ext cx="1713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AUT 12345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abcdefgh</a:t>
            </a:r>
            <a:endParaRPr lang="en-US" sz="1200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8960424-D303-4A6A-9364-D0DDE0B07043}"/>
              </a:ext>
            </a:extLst>
          </p:cNvPr>
          <p:cNvSpPr/>
          <p:nvPr/>
        </p:nvSpPr>
        <p:spPr>
          <a:xfrm>
            <a:off x="3147500" y="436510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AUR OK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0F44573-DAB5-4563-B8D5-7F59ACB0007C}"/>
              </a:ext>
            </a:extLst>
          </p:cNvPr>
          <p:cNvSpPr/>
          <p:nvPr/>
        </p:nvSpPr>
        <p:spPr>
          <a:xfrm>
            <a:off x="3491880" y="1443226"/>
            <a:ext cx="1204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User: 12345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57B710D-A2C3-43DF-98F2-3BCEC93238F0}"/>
              </a:ext>
            </a:extLst>
          </p:cNvPr>
          <p:cNvSpPr/>
          <p:nvPr/>
        </p:nvSpPr>
        <p:spPr>
          <a:xfrm>
            <a:off x="4941601" y="1452248"/>
            <a:ext cx="1119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Restore RC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3564034-36D2-4E5D-985D-A64AFAD198EB}"/>
              </a:ext>
            </a:extLst>
          </p:cNvPr>
          <p:cNvSpPr/>
          <p:nvPr/>
        </p:nvSpPr>
        <p:spPr>
          <a:xfrm>
            <a:off x="-36512" y="3933056"/>
            <a:ext cx="2903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   from: 192.168.128.2 58001 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29D0A80-A345-4F77-A975-C97CA5910313}"/>
              </a:ext>
            </a:extLst>
          </p:cNvPr>
          <p:cNvSpPr/>
          <p:nvPr/>
        </p:nvSpPr>
        <p:spPr>
          <a:xfrm>
            <a:off x="251520" y="5858765"/>
            <a:ext cx="1713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AUT 12345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abcdefgh</a:t>
            </a:r>
            <a:endParaRPr lang="en-US" sz="1200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3A07D43-3949-4A8F-A7BC-37A2002D1EBC}"/>
              </a:ext>
            </a:extLst>
          </p:cNvPr>
          <p:cNvSpPr/>
          <p:nvPr/>
        </p:nvSpPr>
        <p:spPr>
          <a:xfrm>
            <a:off x="257005" y="6032321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AUR OK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4C4637E-CF5B-4E7A-8FE3-AA1C14D81BBF}"/>
              </a:ext>
            </a:extLst>
          </p:cNvPr>
          <p:cNvSpPr/>
          <p:nvPr/>
        </p:nvSpPr>
        <p:spPr>
          <a:xfrm>
            <a:off x="251520" y="6176337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RSB RC</a:t>
            </a:r>
            <a:endParaRPr lang="en-US" sz="1200" i="1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D70D680-2500-42F7-BA41-4FFC28D6024F}"/>
              </a:ext>
            </a:extLst>
          </p:cNvPr>
          <p:cNvSpPr/>
          <p:nvPr/>
        </p:nvSpPr>
        <p:spPr>
          <a:xfrm>
            <a:off x="2925081" y="6209072"/>
            <a:ext cx="1289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User: 12345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1A7F8E5-3432-4C20-863E-81D1FB468387}"/>
              </a:ext>
            </a:extLst>
          </p:cNvPr>
          <p:cNvSpPr/>
          <p:nvPr/>
        </p:nvSpPr>
        <p:spPr>
          <a:xfrm>
            <a:off x="251520" y="6293495"/>
            <a:ext cx="2691763" cy="8079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RBR 2</a:t>
            </a:r>
            <a:br>
              <a:rPr lang="en-US" sz="12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pt-PT" sz="1050" dirty="0">
                <a:solidFill>
                  <a:prstClr val="black"/>
                </a:solidFill>
                <a:latin typeface="Consolas" pitchFamily="49" charset="0"/>
              </a:rPr>
              <a:t>r1.c 19.09.2018 08:45:01 50 </a:t>
            </a:r>
            <a:r>
              <a:rPr lang="pt-PT" sz="1050" dirty="0" err="1">
                <a:solidFill>
                  <a:prstClr val="black"/>
                </a:solidFill>
                <a:latin typeface="Consolas" pitchFamily="49" charset="0"/>
              </a:rPr>
              <a:t>xx</a:t>
            </a:r>
            <a:r>
              <a:rPr lang="pt-PT" sz="1050" dirty="0">
                <a:solidFill>
                  <a:prstClr val="black"/>
                </a:solidFill>
                <a:latin typeface="Consolas" pitchFamily="49" charset="0"/>
              </a:rPr>
              <a:t>…x</a:t>
            </a:r>
            <a:br>
              <a:rPr lang="pt-PT" sz="105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pt-PT" sz="1050" dirty="0">
                <a:solidFill>
                  <a:prstClr val="black"/>
                </a:solidFill>
                <a:latin typeface="Consolas" pitchFamily="49" charset="0"/>
              </a:rPr>
              <a:t> r2.c 19.09.2018 09:03:13 70 </a:t>
            </a:r>
            <a:r>
              <a:rPr lang="pt-PT" sz="1050" dirty="0" err="1">
                <a:solidFill>
                  <a:prstClr val="black"/>
                </a:solidFill>
                <a:latin typeface="Consolas" pitchFamily="49" charset="0"/>
              </a:rPr>
              <a:t>yy</a:t>
            </a:r>
            <a:r>
              <a:rPr lang="pt-PT" sz="1050" dirty="0">
                <a:solidFill>
                  <a:prstClr val="black"/>
                </a:solidFill>
                <a:latin typeface="Consolas" pitchFamily="49" charset="0"/>
              </a:rPr>
              <a:t>…y</a:t>
            </a:r>
            <a:endParaRPr lang="pt-PT" sz="1200" dirty="0">
              <a:solidFill>
                <a:prstClr val="black"/>
              </a:solidFill>
              <a:latin typeface="Consolas" pitchFamily="49" charset="0"/>
            </a:endParaRPr>
          </a:p>
          <a:p>
            <a:pPr lvl="0"/>
            <a:endParaRPr lang="en-US" sz="1200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8E5B820-B564-431A-A5EC-586B0DCF41F3}"/>
              </a:ext>
            </a:extLst>
          </p:cNvPr>
          <p:cNvSpPr/>
          <p:nvPr/>
        </p:nvSpPr>
        <p:spPr>
          <a:xfrm>
            <a:off x="35496" y="4077072"/>
            <a:ext cx="2308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success – RC: r1.c r2.c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94A822A-9579-4DE6-909F-D520D5649596}"/>
              </a:ext>
            </a:extLst>
          </p:cNvPr>
          <p:cNvSpPr/>
          <p:nvPr/>
        </p:nvSpPr>
        <p:spPr>
          <a:xfrm>
            <a:off x="2915816" y="5672281"/>
            <a:ext cx="1289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User: 12345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F222CB0-B386-4863-A559-614B751F3B46}"/>
              </a:ext>
            </a:extLst>
          </p:cNvPr>
          <p:cNvSpPr/>
          <p:nvPr/>
        </p:nvSpPr>
        <p:spPr>
          <a:xfrm>
            <a:off x="3511840" y="919753"/>
            <a:ext cx="1204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User: 12345</a:t>
            </a:r>
          </a:p>
        </p:txBody>
      </p:sp>
    </p:spTree>
    <p:extLst>
      <p:ext uri="{BB962C8B-B14F-4D97-AF65-F5344CB8AC3E}">
        <p14:creationId xmlns:p14="http://schemas.microsoft.com/office/powerpoint/2010/main" val="405725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0" grpId="0" animBg="1"/>
      <p:bldP spid="14" grpId="0" animBg="1"/>
      <p:bldP spid="15" grpId="0"/>
      <p:bldP spid="24" grpId="0"/>
      <p:bldP spid="31" grpId="0"/>
      <p:bldP spid="34" grpId="0"/>
      <p:bldP spid="21" grpId="0" animBg="1"/>
      <p:bldP spid="26" grpId="0"/>
      <p:bldP spid="3" grpId="0"/>
      <p:bldP spid="27" grpId="0"/>
      <p:bldP spid="29" grpId="0"/>
      <p:bldP spid="30" grpId="0"/>
      <p:bldP spid="36" grpId="0"/>
      <p:bldP spid="39" grpId="0"/>
      <p:bldP spid="43" grpId="0"/>
      <p:bldP spid="52" grpId="0"/>
      <p:bldP spid="53" grpId="0"/>
      <p:bldP spid="41" grpId="0"/>
      <p:bldP spid="50" grpId="0"/>
      <p:bldP spid="57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0" grpId="0"/>
      <p:bldP spid="72" grpId="0"/>
      <p:bldP spid="73" grpId="0"/>
      <p:bldP spid="74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5" grpId="0"/>
      <p:bldP spid="86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87" grpId="0"/>
      <p:bldP spid="88" grpId="0"/>
      <p:bldP spid="99" grpId="0"/>
      <p:bldP spid="98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75" grpId="0"/>
      <p:bldP spid="84" grpId="0"/>
      <p:bldP spid="107" grpId="0"/>
      <p:bldP spid="108" grpId="0"/>
      <p:bldP spid="109" grpId="0"/>
      <p:bldP spid="110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06C5EF-2C64-42EE-ABEC-4403877D5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52562"/>
              </p:ext>
            </p:extLst>
          </p:nvPr>
        </p:nvGraphicFramePr>
        <p:xfrm>
          <a:off x="251520" y="548680"/>
          <a:ext cx="8640960" cy="5312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959363997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4024428389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130482209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696514488"/>
                    </a:ext>
                  </a:extLst>
                </a:gridCol>
              </a:tblGrid>
              <a:tr h="507211">
                <a:tc>
                  <a:txBody>
                    <a:bodyPr/>
                    <a:lstStyle/>
                    <a:p>
                      <a:r>
                        <a:rPr lang="en-GB" dirty="0"/>
                        <a:t>User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 –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 – 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CS – BS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96964"/>
                  </a:ext>
                </a:extLst>
              </a:tr>
              <a:tr h="507211">
                <a:tc>
                  <a:txBody>
                    <a:bodyPr/>
                    <a:lstStyle/>
                    <a:p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user pass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AUT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AUR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542794"/>
                  </a:ext>
                </a:extLst>
              </a:tr>
              <a:tr h="507211">
                <a:tc>
                  <a:txBody>
                    <a:bodyPr/>
                    <a:lstStyle/>
                    <a:p>
                      <a:r>
                        <a:rPr kumimoji="0" lang="en-GB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deluser</a:t>
                      </a:r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AUT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AUR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DLU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DLR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206219"/>
                  </a:ext>
                </a:extLst>
              </a:tr>
              <a:tr h="507211">
                <a:tc>
                  <a:txBody>
                    <a:bodyPr/>
                    <a:lstStyle/>
                    <a:p>
                      <a:r>
                        <a:rPr kumimoji="0" lang="en-GB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dirlist</a:t>
                      </a:r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AUT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AUR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LSD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 LDR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55249"/>
                  </a:ext>
                </a:extLst>
              </a:tr>
              <a:tr h="507211">
                <a:tc>
                  <a:txBody>
                    <a:bodyPr/>
                    <a:lstStyle/>
                    <a:p>
                      <a:r>
                        <a:rPr kumimoji="0" lang="en-GB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dirlist</a:t>
                      </a:r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AUT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AUR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LSD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 LDR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06051"/>
                  </a:ext>
                </a:extLst>
              </a:tr>
              <a:tr h="507211">
                <a:tc>
                  <a:txBody>
                    <a:bodyPr/>
                    <a:lstStyle/>
                    <a:p>
                      <a:r>
                        <a:rPr kumimoji="0" lang="en-GB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filelist</a:t>
                      </a:r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AUT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AUR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LSF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           LFD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LSF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 LFD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706770"/>
                  </a:ext>
                </a:extLst>
              </a:tr>
              <a:tr h="507211">
                <a:tc>
                  <a:txBody>
                    <a:bodyPr/>
                    <a:lstStyle/>
                    <a:p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</a:t>
                      </a:r>
                      <a:r>
                        <a:rPr kumimoji="0" lang="en-GB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AUT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AUR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DEL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           DDR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DLB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 DBR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806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57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06C5EF-2C64-42EE-ABEC-4403877D5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15786"/>
              </p:ext>
            </p:extLst>
          </p:nvPr>
        </p:nvGraphicFramePr>
        <p:xfrm>
          <a:off x="251520" y="620688"/>
          <a:ext cx="8640960" cy="3707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959363997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4024428389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130482209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696514488"/>
                    </a:ext>
                  </a:extLst>
                </a:gridCol>
              </a:tblGrid>
              <a:tr h="507211">
                <a:tc>
                  <a:txBody>
                    <a:bodyPr/>
                    <a:lstStyle/>
                    <a:p>
                      <a:r>
                        <a:rPr lang="en-GB" dirty="0"/>
                        <a:t>User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 –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 – 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CS – BS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96964"/>
                  </a:ext>
                </a:extLst>
              </a:tr>
              <a:tr h="507211">
                <a:tc>
                  <a:txBody>
                    <a:bodyPr/>
                    <a:lstStyle/>
                    <a:p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backup </a:t>
                      </a:r>
                      <a:r>
                        <a:rPr kumimoji="0" lang="en-GB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AUT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AUR</a:t>
                      </a:r>
                    </a:p>
                    <a:p>
                      <a:r>
                        <a:rPr lang="en-GB" dirty="0"/>
                        <a:t>BCK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</a:t>
                      </a:r>
                    </a:p>
                    <a:p>
                      <a:endParaRPr lang="en-GB" dirty="0">
                        <a:sym typeface="Symbol" panose="05050102010706020507" pitchFamily="18" charset="2"/>
                      </a:endParaRPr>
                    </a:p>
                    <a:p>
                      <a:endParaRPr lang="en-GB" dirty="0">
                        <a:sym typeface="Symbol" panose="05050102010706020507" pitchFamily="18" charset="2"/>
                      </a:endParaRPr>
                    </a:p>
                    <a:p>
                      <a:r>
                        <a:rPr lang="en-GB" dirty="0"/>
                        <a:t>                 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BKK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AUT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AUR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UPL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 UPR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LSU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LUR</a:t>
                      </a:r>
                    </a:p>
                    <a:p>
                      <a:r>
                        <a:rPr lang="en-GB" dirty="0" err="1"/>
                        <a:t>ou</a:t>
                      </a: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LSF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LFD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542794"/>
                  </a:ext>
                </a:extLst>
              </a:tr>
              <a:tr h="507211">
                <a:tc>
                  <a:txBody>
                    <a:bodyPr/>
                    <a:lstStyle/>
                    <a:p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restore </a:t>
                      </a:r>
                      <a:r>
                        <a:rPr kumimoji="0" lang="en-GB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AUT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AUR</a:t>
                      </a:r>
                    </a:p>
                    <a:p>
                      <a:r>
                        <a:rPr lang="en-GB" dirty="0"/>
                        <a:t>RST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GB" dirty="0"/>
                        <a:t>       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BKK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AUT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AUR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RSB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 RBR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206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48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Distributed Processing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357158" y="692696"/>
            <a:ext cx="8643998" cy="579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893763">
              <a:lnSpc>
                <a:spcPct val="120000"/>
              </a:lnSpc>
            </a:pPr>
            <a:r>
              <a:rPr lang="pt-PT" dirty="0"/>
              <a:t>O código desenvolvido deve estar convenientemente </a:t>
            </a:r>
            <a:r>
              <a:rPr lang="pt-PT" b="1" dirty="0"/>
              <a:t>estruturado </a:t>
            </a:r>
            <a:r>
              <a:rPr lang="pt-PT" dirty="0"/>
              <a:t>e </a:t>
            </a:r>
            <a:r>
              <a:rPr lang="pt-PT" b="1" dirty="0"/>
              <a:t>comentado</a:t>
            </a:r>
            <a:r>
              <a:rPr lang="pt-PT" dirty="0"/>
              <a:t>. </a:t>
            </a:r>
          </a:p>
          <a:p>
            <a:pPr marL="893763" indent="-893763"/>
            <a:endParaRPr lang="pt-PT" dirty="0"/>
          </a:p>
          <a:p>
            <a:pPr marL="893763" indent="-893763">
              <a:lnSpc>
                <a:spcPct val="120000"/>
              </a:lnSpc>
            </a:pPr>
            <a:r>
              <a:rPr lang="pt-PT" dirty="0"/>
              <a:t>As chamadas de sistema </a:t>
            </a:r>
            <a:r>
              <a:rPr lang="pt-PT" b="1" i="1" dirty="0" err="1"/>
              <a:t>read</a:t>
            </a:r>
            <a:r>
              <a:rPr lang="pt-PT" b="1" i="1" dirty="0"/>
              <a:t>()</a:t>
            </a:r>
            <a:r>
              <a:rPr lang="pt-PT" dirty="0"/>
              <a:t> e </a:t>
            </a:r>
            <a:r>
              <a:rPr lang="pt-PT" b="1" i="1" dirty="0" err="1"/>
              <a:t>write</a:t>
            </a:r>
            <a:r>
              <a:rPr lang="pt-PT" b="1" i="1" dirty="0"/>
              <a:t>()</a:t>
            </a:r>
            <a:r>
              <a:rPr lang="pt-PT" dirty="0"/>
              <a:t> podem ler e escrever, respetivamente, um numero de bytes inferior ao que lhes foi solicitado – deve garantir que ainda assim a sua implementação funciona corretamente. </a:t>
            </a:r>
          </a:p>
          <a:p>
            <a:pPr marL="893763" indent="-893763"/>
            <a:endParaRPr lang="pt-PT" dirty="0"/>
          </a:p>
          <a:p>
            <a:pPr marL="893763" indent="-893763">
              <a:lnSpc>
                <a:spcPct val="120000"/>
              </a:lnSpc>
            </a:pPr>
            <a:r>
              <a:rPr lang="pt-PT" dirty="0"/>
              <a:t>Quer o processo cliente quer o processo servidor devem terminar graciosamente pelo menos nas seguintes situações de falha:</a:t>
            </a:r>
          </a:p>
          <a:p>
            <a:pPr marL="893763" indent="-893763">
              <a:lnSpc>
                <a:spcPct val="120000"/>
              </a:lnSpc>
            </a:pPr>
            <a:r>
              <a:rPr lang="pt-PT" dirty="0"/>
              <a:t>•	</a:t>
            </a:r>
            <a:r>
              <a:rPr lang="pt-PT" b="1" dirty="0"/>
              <a:t>mensagens do protocolo erradas </a:t>
            </a:r>
            <a:r>
              <a:rPr lang="pt-PT" dirty="0"/>
              <a:t>vindas da entidade par correspondente;</a:t>
            </a:r>
          </a:p>
          <a:p>
            <a:pPr marL="893763" indent="-893763">
              <a:lnSpc>
                <a:spcPct val="120000"/>
              </a:lnSpc>
            </a:pPr>
            <a:r>
              <a:rPr lang="pt-PT" dirty="0"/>
              <a:t>•	condições de </a:t>
            </a:r>
            <a:r>
              <a:rPr lang="pt-PT" b="1" dirty="0"/>
              <a:t>erro das chamadas de sistema</a:t>
            </a:r>
          </a:p>
          <a:p>
            <a:pPr marL="893763" indent="-893763"/>
            <a:endParaRPr lang="pt-PT" dirty="0"/>
          </a:p>
          <a:p>
            <a:r>
              <a:rPr lang="pt-PT" dirty="0"/>
              <a:t>O código a entregar: ficheiros fonte dos programas (</a:t>
            </a:r>
            <a:r>
              <a:rPr lang="pt-PT" i="1" dirty="0" err="1"/>
              <a:t>user</a:t>
            </a:r>
            <a:r>
              <a:rPr lang="pt-PT" dirty="0"/>
              <a:t>, </a:t>
            </a:r>
            <a:r>
              <a:rPr lang="pt-PT" i="1" dirty="0"/>
              <a:t>CS </a:t>
            </a:r>
            <a:r>
              <a:rPr lang="pt-PT" dirty="0"/>
              <a:t>e </a:t>
            </a:r>
            <a:r>
              <a:rPr lang="pt-PT" i="1" dirty="0"/>
              <a:t>BS)</a:t>
            </a:r>
            <a:r>
              <a:rPr lang="pt-PT" dirty="0"/>
              <a:t>, </a:t>
            </a:r>
            <a:r>
              <a:rPr lang="pt-PT" i="1" dirty="0" err="1"/>
              <a:t>Makefile</a:t>
            </a:r>
            <a:r>
              <a:rPr lang="pt-PT" i="1" dirty="0"/>
              <a:t>, e ficheiros auxiliares</a:t>
            </a:r>
            <a:r>
              <a:rPr lang="pt-PT" dirty="0"/>
              <a:t>.</a:t>
            </a:r>
          </a:p>
          <a:p>
            <a:r>
              <a:rPr lang="pt-PT" dirty="0"/>
              <a:t> </a:t>
            </a:r>
          </a:p>
          <a:p>
            <a:r>
              <a:rPr lang="pt-PT" dirty="0"/>
              <a:t>Entrega </a:t>
            </a:r>
            <a:r>
              <a:rPr lang="pt-PT" u="sng" dirty="0"/>
              <a:t>por e-mail</a:t>
            </a:r>
            <a:r>
              <a:rPr lang="pt-PT" dirty="0"/>
              <a:t>, </a:t>
            </a:r>
            <a:r>
              <a:rPr lang="pt-PT" b="1" dirty="0"/>
              <a:t>até dia 12 de Outubro de 2018, às 23h59mn</a:t>
            </a:r>
            <a:r>
              <a:rPr lang="pt-PT" dirty="0"/>
              <a:t>. </a:t>
            </a:r>
          </a:p>
          <a:p>
            <a:r>
              <a:rPr lang="pt-PT" dirty="0"/>
              <a:t>Deve criar um único ficheiro de arquivo </a:t>
            </a:r>
            <a:r>
              <a:rPr lang="pt-PT" b="1" dirty="0"/>
              <a:t>zip </a:t>
            </a:r>
            <a:r>
              <a:rPr lang="pt-PT" dirty="0"/>
              <a:t>com todos os ficheiros fonte e outros ficheiros necessários à execução das aplicações. O arquivo deve estar preparado para ser aberto para o diretório corrente e compilado com o comando </a:t>
            </a:r>
            <a:r>
              <a:rPr lang="pt-PT" dirty="0" err="1"/>
              <a:t>make</a:t>
            </a:r>
            <a:r>
              <a:rPr lang="pt-PT" dirty="0"/>
              <a:t>. O nome do ficheiro submetido deve ter o seguinte formato: </a:t>
            </a:r>
            <a:r>
              <a:rPr lang="pt-PT" b="1" dirty="0" err="1"/>
              <a:t>proj</a:t>
            </a:r>
            <a:r>
              <a:rPr lang="pt-PT" b="1" dirty="0"/>
              <a:t>&lt;número do grupo&gt;.zip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3235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2454</TotalTime>
  <Words>548</Words>
  <Application>Microsoft Office PowerPoint</Application>
  <PresentationFormat>On-screen Show (4:3)</PresentationFormat>
  <Paragraphs>176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Bookman Old Style</vt:lpstr>
      <vt:lpstr>Calibri</vt:lpstr>
      <vt:lpstr>Consolas</vt:lpstr>
      <vt:lpstr>Gill Sans MT</vt:lpstr>
      <vt:lpstr>Symbol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RC Distributed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 Instant Messenger - An Overview</dc:title>
  <dc:creator>J. Sanguino</dc:creator>
  <cp:lastModifiedBy>Paulo Lobato Correia</cp:lastModifiedBy>
  <cp:revision>273</cp:revision>
  <cp:lastPrinted>2013-09-24T18:41:23Z</cp:lastPrinted>
  <dcterms:created xsi:type="dcterms:W3CDTF">2008-03-03T01:55:04Z</dcterms:created>
  <dcterms:modified xsi:type="dcterms:W3CDTF">2018-09-24T07:40:01Z</dcterms:modified>
</cp:coreProperties>
</file>