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5" r:id="rId3"/>
    <p:sldId id="257" r:id="rId4"/>
    <p:sldId id="258" r:id="rId5"/>
    <p:sldId id="271" r:id="rId6"/>
    <p:sldId id="259" r:id="rId7"/>
    <p:sldId id="268" r:id="rId8"/>
    <p:sldId id="260" r:id="rId9"/>
    <p:sldId id="267" r:id="rId10"/>
    <p:sldId id="269" r:id="rId11"/>
    <p:sldId id="263" r:id="rId12"/>
    <p:sldId id="264" r:id="rId13"/>
    <p:sldId id="261" r:id="rId14"/>
    <p:sldId id="272" r:id="rId15"/>
    <p:sldId id="275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7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>
        <p:scale>
          <a:sx n="50" d="100"/>
          <a:sy n="50" d="100"/>
        </p:scale>
        <p:origin x="12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708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E6B5FDD-0DAC-41B5-86B1-944D59A64C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527F357-B3E5-4CD9-B926-BB2F2A4F5F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7C2EC-7467-4BFC-8B32-1331D23ADA9F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0AC57B0-AF09-4308-A139-5B14F56760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537C38-A127-43A8-A803-25D51F5702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BCE5D-6A9E-429B-92F0-33FD32F31C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439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820535F5-0245-417D-8FBD-FE748FB47E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B192129-9BCD-40FD-BDD4-0C09E7C0918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62E50-4BB9-459F-839C-FBF27596B15B}" type="datetimeFigureOut">
              <a:rPr lang="fr-FR" smtClean="0"/>
              <a:t>17/12/2019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C220E171-A4BB-4DD4-A84A-E6A7CFE33A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>
            <a:extLst>
              <a:ext uri="{FF2B5EF4-FFF2-40B4-BE49-F238E27FC236}">
                <a16:creationId xmlns:a16="http://schemas.microsoft.com/office/drawing/2014/main" id="{B1B22349-6A21-40DB-AAA6-6CB730CAC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25F083-B546-44E6-824A-E9631B3E87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8CB2D1-406F-441B-B943-9E97C0B1DF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B7673-3D02-4F84-8A0F-2A497EF68731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894A-8F22-4877-9B97-75A7AC56BE82}" type="datetime1">
              <a:rPr lang="fr-FR" smtClean="0"/>
              <a:t>17/12/2019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CC23-4D0D-47C6-8AB1-A74AE66CF7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189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B4DF-AEB4-4CC6-A7A6-51FEA21DED32}" type="datetime1">
              <a:rPr lang="fr-FR" smtClean="0"/>
              <a:t>17/12/2019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CC23-4D0D-47C6-8AB1-A74AE66CF7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822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5A92-E446-49AB-BE3A-A94963D59832}" type="datetime1">
              <a:rPr lang="fr-FR" smtClean="0"/>
              <a:t>17/12/2019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CC23-4D0D-47C6-8AB1-A74AE66CF7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632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19C6-BC74-47B9-9F86-238E52DA41BC}" type="datetime1">
              <a:rPr lang="fr-FR" smtClean="0"/>
              <a:t>17/12/2019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CC23-4D0D-47C6-8AB1-A74AE66CF7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279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51D5-E1D9-4099-AD3C-10F37AF189EC}" type="datetime1">
              <a:rPr lang="fr-FR" smtClean="0"/>
              <a:t>17/12/2019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CC23-4D0D-47C6-8AB1-A74AE66CF7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058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262F-B73B-4CE5-8C87-2C25E47327AB}" type="datetime1">
              <a:rPr lang="fr-FR" smtClean="0"/>
              <a:t>17/12/2019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CC23-4D0D-47C6-8AB1-A74AE66CF7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062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A25E-27A9-4711-A879-709276E80EEA}" type="datetime1">
              <a:rPr lang="fr-FR" smtClean="0"/>
              <a:t>17/12/2019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CC23-4D0D-47C6-8AB1-A74AE66CF7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852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61F1-9237-45ED-BFBB-BBDE7CE27470}" type="datetime1">
              <a:rPr lang="fr-FR" smtClean="0"/>
              <a:t>17/12/2019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CC23-4D0D-47C6-8AB1-A74AE66CF7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991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5B32-611D-464E-8E17-A07F00A0E02E}" type="datetime1">
              <a:rPr lang="fr-FR" smtClean="0"/>
              <a:t>17/12/2019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CC23-4D0D-47C6-8AB1-A74AE66CF7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75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7593" y="88446"/>
            <a:ext cx="8172145" cy="10667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A236-F7BA-4BE7-8412-012036958290}" type="datetime1">
              <a:rPr lang="en-GB" noProof="0" smtClean="0"/>
              <a:t>17/12/2019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963750" cy="638444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E1ECC23-4D0D-47C6-8AB1-A74AE66CF759}" type="slidenum">
              <a:rPr lang="en-GB" smtClean="0"/>
              <a:pPr/>
              <a:t>‹N°›</a:t>
            </a:fld>
            <a:endParaRPr lang="en-GB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6777DF0-2729-4A08-8BF8-9B4962A4F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468" y="0"/>
            <a:ext cx="1896531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8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B8BA3-8885-4766-BD15-00185036C3F5}" type="datetime1">
              <a:rPr lang="fr-FR" smtClean="0"/>
              <a:t>17/12/2019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CC23-4D0D-47C6-8AB1-A74AE66CF7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610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56EF-EF64-4E5A-B708-96349BFB03EF}" type="datetime1">
              <a:rPr lang="fr-FR" smtClean="0"/>
              <a:t>17/12/2019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CC23-4D0D-47C6-8AB1-A74AE66CF7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13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623F-EDEC-433D-85E9-CD1DBF63FB89}" type="datetime1">
              <a:rPr lang="fr-FR" smtClean="0"/>
              <a:t>17/12/2019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CC23-4D0D-47C6-8AB1-A74AE66CF7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80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C580-CF2E-4155-9446-9B57FA41DD39}" type="datetime1">
              <a:rPr lang="fr-FR" smtClean="0"/>
              <a:t>17/12/2019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CC23-4D0D-47C6-8AB1-A74AE66CF7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83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4ED7-0135-456D-B4AC-D4245CB91684}" type="datetime1">
              <a:rPr lang="fr-FR" smtClean="0"/>
              <a:t>17/12/2019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CC23-4D0D-47C6-8AB1-A74AE66CF7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310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4053-40CA-46D4-B042-A625B2F421B8}" type="datetime1">
              <a:rPr lang="fr-FR" smtClean="0"/>
              <a:t>17/12/2019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CC23-4D0D-47C6-8AB1-A74AE66CF7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18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A48C-8199-43FF-90B4-EC4E0DBAD5D0}" type="datetime1">
              <a:rPr lang="fr-FR" smtClean="0"/>
              <a:t>17/12/2019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CC23-4D0D-47C6-8AB1-A74AE66CF7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53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6EA02B-C3E8-4C0A-A399-F2C028C36DC3}" type="datetime1">
              <a:rPr lang="fr-FR" smtClean="0"/>
              <a:t>17/12/2019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1ECC23-4D0D-47C6-8AB1-A74AE66CF7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15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C09065-86EB-466D-9A5A-9360661967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ENGINEERING ECONOMICS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AF100E-9272-4BF4-9E11-245E7F9BAD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Alban FERREOL</a:t>
            </a:r>
          </a:p>
          <a:p>
            <a:r>
              <a:rPr lang="fr-FR" dirty="0"/>
              <a:t>Julien LUBRANO</a:t>
            </a:r>
          </a:p>
          <a:p>
            <a:r>
              <a:rPr lang="fr-FR" dirty="0"/>
              <a:t>Dário TOMAZ</a:t>
            </a:r>
          </a:p>
        </p:txBody>
      </p:sp>
    </p:spTree>
    <p:extLst>
      <p:ext uri="{BB962C8B-B14F-4D97-AF65-F5344CB8AC3E}">
        <p14:creationId xmlns:p14="http://schemas.microsoft.com/office/powerpoint/2010/main" val="3156555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A4A194-3943-4114-819A-37E2C4822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9900" y="0"/>
            <a:ext cx="8172145" cy="1066799"/>
          </a:xfrm>
        </p:spPr>
        <p:txBody>
          <a:bodyPr/>
          <a:lstStyle/>
          <a:p>
            <a:r>
              <a:rPr lang="fr-FR" dirty="0"/>
              <a:t>CASH FLOWS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DC94DE-F221-4640-8072-4CD7C968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CC23-4D0D-47C6-8AB1-A74AE66CF759}" type="slidenum">
              <a:rPr lang="fr-FR" smtClean="0"/>
              <a:t>10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8C9B9DF-A40F-41C7-A767-9CA55231A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71" y="1168203"/>
            <a:ext cx="9332204" cy="560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1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EFB1CC-B174-483E-9F87-94981F497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89" y="721895"/>
            <a:ext cx="10018713" cy="1030704"/>
          </a:xfrm>
        </p:spPr>
        <p:txBody>
          <a:bodyPr/>
          <a:lstStyle/>
          <a:p>
            <a:r>
              <a:rPr lang="fr-FR" dirty="0"/>
              <a:t>EVOLUTION THROUGH THE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fr-FR" dirty="0"/>
              <a:t> FIRST YEARS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BA9B44-E08B-48F2-91C8-159E48FFE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</a:p>
          <a:p>
            <a:pPr lvl="1"/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From 5 to 7 collaborators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Investments</a:t>
            </a:r>
          </a:p>
          <a:p>
            <a:pPr lvl="1"/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Computers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Office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495CE1-B67B-437C-94A1-4D5C513D0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CC23-4D0D-47C6-8AB1-A74AE66CF75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560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DFED28-2712-452D-97EB-A8A7F7BDC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3600" dirty="0"/>
              <a:t> 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Scenarios :</a:t>
            </a:r>
          </a:p>
          <a:p>
            <a:pPr lvl="1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Develop a new game internally</a:t>
            </a:r>
          </a:p>
          <a:p>
            <a:pPr lvl="1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Raise money to develop a bigger game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83DC72-CE52-4B69-9A6E-B8193168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CC23-4D0D-47C6-8AB1-A74AE66CF759}" type="slidenum">
              <a:rPr lang="fr-FR" smtClean="0"/>
              <a:t>12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CF932A0-DFA3-43CD-B651-2041A7F9FE6E}"/>
              </a:ext>
            </a:extLst>
          </p:cNvPr>
          <p:cNvSpPr txBox="1">
            <a:spLocks/>
          </p:cNvSpPr>
          <p:nvPr/>
        </p:nvSpPr>
        <p:spPr>
          <a:xfrm>
            <a:off x="1443789" y="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AFTER THE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fr-FR" dirty="0"/>
              <a:t> FIRST YEARS</a:t>
            </a:r>
          </a:p>
        </p:txBody>
      </p:sp>
    </p:spTree>
    <p:extLst>
      <p:ext uri="{BB962C8B-B14F-4D97-AF65-F5344CB8AC3E}">
        <p14:creationId xmlns:p14="http://schemas.microsoft.com/office/powerpoint/2010/main" val="2813147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C6B723-81F7-4AA0-8F4B-2AE3423B2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295" y="-12443"/>
            <a:ext cx="8172145" cy="735327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7923B-7403-4D17-9338-020E679AC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46" y="4463948"/>
            <a:ext cx="4819313" cy="1531558"/>
          </a:xfrm>
        </p:spPr>
        <p:txBody>
          <a:bodyPr>
            <a:normAutofit/>
          </a:bodyPr>
          <a:lstStyle/>
          <a:p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WEAKNESSES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Sales forecast error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78DD75-86E1-4857-983F-244DFDE00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CC23-4D0D-47C6-8AB1-A74AE66CF759}" type="slidenum">
              <a:rPr lang="fr-FR" smtClean="0"/>
              <a:t>13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7CC91AA-AC4C-4ACC-B31F-ECEB2621E402}"/>
              </a:ext>
            </a:extLst>
          </p:cNvPr>
          <p:cNvSpPr txBox="1">
            <a:spLocks/>
          </p:cNvSpPr>
          <p:nvPr/>
        </p:nvSpPr>
        <p:spPr>
          <a:xfrm>
            <a:off x="79946" y="862494"/>
            <a:ext cx="6016054" cy="3382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3000" dirty="0"/>
              <a:t>STRENGTHS :</a:t>
            </a:r>
          </a:p>
          <a:p>
            <a:pPr lvl="1"/>
            <a:r>
              <a:rPr lang="en-GB" sz="2800" dirty="0"/>
              <a:t>Dedicated and committed team</a:t>
            </a:r>
          </a:p>
          <a:p>
            <a:pPr lvl="1"/>
            <a:r>
              <a:rPr lang="en-GB" sz="2800" dirty="0"/>
              <a:t>Premium version available in pre-order</a:t>
            </a:r>
          </a:p>
          <a:p>
            <a:pPr lvl="1"/>
            <a:r>
              <a:rPr lang="en-GB" sz="2800" dirty="0"/>
              <a:t>DLC : continuous revenue</a:t>
            </a:r>
          </a:p>
          <a:p>
            <a:pPr lvl="1"/>
            <a:r>
              <a:rPr lang="en-GB" sz="2800" dirty="0"/>
              <a:t>Low fixed costs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BF1E4487-197F-458C-B85C-02573EEA95C4}"/>
              </a:ext>
            </a:extLst>
          </p:cNvPr>
          <p:cNvSpPr txBox="1">
            <a:spLocks/>
          </p:cNvSpPr>
          <p:nvPr/>
        </p:nvSpPr>
        <p:spPr>
          <a:xfrm>
            <a:off x="6134958" y="830386"/>
            <a:ext cx="6269555" cy="26482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3000" dirty="0"/>
              <a:t>OPPORTUNITIES :</a:t>
            </a:r>
          </a:p>
          <a:p>
            <a:pPr lvl="1"/>
            <a:r>
              <a:rPr lang="en-GB" sz="2800" dirty="0"/>
              <a:t>Development for other platform</a:t>
            </a:r>
          </a:p>
          <a:p>
            <a:pPr lvl="1"/>
            <a:r>
              <a:rPr lang="en-GB" sz="2800" dirty="0"/>
              <a:t>Improvement of game and levels</a:t>
            </a:r>
          </a:p>
          <a:p>
            <a:pPr lvl="1"/>
            <a:r>
              <a:rPr lang="en-GB" sz="2800" dirty="0"/>
              <a:t>Development of other games (growth</a:t>
            </a:r>
            <a:r>
              <a:rPr lang="en-GB" sz="3000" dirty="0"/>
              <a:t>)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ACCBD50-436B-4D4F-BE1D-52F865A40854}"/>
              </a:ext>
            </a:extLst>
          </p:cNvPr>
          <p:cNvSpPr txBox="1">
            <a:spLocks/>
          </p:cNvSpPr>
          <p:nvPr/>
        </p:nvSpPr>
        <p:spPr>
          <a:xfrm>
            <a:off x="6217067" y="3371375"/>
            <a:ext cx="5326488" cy="2839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3000" dirty="0"/>
              <a:t>THREATS :</a:t>
            </a:r>
          </a:p>
          <a:p>
            <a:pPr lvl="1"/>
            <a:r>
              <a:rPr lang="en-GB" sz="2800" dirty="0"/>
              <a:t>Steam dependency</a:t>
            </a:r>
          </a:p>
          <a:p>
            <a:pPr lvl="1"/>
            <a:r>
              <a:rPr lang="en-GB" sz="2800" dirty="0"/>
              <a:t>Delay in game availability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640E2D55-93DA-40FF-A688-A924F940778B}"/>
              </a:ext>
            </a:extLst>
          </p:cNvPr>
          <p:cNvGrpSpPr/>
          <p:nvPr/>
        </p:nvGrpSpPr>
        <p:grpSpPr>
          <a:xfrm>
            <a:off x="5922454" y="862492"/>
            <a:ext cx="130396" cy="5995508"/>
            <a:chOff x="5922454" y="862492"/>
            <a:chExt cx="130396" cy="599550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CE6503-2160-402F-A1EE-DE4948B87CFF}"/>
                </a:ext>
              </a:extLst>
            </p:cNvPr>
            <p:cNvSpPr/>
            <p:nvPr/>
          </p:nvSpPr>
          <p:spPr>
            <a:xfrm flipH="1">
              <a:off x="5922454" y="862493"/>
              <a:ext cx="45719" cy="5995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DF71012-A9BB-45A8-A0F7-1B9C27F53F3A}"/>
                </a:ext>
              </a:extLst>
            </p:cNvPr>
            <p:cNvSpPr/>
            <p:nvPr/>
          </p:nvSpPr>
          <p:spPr>
            <a:xfrm flipH="1">
              <a:off x="6007131" y="862492"/>
              <a:ext cx="45719" cy="5995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F35078AC-3C08-40B4-AEB2-F50B1DE440CC}"/>
              </a:ext>
            </a:extLst>
          </p:cNvPr>
          <p:cNvGrpSpPr/>
          <p:nvPr/>
        </p:nvGrpSpPr>
        <p:grpSpPr>
          <a:xfrm rot="5400000">
            <a:off x="2880266" y="1472558"/>
            <a:ext cx="130396" cy="5953981"/>
            <a:chOff x="5922454" y="862492"/>
            <a:chExt cx="130396" cy="599550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2BAC559-24E8-4877-8D0C-50C3CE44AC89}"/>
                </a:ext>
              </a:extLst>
            </p:cNvPr>
            <p:cNvSpPr/>
            <p:nvPr/>
          </p:nvSpPr>
          <p:spPr>
            <a:xfrm flipH="1">
              <a:off x="5922454" y="862493"/>
              <a:ext cx="45719" cy="5995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D01A69-F567-486B-BAA1-7BC8639618B0}"/>
                </a:ext>
              </a:extLst>
            </p:cNvPr>
            <p:cNvSpPr/>
            <p:nvPr/>
          </p:nvSpPr>
          <p:spPr>
            <a:xfrm flipH="1">
              <a:off x="6007131" y="862492"/>
              <a:ext cx="45719" cy="5995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5F189942-9BA6-4851-8375-80951A2C90B5}"/>
              </a:ext>
            </a:extLst>
          </p:cNvPr>
          <p:cNvGrpSpPr/>
          <p:nvPr/>
        </p:nvGrpSpPr>
        <p:grpSpPr>
          <a:xfrm rot="5400000">
            <a:off x="9063191" y="491927"/>
            <a:ext cx="134109" cy="6123507"/>
            <a:chOff x="5922454" y="862492"/>
            <a:chExt cx="130396" cy="599550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1B3EB3-E9DD-4402-B019-EA98AE41200E}"/>
                </a:ext>
              </a:extLst>
            </p:cNvPr>
            <p:cNvSpPr/>
            <p:nvPr/>
          </p:nvSpPr>
          <p:spPr>
            <a:xfrm flipH="1">
              <a:off x="5922454" y="862493"/>
              <a:ext cx="45719" cy="5995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802BCD-A0DF-4817-A22A-06653219444D}"/>
                </a:ext>
              </a:extLst>
            </p:cNvPr>
            <p:cNvSpPr/>
            <p:nvPr/>
          </p:nvSpPr>
          <p:spPr>
            <a:xfrm flipH="1">
              <a:off x="6007131" y="862492"/>
              <a:ext cx="45719" cy="5995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7ECFB7E-0DAC-4E90-8C14-9F02EC1475E0}"/>
              </a:ext>
            </a:extLst>
          </p:cNvPr>
          <p:cNvSpPr/>
          <p:nvPr/>
        </p:nvSpPr>
        <p:spPr>
          <a:xfrm>
            <a:off x="5922454" y="4384350"/>
            <a:ext cx="127828" cy="13039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F17B61-11B8-45B4-AC01-61AA81180978}"/>
              </a:ext>
            </a:extLst>
          </p:cNvPr>
          <p:cNvSpPr/>
          <p:nvPr/>
        </p:nvSpPr>
        <p:spPr>
          <a:xfrm>
            <a:off x="5926281" y="3483535"/>
            <a:ext cx="127828" cy="13039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414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066E39-41BE-417B-8558-E31AE133C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CC23-4D0D-47C6-8AB1-A74AE66CF759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301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B3F977-1B50-4FF5-A7B7-799931C0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Table of sales </a:t>
            </a:r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forecast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E47125-78F2-4459-B397-741B38F3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CC23-4D0D-47C6-8AB1-A74AE66CF759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5A3419A-A9DD-407F-81EE-B42139BD7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113" y="1582221"/>
            <a:ext cx="9179743" cy="166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231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B3F977-1B50-4FF5-A7B7-799931C0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Table of </a:t>
            </a:r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amortizations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E47125-78F2-4459-B397-741B38F3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CC23-4D0D-47C6-8AB1-A74AE66CF759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61F944D-1BA5-4F6C-8C2E-0C45DF85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33" y="2980175"/>
            <a:ext cx="12060767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489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B3F977-1B50-4FF5-A7B7-799931C0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Payroll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 table per </a:t>
            </a:r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month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E47125-78F2-4459-B397-741B38F3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CC23-4D0D-47C6-8AB1-A74AE66CF759}" type="slidenum">
              <a:rPr lang="en-GB" smtClean="0"/>
              <a:pPr/>
              <a:t>17</a:t>
            </a:fld>
            <a:endParaRPr lang="en-GB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4CE7D69F-C698-46E5-BBEA-B2733973B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3594"/>
            <a:ext cx="12109909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498C45-D82B-41BE-AC47-C74980219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9927" y="619125"/>
            <a:ext cx="8172145" cy="1066799"/>
          </a:xfrm>
        </p:spPr>
        <p:txBody>
          <a:bodyPr/>
          <a:lstStyle/>
          <a:p>
            <a:r>
              <a:rPr lang="fr-FR" dirty="0"/>
              <a:t>SUMMARY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9C348B-0132-45A1-9F4F-6237968EF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6021" y="1860050"/>
            <a:ext cx="8172145" cy="45153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GB" sz="3600" dirty="0"/>
              <a:t>   Presentation of the game</a:t>
            </a:r>
          </a:p>
          <a:p>
            <a:pPr marL="514350" indent="-514350">
              <a:buFont typeface="+mj-lt"/>
              <a:buAutoNum type="romanUcPeriod"/>
            </a:pPr>
            <a:r>
              <a:rPr lang="en-GB" sz="3600" dirty="0"/>
              <a:t>   Market analysis &amp; Comparison</a:t>
            </a:r>
          </a:p>
          <a:p>
            <a:pPr marL="514350" indent="-514350">
              <a:buFont typeface="+mj-lt"/>
              <a:buAutoNum type="romanUcPeriod"/>
            </a:pPr>
            <a:r>
              <a:rPr lang="en-GB" sz="3600" dirty="0"/>
              <a:t>  Starting capital, Incomes &amp; Costs</a:t>
            </a:r>
          </a:p>
          <a:p>
            <a:pPr marL="514350" indent="-514350">
              <a:buFont typeface="+mj-lt"/>
              <a:buAutoNum type="romanUcPeriod"/>
            </a:pPr>
            <a:r>
              <a:rPr lang="en-GB" sz="3600" dirty="0"/>
              <a:t>  Cash flows</a:t>
            </a:r>
          </a:p>
          <a:p>
            <a:pPr marL="514350" indent="-514350">
              <a:buFont typeface="+mj-lt"/>
              <a:buAutoNum type="romanUcPeriod"/>
            </a:pPr>
            <a:r>
              <a:rPr lang="en-GB" sz="3600" dirty="0"/>
              <a:t>    Evolution &amp; Expectations</a:t>
            </a:r>
          </a:p>
          <a:p>
            <a:pPr marL="514350" indent="-514350">
              <a:buFont typeface="+mj-lt"/>
              <a:buAutoNum type="romanUcPeriod"/>
            </a:pPr>
            <a:r>
              <a:rPr lang="en-GB" sz="3600" dirty="0"/>
              <a:t>  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C37B77-5550-497F-A28C-381260F8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CC23-4D0D-47C6-8AB1-A74AE66CF759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435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E61525-47D4-4291-AD5A-3CD53F62A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392" y="7148"/>
            <a:ext cx="8564464" cy="1186111"/>
          </a:xfrm>
        </p:spPr>
        <p:txBody>
          <a:bodyPr/>
          <a:lstStyle/>
          <a:p>
            <a:r>
              <a:rPr lang="fr-FR" dirty="0"/>
              <a:t>PRESENTATION OF THE GAME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8D8ED8C-37C0-47A7-9CFE-A0223B2D01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24"/>
          <a:stretch/>
        </p:blipFill>
        <p:spPr>
          <a:xfrm>
            <a:off x="2437676" y="1252288"/>
            <a:ext cx="3340819" cy="3201967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FADE900-014B-496A-B5C6-9B78EE76D688}"/>
              </a:ext>
            </a:extLst>
          </p:cNvPr>
          <p:cNvSpPr txBox="1">
            <a:spLocks/>
          </p:cNvSpPr>
          <p:nvPr/>
        </p:nvSpPr>
        <p:spPr>
          <a:xfrm>
            <a:off x="2437676" y="4976261"/>
            <a:ext cx="9016387" cy="1716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</a:rPr>
              <a:t>2D “Point-and-click” adventure games </a:t>
            </a:r>
          </a:p>
          <a:p>
            <a:pPr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</a:rPr>
              <a:t>Puzzle and exploration </a:t>
            </a:r>
          </a:p>
          <a:p>
            <a:pPr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</a:rPr>
              <a:t>Strategy and deduction mechanics</a:t>
            </a:r>
            <a:endParaRPr lang="fr-FR" sz="3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E8386D6-4D85-4384-9482-0CB53453A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100" y="1386648"/>
            <a:ext cx="5575300" cy="3136106"/>
          </a:xfrm>
          <a:prstGeom prst="rect">
            <a:avLst/>
          </a:prstGeom>
        </p:spPr>
      </p:pic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06A5D1A6-5CC7-4661-B4BD-5B524536D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963750" cy="638444"/>
          </a:xfrm>
        </p:spPr>
        <p:txBody>
          <a:bodyPr/>
          <a:lstStyle/>
          <a:p>
            <a:fld id="{EE1ECC23-4D0D-47C6-8AB1-A74AE66CF759}" type="slidenum">
              <a:rPr lang="fr-FR" sz="240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84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A7F869-CEB4-4C28-9A2B-23044CA4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MARKET ANALYSIS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ED032A-4C42-4D25-8F8B-98B0B930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CC23-4D0D-47C6-8AB1-A74AE66CF759}" type="slidenum">
              <a:rPr lang="fr-FR" smtClean="0"/>
              <a:t>4</a:t>
            </a:fld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25C376-40E8-481F-8AF3-C9B791DEA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804" y="1000126"/>
            <a:ext cx="4286250" cy="550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45062F3-E9C3-4C8F-97FF-51D4D7169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113" y="1000125"/>
            <a:ext cx="4238625" cy="550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529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A7F869-CEB4-4C28-9A2B-23044CA4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MARKET ANALYSIS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ED032A-4C42-4D25-8F8B-98B0B930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CC23-4D0D-47C6-8AB1-A74AE66CF759}" type="slidenum">
              <a:rPr lang="fr-FR" smtClean="0"/>
              <a:t>5</a:t>
            </a:fld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795FEFB-F324-4520-8861-763919E35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46" y="1155245"/>
            <a:ext cx="4287837" cy="554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244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261936-1662-44E5-A078-F06AEF8D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593" y="313571"/>
            <a:ext cx="8172145" cy="1066799"/>
          </a:xfrm>
        </p:spPr>
        <p:txBody>
          <a:bodyPr>
            <a:normAutofit/>
          </a:bodyPr>
          <a:lstStyle/>
          <a:p>
            <a:r>
              <a:rPr lang="fr-FR" dirty="0"/>
              <a:t>COMPARISON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CFA6ED-E2BF-44E8-9F00-35B59D41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CC23-4D0D-47C6-8AB1-A74AE66CF759}" type="slidenum">
              <a:rPr lang="fr-FR" smtClean="0"/>
              <a:t>6</a:t>
            </a:fld>
            <a:endParaRPr lang="fr-FR"/>
          </a:p>
        </p:txBody>
      </p:sp>
      <p:pic>
        <p:nvPicPr>
          <p:cNvPr id="6" name="Image 5" descr="Une image contenant tenant, homme, écran, noir&#10;&#10;Description générée automatiquement">
            <a:extLst>
              <a:ext uri="{FF2B5EF4-FFF2-40B4-BE49-F238E27FC236}">
                <a16:creationId xmlns:a16="http://schemas.microsoft.com/office/drawing/2014/main" id="{940B8CA4-5AAF-460E-A64F-C89407055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00" y="1380370"/>
            <a:ext cx="3810000" cy="5334000"/>
          </a:xfrm>
          <a:prstGeom prst="rect">
            <a:avLst/>
          </a:prstGeom>
        </p:spPr>
      </p:pic>
      <p:pic>
        <p:nvPicPr>
          <p:cNvPr id="8" name="Image 7" descr="Une image contenant texte, rue, cité, bus&#10;&#10;Description générée automatiquement">
            <a:extLst>
              <a:ext uri="{FF2B5EF4-FFF2-40B4-BE49-F238E27FC236}">
                <a16:creationId xmlns:a16="http://schemas.microsoft.com/office/drawing/2014/main" id="{F82F176A-748B-4481-8C64-9BE50C890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264" y="1380370"/>
            <a:ext cx="382708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9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F755A4-07A9-45E5-BEA0-D88847F01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92429"/>
            <a:ext cx="10018713" cy="3798771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Contributed capital : 70k€</a:t>
            </a:r>
          </a:p>
          <a:p>
            <a:pPr marL="0" indent="0">
              <a:buNone/>
            </a:pP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Loans : 40k€</a:t>
            </a: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Pre-orders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66C951-1E9A-4192-938E-7CEB6B4A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CC23-4D0D-47C6-8AB1-A74AE66CF759}" type="slidenum">
              <a:rPr lang="fr-FR" smtClean="0"/>
              <a:t>7</a:t>
            </a:fld>
            <a:endParaRPr lang="fr-FR"/>
          </a:p>
        </p:txBody>
      </p:sp>
      <p:pic>
        <p:nvPicPr>
          <p:cNvPr id="10" name="Image 9" descr="Une image contenant signe, table&#10;&#10;Description générée automatiquement">
            <a:extLst>
              <a:ext uri="{FF2B5EF4-FFF2-40B4-BE49-F238E27FC236}">
                <a16:creationId xmlns:a16="http://schemas.microsoft.com/office/drawing/2014/main" id="{3E5EBCCC-18F4-44B2-B0A6-71A373187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564" y="2896176"/>
            <a:ext cx="2470711" cy="1991276"/>
          </a:xfrm>
          <a:prstGeom prst="rect">
            <a:avLst/>
          </a:prstGeom>
        </p:spPr>
      </p:pic>
      <p:pic>
        <p:nvPicPr>
          <p:cNvPr id="12" name="Image 11" descr="Une image contenant circuit&#10;&#10;Description générée automatiquement">
            <a:extLst>
              <a:ext uri="{FF2B5EF4-FFF2-40B4-BE49-F238E27FC236}">
                <a16:creationId xmlns:a16="http://schemas.microsoft.com/office/drawing/2014/main" id="{7D96FAC5-5938-4D6D-993A-77A9B4F12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275" y="1177891"/>
            <a:ext cx="1935331" cy="1665438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D685D076-BC64-423A-B0B2-E9683764B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593" y="313571"/>
            <a:ext cx="8172145" cy="1066799"/>
          </a:xfrm>
        </p:spPr>
        <p:txBody>
          <a:bodyPr/>
          <a:lstStyle/>
          <a:p>
            <a:r>
              <a:rPr lang="fr-FR" dirty="0"/>
              <a:t>STARTING CAPITAL</a:t>
            </a:r>
          </a:p>
        </p:txBody>
      </p:sp>
      <p:pic>
        <p:nvPicPr>
          <p:cNvPr id="13" name="Image 12" descr="Une image contenant texte, signe, rouge, sombre&#10;&#10;Description générée automatiquement">
            <a:extLst>
              <a:ext uri="{FF2B5EF4-FFF2-40B4-BE49-F238E27FC236}">
                <a16:creationId xmlns:a16="http://schemas.microsoft.com/office/drawing/2014/main" id="{198DE471-8195-4770-94E1-A3804227F6C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2" t="22706" r="17596" b="24352"/>
          <a:stretch/>
        </p:blipFill>
        <p:spPr>
          <a:xfrm>
            <a:off x="4504623" y="5120641"/>
            <a:ext cx="3352922" cy="164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02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A4A194-3943-4114-819A-37E2C4822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INCOMES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F755A4-07A9-45E5-BEA0-D88847F01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51186"/>
            <a:ext cx="3506789" cy="733655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3 PC Products  :</a:t>
            </a:r>
            <a:endParaRPr lang="en-GB" sz="32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953C80-6629-44BE-873D-708135852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CC23-4D0D-47C6-8AB1-A74AE66CF759}" type="slidenum">
              <a:rPr lang="fr-FR" smtClean="0"/>
              <a:t>8</a:t>
            </a:fld>
            <a:endParaRPr lang="fr-FR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20C41059-51AA-4BDF-9A60-E55C87E14592}"/>
              </a:ext>
            </a:extLst>
          </p:cNvPr>
          <p:cNvSpPr txBox="1">
            <a:spLocks/>
          </p:cNvSpPr>
          <p:nvPr/>
        </p:nvSpPr>
        <p:spPr>
          <a:xfrm>
            <a:off x="1484310" y="1835982"/>
            <a:ext cx="3506789" cy="733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>
                <a:latin typeface="Arial" panose="020B0604020202020204" pitchFamily="34" charset="0"/>
                <a:cs typeface="Arial" panose="020B0604020202020204" pitchFamily="34" charset="0"/>
              </a:rPr>
              <a:t>3 PC Products  :</a:t>
            </a:r>
            <a:endParaRPr lang="en-GB" sz="3200" dirty="0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C0A3E1ED-2CC7-4E73-B24E-8401D0C566D1}"/>
              </a:ext>
            </a:extLst>
          </p:cNvPr>
          <p:cNvGrpSpPr/>
          <p:nvPr/>
        </p:nvGrpSpPr>
        <p:grpSpPr>
          <a:xfrm>
            <a:off x="1324589" y="2584841"/>
            <a:ext cx="5000011" cy="2849975"/>
            <a:chOff x="1388089" y="2629509"/>
            <a:chExt cx="6195206" cy="3357366"/>
          </a:xfrm>
        </p:grpSpPr>
        <p:pic>
          <p:nvPicPr>
            <p:cNvPr id="6" name="Image 5" descr="Une image contenant clôture, signe&#10;&#10;Description générée automatiquement">
              <a:extLst>
                <a:ext uri="{FF2B5EF4-FFF2-40B4-BE49-F238E27FC236}">
                  <a16:creationId xmlns:a16="http://schemas.microsoft.com/office/drawing/2014/main" id="{A3BDF6CF-03A5-473B-9DF5-A4BD65233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4310" y="2629509"/>
              <a:ext cx="3923617" cy="1233137"/>
            </a:xfrm>
            <a:prstGeom prst="rect">
              <a:avLst/>
            </a:prstGeom>
          </p:spPr>
        </p:pic>
        <p:pic>
          <p:nvPicPr>
            <p:cNvPr id="8" name="Image 7" descr="Une image contenant dessin&#10;&#10;Description générée automatiquement">
              <a:extLst>
                <a:ext uri="{FF2B5EF4-FFF2-40B4-BE49-F238E27FC236}">
                  <a16:creationId xmlns:a16="http://schemas.microsoft.com/office/drawing/2014/main" id="{61343B19-26F7-4925-BA69-7C90CE302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8089" y="3760439"/>
              <a:ext cx="3767134" cy="1183956"/>
            </a:xfrm>
            <a:prstGeom prst="rect">
              <a:avLst/>
            </a:prstGeom>
          </p:spPr>
        </p:pic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7029B786-4405-4E10-BFBB-273681263590}"/>
                </a:ext>
              </a:extLst>
            </p:cNvPr>
            <p:cNvGrpSpPr/>
            <p:nvPr/>
          </p:nvGrpSpPr>
          <p:grpSpPr>
            <a:xfrm>
              <a:off x="1525156" y="5064138"/>
              <a:ext cx="2751873" cy="922737"/>
              <a:chOff x="5779957" y="4858908"/>
              <a:chExt cx="4687910" cy="1571914"/>
            </a:xfrm>
          </p:grpSpPr>
          <p:pic>
            <p:nvPicPr>
              <p:cNvPr id="10" name="Image 9" descr="Une image contenant signe, lumière, dessin&#10;&#10;Description générée automatiquement">
                <a:extLst>
                  <a:ext uri="{FF2B5EF4-FFF2-40B4-BE49-F238E27FC236}">
                    <a16:creationId xmlns:a16="http://schemas.microsoft.com/office/drawing/2014/main" id="{8022F58E-0F98-4F0B-A4AC-858A673366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990" t="10106" b="10932"/>
              <a:stretch/>
            </p:blipFill>
            <p:spPr>
              <a:xfrm>
                <a:off x="5779957" y="4858908"/>
                <a:ext cx="4687910" cy="1571914"/>
              </a:xfrm>
              <a:prstGeom prst="rect">
                <a:avLst/>
              </a:prstGeom>
            </p:spPr>
          </p:pic>
          <p:pic>
            <p:nvPicPr>
              <p:cNvPr id="12" name="Graphique 11" descr="Télécharger">
                <a:extLst>
                  <a:ext uri="{FF2B5EF4-FFF2-40B4-BE49-F238E27FC236}">
                    <a16:creationId xmlns:a16="http://schemas.microsoft.com/office/drawing/2014/main" id="{72796219-6615-4758-A695-F594B33DD4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824762" y="4935002"/>
                <a:ext cx="1355406" cy="1355406"/>
              </a:xfrm>
              <a:prstGeom prst="rect">
                <a:avLst/>
              </a:prstGeom>
            </p:spPr>
          </p:pic>
        </p:grpSp>
        <p:sp>
          <p:nvSpPr>
            <p:cNvPr id="15" name="Espace réservé du contenu 2">
              <a:extLst>
                <a:ext uri="{FF2B5EF4-FFF2-40B4-BE49-F238E27FC236}">
                  <a16:creationId xmlns:a16="http://schemas.microsoft.com/office/drawing/2014/main" id="{D298F244-CD91-4341-923D-E51FD57A6006}"/>
                </a:ext>
              </a:extLst>
            </p:cNvPr>
            <p:cNvSpPr txBox="1">
              <a:spLocks/>
            </p:cNvSpPr>
            <p:nvPr/>
          </p:nvSpPr>
          <p:spPr>
            <a:xfrm>
              <a:off x="5407927" y="2813153"/>
              <a:ext cx="1220790" cy="88240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3200" dirty="0">
                  <a:latin typeface="Arial" panose="020B0604020202020204" pitchFamily="34" charset="0"/>
                  <a:cs typeface="Arial" panose="020B0604020202020204" pitchFamily="34" charset="0"/>
                </a:rPr>
                <a:t>20€</a:t>
              </a:r>
            </a:p>
          </p:txBody>
        </p:sp>
        <p:sp>
          <p:nvSpPr>
            <p:cNvPr id="16" name="Espace réservé du contenu 2">
              <a:extLst>
                <a:ext uri="{FF2B5EF4-FFF2-40B4-BE49-F238E27FC236}">
                  <a16:creationId xmlns:a16="http://schemas.microsoft.com/office/drawing/2014/main" id="{296D851C-3A87-4A2B-9B7A-D97D12D61B7E}"/>
                </a:ext>
              </a:extLst>
            </p:cNvPr>
            <p:cNvSpPr txBox="1">
              <a:spLocks/>
            </p:cNvSpPr>
            <p:nvPr/>
          </p:nvSpPr>
          <p:spPr>
            <a:xfrm>
              <a:off x="5407926" y="3974565"/>
              <a:ext cx="1259870" cy="88240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3200" dirty="0">
                  <a:latin typeface="Arial" panose="020B0604020202020204" pitchFamily="34" charset="0"/>
                  <a:cs typeface="Arial" panose="020B0604020202020204" pitchFamily="34" charset="0"/>
                </a:rPr>
                <a:t>10€</a:t>
              </a:r>
              <a:endParaRPr lang="en-GB" sz="3200" dirty="0"/>
            </a:p>
          </p:txBody>
        </p:sp>
        <p:sp>
          <p:nvSpPr>
            <p:cNvPr id="17" name="Espace réservé du contenu 2">
              <a:extLst>
                <a:ext uri="{FF2B5EF4-FFF2-40B4-BE49-F238E27FC236}">
                  <a16:creationId xmlns:a16="http://schemas.microsoft.com/office/drawing/2014/main" id="{218BD3EA-74E1-4E94-AF2C-7F21A7A0B27E}"/>
                </a:ext>
              </a:extLst>
            </p:cNvPr>
            <p:cNvSpPr txBox="1">
              <a:spLocks/>
            </p:cNvSpPr>
            <p:nvPr/>
          </p:nvSpPr>
          <p:spPr>
            <a:xfrm>
              <a:off x="5445231" y="4920077"/>
              <a:ext cx="2138064" cy="106679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3200" dirty="0">
                  <a:latin typeface="Arial" panose="020B0604020202020204" pitchFamily="34" charset="0"/>
                  <a:cs typeface="Arial" panose="020B0604020202020204" pitchFamily="34" charset="0"/>
                </a:rPr>
                <a:t>5€ </a:t>
              </a:r>
            </a:p>
          </p:txBody>
        </p:sp>
      </p:grpSp>
      <p:pic>
        <p:nvPicPr>
          <p:cNvPr id="21" name="Image 20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91C3BAD-ACF0-40DE-9343-5E58604B54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6"/>
          <a:stretch/>
        </p:blipFill>
        <p:spPr>
          <a:xfrm>
            <a:off x="5552439" y="1691339"/>
            <a:ext cx="6399891" cy="417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253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A4A194-3943-4114-819A-37E2C4822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COSTS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F755A4-07A9-45E5-BEA0-D88847F01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428" y="1785714"/>
            <a:ext cx="4021022" cy="4146975"/>
          </a:xfrm>
        </p:spPr>
        <p:txBody>
          <a:bodyPr>
            <a:normAutofit fontScale="92500" lnSpcReduction="10000"/>
          </a:bodyPr>
          <a:lstStyle/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Wages :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90k€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165,6k€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Advertisement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Outsource : Design, </a:t>
            </a:r>
            <a:b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sound, translation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Other : loans payback, investments….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397676-8CFA-47C9-9850-72D1D874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CC23-4D0D-47C6-8AB1-A74AE66CF759}" type="slidenum">
              <a:rPr lang="fr-FR" smtClean="0"/>
              <a:t>9</a:t>
            </a:fld>
            <a:endParaRPr lang="fr-FR"/>
          </a:p>
        </p:txBody>
      </p:sp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B8D2F2F-26E3-4007-9458-CFC503C5C3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6"/>
          <a:stretch/>
        </p:blipFill>
        <p:spPr>
          <a:xfrm>
            <a:off x="5245450" y="1685924"/>
            <a:ext cx="6598237" cy="434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21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1916</TotalTime>
  <Words>222</Words>
  <Application>Microsoft Office PowerPoint</Application>
  <PresentationFormat>Grand écran</PresentationFormat>
  <Paragraphs>81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Corbel</vt:lpstr>
      <vt:lpstr>Parallaxe</vt:lpstr>
      <vt:lpstr>ENGINEERING ECONOMICS</vt:lpstr>
      <vt:lpstr>SUMMARY</vt:lpstr>
      <vt:lpstr>PRESENTATION OF THE GAME</vt:lpstr>
      <vt:lpstr>MARKET ANALYSIS</vt:lpstr>
      <vt:lpstr>MARKET ANALYSIS</vt:lpstr>
      <vt:lpstr>COMPARISON</vt:lpstr>
      <vt:lpstr>STARTING CAPITAL</vt:lpstr>
      <vt:lpstr>INCOMES</vt:lpstr>
      <vt:lpstr>COSTS</vt:lpstr>
      <vt:lpstr>CASH FLOWS</vt:lpstr>
      <vt:lpstr>EVOLUTION THROUGH THE 5 FIRST YEARS</vt:lpstr>
      <vt:lpstr>Présentation PowerPoint</vt:lpstr>
      <vt:lpstr>CONCLUSION</vt:lpstr>
      <vt:lpstr>Présentation PowerPoint</vt:lpstr>
      <vt:lpstr>Table of sales forecast</vt:lpstr>
      <vt:lpstr>Table of amortizations</vt:lpstr>
      <vt:lpstr>Payroll table per month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LUBRANO Julien</dc:creator>
  <cp:lastModifiedBy>LUBRANO Julien</cp:lastModifiedBy>
  <cp:revision>33</cp:revision>
  <dcterms:created xsi:type="dcterms:W3CDTF">2019-12-11T14:14:32Z</dcterms:created>
  <dcterms:modified xsi:type="dcterms:W3CDTF">2019-12-17T19:51:46Z</dcterms:modified>
</cp:coreProperties>
</file>