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obster"/>
      <p:regular r:id="rId18"/>
    </p:embeddedFont>
    <p:embeddedFont>
      <p:font typeface="Share Tech Mono"/>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hareTechMono-regular.fntdata"/><Relationship Id="rId6" Type="http://schemas.openxmlformats.org/officeDocument/2006/relationships/slide" Target="slides/slide1.xml"/><Relationship Id="rId18" Type="http://schemas.openxmlformats.org/officeDocument/2006/relationships/font" Target="fonts/Lobst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b0574f88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b0574f88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b0574f88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b0574f88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b17e4025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b17e4025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b0574f8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b0574f8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b0574f8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b0574f8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b0574f8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b0574f8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b0574f8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b0574f8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b0574f8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b0574f8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b17e40250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b17e40250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b0574f88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b0574f88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0574f88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0574f88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16925" y="9060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47870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16925" y="9060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16925" y="9060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p:nvPr/>
        </p:nvSpPr>
        <p:spPr>
          <a:xfrm>
            <a:off x="-82050" y="906000"/>
            <a:ext cx="9308100" cy="3331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16925" y="90600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Share Tech Mono"/>
              <a:buNone/>
              <a:defRPr b="1" sz="2800">
                <a:latin typeface="Share Tech Mono"/>
                <a:ea typeface="Share Tech Mono"/>
                <a:cs typeface="Share Tech Mono"/>
                <a:sym typeface="Share Tech Mono"/>
              </a:defRPr>
            </a:lvl1pPr>
            <a:lvl2pPr lvl="1">
              <a:spcBef>
                <a:spcPts val="0"/>
              </a:spcBef>
              <a:spcAft>
                <a:spcPts val="0"/>
              </a:spcAft>
              <a:buClr>
                <a:srgbClr val="CC0000"/>
              </a:buClr>
              <a:buSzPts val="2800"/>
              <a:buNone/>
              <a:defRPr sz="2800">
                <a:solidFill>
                  <a:srgbClr val="CC0000"/>
                </a:solidFill>
              </a:defRPr>
            </a:lvl2pPr>
            <a:lvl3pPr lvl="2">
              <a:spcBef>
                <a:spcPts val="0"/>
              </a:spcBef>
              <a:spcAft>
                <a:spcPts val="0"/>
              </a:spcAft>
              <a:buClr>
                <a:srgbClr val="CC0000"/>
              </a:buClr>
              <a:buSzPts val="2800"/>
              <a:buNone/>
              <a:defRPr sz="2800">
                <a:solidFill>
                  <a:srgbClr val="CC0000"/>
                </a:solidFill>
              </a:defRPr>
            </a:lvl3pPr>
            <a:lvl4pPr lvl="3">
              <a:spcBef>
                <a:spcPts val="0"/>
              </a:spcBef>
              <a:spcAft>
                <a:spcPts val="0"/>
              </a:spcAft>
              <a:buClr>
                <a:srgbClr val="CC0000"/>
              </a:buClr>
              <a:buSzPts val="2800"/>
              <a:buNone/>
              <a:defRPr sz="2800">
                <a:solidFill>
                  <a:srgbClr val="CC0000"/>
                </a:solidFill>
              </a:defRPr>
            </a:lvl4pPr>
            <a:lvl5pPr lvl="4">
              <a:spcBef>
                <a:spcPts val="0"/>
              </a:spcBef>
              <a:spcAft>
                <a:spcPts val="0"/>
              </a:spcAft>
              <a:buClr>
                <a:srgbClr val="CC0000"/>
              </a:buClr>
              <a:buSzPts val="2800"/>
              <a:buNone/>
              <a:defRPr sz="2800">
                <a:solidFill>
                  <a:srgbClr val="CC0000"/>
                </a:solidFill>
              </a:defRPr>
            </a:lvl5pPr>
            <a:lvl6pPr lvl="5">
              <a:spcBef>
                <a:spcPts val="0"/>
              </a:spcBef>
              <a:spcAft>
                <a:spcPts val="0"/>
              </a:spcAft>
              <a:buClr>
                <a:srgbClr val="CC0000"/>
              </a:buClr>
              <a:buSzPts val="2800"/>
              <a:buNone/>
              <a:defRPr sz="2800">
                <a:solidFill>
                  <a:srgbClr val="CC0000"/>
                </a:solidFill>
              </a:defRPr>
            </a:lvl6pPr>
            <a:lvl7pPr lvl="6">
              <a:spcBef>
                <a:spcPts val="0"/>
              </a:spcBef>
              <a:spcAft>
                <a:spcPts val="0"/>
              </a:spcAft>
              <a:buClr>
                <a:srgbClr val="CC0000"/>
              </a:buClr>
              <a:buSzPts val="2800"/>
              <a:buNone/>
              <a:defRPr sz="2800">
                <a:solidFill>
                  <a:srgbClr val="CC0000"/>
                </a:solidFill>
              </a:defRPr>
            </a:lvl7pPr>
            <a:lvl8pPr lvl="7">
              <a:spcBef>
                <a:spcPts val="0"/>
              </a:spcBef>
              <a:spcAft>
                <a:spcPts val="0"/>
              </a:spcAft>
              <a:buClr>
                <a:srgbClr val="CC0000"/>
              </a:buClr>
              <a:buSzPts val="2800"/>
              <a:buNone/>
              <a:defRPr sz="2800">
                <a:solidFill>
                  <a:srgbClr val="CC0000"/>
                </a:solidFill>
              </a:defRPr>
            </a:lvl8pPr>
            <a:lvl9pPr lvl="8">
              <a:spcBef>
                <a:spcPts val="0"/>
              </a:spcBef>
              <a:spcAft>
                <a:spcPts val="0"/>
              </a:spcAft>
              <a:buClr>
                <a:srgbClr val="CC0000"/>
              </a:buClr>
              <a:buSzPts val="2800"/>
              <a:buNone/>
              <a:defRPr sz="2800">
                <a:solidFill>
                  <a:srgbClr val="CC0000"/>
                </a:solidFill>
              </a:defRPr>
            </a:lvl9pPr>
          </a:lstStyle>
          <a:p/>
        </p:txBody>
      </p:sp>
      <p:sp>
        <p:nvSpPr>
          <p:cNvPr id="8" name="Google Shape;8;p1"/>
          <p:cNvSpPr txBox="1"/>
          <p:nvPr>
            <p:ph idx="1" type="body"/>
          </p:nvPr>
        </p:nvSpPr>
        <p:spPr>
          <a:xfrm>
            <a:off x="311700" y="147870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idx="1" type="subTitle"/>
          </p:nvPr>
        </p:nvSpPr>
        <p:spPr>
          <a:xfrm>
            <a:off x="311700" y="3781225"/>
            <a:ext cx="8520600" cy="452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Lobster"/>
                <a:ea typeface="Lobster"/>
                <a:cs typeface="Lobster"/>
                <a:sym typeface="Lobster"/>
              </a:rPr>
              <a:t>Please, mind the gap!</a:t>
            </a:r>
            <a:endParaRPr sz="1800"/>
          </a:p>
        </p:txBody>
      </p:sp>
      <p:pic>
        <p:nvPicPr>
          <p:cNvPr id="56" name="Google Shape;56;p13"/>
          <p:cNvPicPr preferRelativeResize="0"/>
          <p:nvPr/>
        </p:nvPicPr>
        <p:blipFill rotWithShape="1">
          <a:blip r:embed="rId3">
            <a:alphaModFix/>
          </a:blip>
          <a:srcRect b="20382" l="0" r="0" t="0"/>
          <a:stretch/>
        </p:blipFill>
        <p:spPr>
          <a:xfrm>
            <a:off x="2088388" y="916450"/>
            <a:ext cx="4967225" cy="2937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116925" y="90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19" name="Google Shape;119;p22"/>
          <p:cNvSpPr txBox="1"/>
          <p:nvPr>
            <p:ph idx="1" type="body"/>
          </p:nvPr>
        </p:nvSpPr>
        <p:spPr>
          <a:xfrm>
            <a:off x="311700" y="1478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Player Motivation</a:t>
            </a:r>
            <a:endParaRPr>
              <a:solidFill>
                <a:srgbClr val="000000"/>
              </a:solidFill>
            </a:endParaRPr>
          </a:p>
          <a:p>
            <a:pPr indent="-31750" lvl="0" marL="285750" rtl="0" algn="l">
              <a:lnSpc>
                <a:spcPct val="100000"/>
              </a:lnSpc>
              <a:spcBef>
                <a:spcPts val="0"/>
              </a:spcBef>
              <a:spcAft>
                <a:spcPts val="0"/>
              </a:spcAft>
              <a:buSzPts val="1400"/>
              <a:buChar char="●"/>
            </a:pPr>
            <a:r>
              <a:rPr lang="en" sz="1400"/>
              <a:t>Initial fun comes from </a:t>
            </a:r>
            <a:r>
              <a:rPr b="1" lang="en" sz="1400"/>
              <a:t>sense of wonder created by the exploration</a:t>
            </a:r>
            <a:r>
              <a:rPr lang="en" sz="1400"/>
              <a:t> of the map and the things you can do within it;</a:t>
            </a:r>
            <a:endParaRPr sz="1400"/>
          </a:p>
          <a:p>
            <a:pPr indent="-31750" lvl="0" marL="285750" rtl="0" algn="l">
              <a:lnSpc>
                <a:spcPct val="100000"/>
              </a:lnSpc>
              <a:spcBef>
                <a:spcPts val="1000"/>
              </a:spcBef>
              <a:spcAft>
                <a:spcPts val="0"/>
              </a:spcAft>
              <a:buSzPts val="1400"/>
              <a:buChar char="●"/>
            </a:pPr>
            <a:r>
              <a:rPr lang="en" sz="1400"/>
              <a:t>The town is full of life and features </a:t>
            </a:r>
            <a:r>
              <a:rPr b="1" lang="en" sz="1400"/>
              <a:t>lots of props to interact with</a:t>
            </a:r>
            <a:r>
              <a:rPr lang="en" sz="1400"/>
              <a:t> as well </a:t>
            </a:r>
            <a:r>
              <a:rPr b="1" lang="en" sz="1400"/>
              <a:t>unique events</a:t>
            </a:r>
            <a:r>
              <a:rPr lang="en" sz="1400"/>
              <a:t> that trigger special situations which can alter the terrain or crowd behaviour;</a:t>
            </a:r>
            <a:endParaRPr sz="1400"/>
          </a:p>
          <a:p>
            <a:pPr indent="-31750" lvl="0" marL="285750" rtl="0" algn="l">
              <a:lnSpc>
                <a:spcPct val="100000"/>
              </a:lnSpc>
              <a:spcBef>
                <a:spcPts val="1000"/>
              </a:spcBef>
              <a:spcAft>
                <a:spcPts val="0"/>
              </a:spcAft>
              <a:buSzPts val="1400"/>
              <a:buChar char="●"/>
            </a:pPr>
            <a:r>
              <a:rPr lang="en" sz="1400"/>
              <a:t>New mechanics, tools and more </a:t>
            </a:r>
            <a:r>
              <a:rPr b="1" lang="en" sz="1400"/>
              <a:t>complex and challenging scenarios</a:t>
            </a:r>
            <a:r>
              <a:rPr lang="en" sz="1400"/>
              <a:t> keep the player curious to see what comes next;</a:t>
            </a:r>
            <a:endParaRPr sz="1400"/>
          </a:p>
          <a:p>
            <a:pPr indent="-31750" lvl="0" marL="285750" rtl="0" algn="l">
              <a:lnSpc>
                <a:spcPct val="100000"/>
              </a:lnSpc>
              <a:spcBef>
                <a:spcPts val="1000"/>
              </a:spcBef>
              <a:spcAft>
                <a:spcPts val="1000"/>
              </a:spcAft>
              <a:buSzPts val="1400"/>
              <a:buChar char="●"/>
            </a:pPr>
            <a:r>
              <a:rPr lang="en" sz="1400"/>
              <a:t>An </a:t>
            </a:r>
            <a:r>
              <a:rPr b="1" lang="en" sz="1400"/>
              <a:t>emerging storyline</a:t>
            </a:r>
            <a:r>
              <a:rPr lang="en" sz="1400"/>
              <a:t> (uncovered by seeking clues) gives meaning to the events and motivates players to look carefully for answers;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116925" y="90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25" name="Google Shape;125;p23"/>
          <p:cNvSpPr txBox="1"/>
          <p:nvPr>
            <p:ph idx="1" type="body"/>
          </p:nvPr>
        </p:nvSpPr>
        <p:spPr>
          <a:xfrm>
            <a:off x="311700" y="1478700"/>
            <a:ext cx="8520600" cy="27546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Clr>
                <a:schemeClr val="dk1"/>
              </a:buClr>
              <a:buSzPts val="1100"/>
              <a:buFont typeface="Arial"/>
              <a:buNone/>
            </a:pPr>
            <a:r>
              <a:rPr lang="en">
                <a:solidFill>
                  <a:srgbClr val="000000"/>
                </a:solidFill>
              </a:rPr>
              <a:t>Competition</a:t>
            </a:r>
            <a:endParaRPr>
              <a:solidFill>
                <a:srgbClr val="000000"/>
              </a:solidFill>
            </a:endParaRPr>
          </a:p>
          <a:p>
            <a:pPr indent="-31750" lvl="0" marL="285750" rtl="0" algn="l">
              <a:lnSpc>
                <a:spcPct val="114000"/>
              </a:lnSpc>
              <a:spcBef>
                <a:spcPts val="0"/>
              </a:spcBef>
              <a:spcAft>
                <a:spcPts val="0"/>
              </a:spcAft>
              <a:buSzPts val="1400"/>
              <a:buChar char="●"/>
            </a:pPr>
            <a:r>
              <a:rPr lang="en" sz="1400"/>
              <a:t>The game has some similarities to games like “Hitman” (strategy assassination gameplay) and “Detective Grimoire” or “Deponia” (storytelling and deduction mechanics);</a:t>
            </a:r>
            <a:endParaRPr sz="1400"/>
          </a:p>
          <a:p>
            <a:pPr indent="-31750" lvl="0" marL="285750" rtl="0" algn="l">
              <a:lnSpc>
                <a:spcPct val="114000"/>
              </a:lnSpc>
              <a:spcBef>
                <a:spcPts val="0"/>
              </a:spcBef>
              <a:spcAft>
                <a:spcPts val="0"/>
              </a:spcAft>
              <a:buSzPts val="1400"/>
              <a:buChar char="●"/>
            </a:pPr>
            <a:r>
              <a:rPr b="1" lang="en" sz="1400"/>
              <a:t>Games with storytelling in investigation/assassination</a:t>
            </a:r>
            <a:r>
              <a:rPr lang="en" sz="1400"/>
              <a:t> scenarios, with </a:t>
            </a:r>
            <a:r>
              <a:rPr b="1" lang="en" sz="1400"/>
              <a:t>planning/strategy</a:t>
            </a:r>
            <a:r>
              <a:rPr lang="en" sz="1400"/>
              <a:t> mechanics or </a:t>
            </a:r>
            <a:r>
              <a:rPr b="1" lang="en" sz="1400"/>
              <a:t>puzzle games</a:t>
            </a:r>
            <a:r>
              <a:rPr lang="en" sz="1400"/>
              <a:t>;</a:t>
            </a:r>
            <a:endParaRPr sz="1400"/>
          </a:p>
          <a:p>
            <a:pPr indent="0" lvl="0" marL="457200" rtl="0" algn="l">
              <a:lnSpc>
                <a:spcPct val="114000"/>
              </a:lnSpc>
              <a:spcBef>
                <a:spcPts val="0"/>
              </a:spcBef>
              <a:spcAft>
                <a:spcPts val="0"/>
              </a:spcAft>
              <a:buNone/>
            </a:pPr>
            <a:r>
              <a:t/>
            </a:r>
            <a:endParaRPr sz="1000"/>
          </a:p>
          <a:p>
            <a:pPr indent="0" lvl="0" marL="0" rtl="0" algn="l">
              <a:lnSpc>
                <a:spcPct val="114000"/>
              </a:lnSpc>
              <a:spcBef>
                <a:spcPts val="0"/>
              </a:spcBef>
              <a:spcAft>
                <a:spcPts val="0"/>
              </a:spcAft>
              <a:buNone/>
            </a:pPr>
            <a:r>
              <a:rPr lang="en">
                <a:solidFill>
                  <a:srgbClr val="000000"/>
                </a:solidFill>
              </a:rPr>
              <a:t>Unique Selling points:</a:t>
            </a:r>
            <a:endParaRPr>
              <a:solidFill>
                <a:srgbClr val="000000"/>
              </a:solidFill>
            </a:endParaRPr>
          </a:p>
          <a:p>
            <a:pPr indent="-317500" lvl="0" marL="457200" rtl="0" algn="l">
              <a:spcBef>
                <a:spcPts val="0"/>
              </a:spcBef>
              <a:spcAft>
                <a:spcPts val="0"/>
              </a:spcAft>
              <a:buSzPts val="1400"/>
              <a:buChar char="●"/>
            </a:pPr>
            <a:r>
              <a:rPr lang="en" sz="1400"/>
              <a:t>Spin on the detective/hitman style of game by </a:t>
            </a:r>
            <a:r>
              <a:rPr b="1" lang="en" sz="1400"/>
              <a:t>highlighting narrative</a:t>
            </a:r>
            <a:r>
              <a:rPr lang="en" sz="1400"/>
              <a:t> instead of gun-play ;</a:t>
            </a:r>
            <a:endParaRPr sz="1400"/>
          </a:p>
          <a:p>
            <a:pPr indent="-317500" lvl="0" marL="457200" rtl="0" algn="l">
              <a:spcBef>
                <a:spcPts val="0"/>
              </a:spcBef>
              <a:spcAft>
                <a:spcPts val="0"/>
              </a:spcAft>
              <a:buSzPts val="1400"/>
              <a:buChar char="●"/>
            </a:pPr>
            <a:r>
              <a:rPr lang="en" sz="1400"/>
              <a:t>Main focus is getting the information and</a:t>
            </a:r>
            <a:r>
              <a:rPr b="1" lang="en" sz="1400"/>
              <a:t> drafting the plan, not the kill itself</a:t>
            </a:r>
            <a:r>
              <a:rPr lang="en" sz="1400"/>
              <a:t>;</a:t>
            </a:r>
            <a:endParaRPr sz="1400"/>
          </a:p>
          <a:p>
            <a:pPr indent="-317500" lvl="0" marL="457200" rtl="0" algn="l">
              <a:spcBef>
                <a:spcPts val="0"/>
              </a:spcBef>
              <a:spcAft>
                <a:spcPts val="0"/>
              </a:spcAft>
              <a:buSzPts val="1400"/>
              <a:buChar char="●"/>
            </a:pPr>
            <a:r>
              <a:rPr lang="en" sz="1400"/>
              <a:t>The simple cartoon art style brings </a:t>
            </a:r>
            <a:r>
              <a:rPr b="1" lang="en" sz="1400"/>
              <a:t>levity to a typically heavy thematic</a:t>
            </a:r>
            <a:r>
              <a:rPr lang="en" sz="1400"/>
              <a:t>, setting it apart visually;</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rot="1942927">
            <a:off x="5461875" y="2565294"/>
            <a:ext cx="1052285" cy="535054"/>
          </a:xfrm>
          <a:prstGeom prst="rect">
            <a:avLst/>
          </a:prstGeom>
          <a:noFill/>
          <a:ln>
            <a:noFill/>
          </a:ln>
        </p:spPr>
      </p:pic>
      <p:sp>
        <p:nvSpPr>
          <p:cNvPr id="131" name="Google Shape;131;p24"/>
          <p:cNvSpPr txBox="1"/>
          <p:nvPr>
            <p:ph type="title"/>
          </p:nvPr>
        </p:nvSpPr>
        <p:spPr>
          <a:xfrm>
            <a:off x="170000" y="2108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Thank you </a:t>
            </a:r>
            <a:r>
              <a:rPr lang="en" sz="3600">
                <a:solidFill>
                  <a:srgbClr val="CC0000"/>
                </a:solidFill>
              </a:rPr>
              <a:t> </a:t>
            </a:r>
            <a:endParaRPr sz="3600">
              <a:solidFill>
                <a:srgbClr val="CC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116925" y="90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Premisse</a:t>
            </a:r>
            <a:endParaRPr/>
          </a:p>
        </p:txBody>
      </p:sp>
      <p:sp>
        <p:nvSpPr>
          <p:cNvPr id="62" name="Google Shape;62;p14"/>
          <p:cNvSpPr txBox="1"/>
          <p:nvPr>
            <p:ph idx="1" type="body"/>
          </p:nvPr>
        </p:nvSpPr>
        <p:spPr>
          <a:xfrm>
            <a:off x="311700" y="1478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former private detective turned hitman stalks his targets on their commutes. He must gather information and leverage his assets to fulfill each contract in the most expedient and covert way possible.</a:t>
            </a:r>
            <a:endParaRPr/>
          </a:p>
        </p:txBody>
      </p:sp>
      <p:pic>
        <p:nvPicPr>
          <p:cNvPr id="63" name="Google Shape;63;p14"/>
          <p:cNvPicPr preferRelativeResize="0"/>
          <p:nvPr/>
        </p:nvPicPr>
        <p:blipFill rotWithShape="1">
          <a:blip r:embed="rId3">
            <a:alphaModFix/>
          </a:blip>
          <a:srcRect b="0" l="0" r="23483" t="0"/>
          <a:stretch/>
        </p:blipFill>
        <p:spPr>
          <a:xfrm>
            <a:off x="6974925" y="2191538"/>
            <a:ext cx="1857375" cy="1838325"/>
          </a:xfrm>
          <a:prstGeom prst="rect">
            <a:avLst/>
          </a:prstGeom>
          <a:noFill/>
          <a:ln>
            <a:noFill/>
          </a:ln>
        </p:spPr>
      </p:pic>
      <p:sp>
        <p:nvSpPr>
          <p:cNvPr id="64" name="Google Shape;64;p14"/>
          <p:cNvSpPr txBox="1"/>
          <p:nvPr/>
        </p:nvSpPr>
        <p:spPr>
          <a:xfrm>
            <a:off x="6822650" y="3913400"/>
            <a:ext cx="22296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Concept art of a character in game</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116925" y="90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Goals</a:t>
            </a:r>
            <a:endParaRPr/>
          </a:p>
        </p:txBody>
      </p:sp>
      <p:sp>
        <p:nvSpPr>
          <p:cNvPr id="70" name="Google Shape;70;p15"/>
          <p:cNvSpPr txBox="1"/>
          <p:nvPr>
            <p:ph idx="1" type="body"/>
          </p:nvPr>
        </p:nvSpPr>
        <p:spPr>
          <a:xfrm>
            <a:off x="311700" y="14787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000000"/>
                </a:solidFill>
              </a:rPr>
              <a:t>Tension</a:t>
            </a:r>
            <a:r>
              <a:rPr lang="en"/>
              <a:t> - </a:t>
            </a:r>
            <a:r>
              <a:rPr lang="en" sz="1400"/>
              <a:t>a</a:t>
            </a:r>
            <a:r>
              <a:rPr lang="en" sz="1400"/>
              <a:t> careless or rushed playstyle will get the player caught, they must remain hidden or the job might just become impossible;</a:t>
            </a:r>
            <a:endParaRPr sz="1400"/>
          </a:p>
          <a:p>
            <a:pPr indent="-342900" lvl="0" marL="457200" rtl="0" algn="l">
              <a:spcBef>
                <a:spcPts val="0"/>
              </a:spcBef>
              <a:spcAft>
                <a:spcPts val="0"/>
              </a:spcAft>
              <a:buSzPts val="1800"/>
              <a:buChar char="●"/>
            </a:pPr>
            <a:r>
              <a:rPr lang="en">
                <a:solidFill>
                  <a:srgbClr val="000000"/>
                </a:solidFill>
              </a:rPr>
              <a:t>Immersion </a:t>
            </a:r>
            <a:r>
              <a:rPr lang="en"/>
              <a:t>- </a:t>
            </a:r>
            <a:r>
              <a:rPr lang="en" sz="1400"/>
              <a:t>interesting targets and an overarching </a:t>
            </a:r>
            <a:r>
              <a:rPr lang="en" sz="1400"/>
              <a:t>underlying</a:t>
            </a:r>
            <a:r>
              <a:rPr lang="en" sz="1400"/>
              <a:t> story that will leave you wanting to learn more;</a:t>
            </a:r>
            <a:endParaRPr sz="1400"/>
          </a:p>
          <a:p>
            <a:pPr indent="-342900" lvl="0" marL="457200" rtl="0" algn="l">
              <a:spcBef>
                <a:spcPts val="0"/>
              </a:spcBef>
              <a:spcAft>
                <a:spcPts val="0"/>
              </a:spcAft>
              <a:buSzPts val="1800"/>
              <a:buChar char="●"/>
            </a:pPr>
            <a:r>
              <a:rPr lang="en">
                <a:solidFill>
                  <a:srgbClr val="000000"/>
                </a:solidFill>
              </a:rPr>
              <a:t>Rewarding</a:t>
            </a:r>
            <a:r>
              <a:rPr lang="en">
                <a:solidFill>
                  <a:srgbClr val="000000"/>
                </a:solidFill>
              </a:rPr>
              <a:t> </a:t>
            </a:r>
            <a:r>
              <a:rPr lang="en"/>
              <a:t>- </a:t>
            </a:r>
            <a:r>
              <a:rPr lang="en" sz="1400"/>
              <a:t>the narrative development and evolving gameplay (new equipment and/or available mechanics) aim to give the player a clear sense of progression;</a:t>
            </a:r>
            <a:endParaRPr sz="1400"/>
          </a:p>
          <a:p>
            <a:pPr indent="-342900" lvl="0" marL="457200" rtl="0" algn="l">
              <a:spcBef>
                <a:spcPts val="0"/>
              </a:spcBef>
              <a:spcAft>
                <a:spcPts val="0"/>
              </a:spcAft>
              <a:buSzPts val="1800"/>
              <a:buChar char="●"/>
            </a:pPr>
            <a:r>
              <a:rPr lang="en">
                <a:solidFill>
                  <a:srgbClr val="000000"/>
                </a:solidFill>
              </a:rPr>
              <a:t>Challenging Gameplay</a:t>
            </a:r>
            <a:r>
              <a:rPr lang="en"/>
              <a:t> - </a:t>
            </a:r>
            <a:r>
              <a:rPr lang="en" sz="1400"/>
              <a:t>increasingly complex level designs that nevertheless allow for a variety of creative solutions.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116925" y="90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Audience, Genre and Platforms</a:t>
            </a:r>
            <a:endParaRPr/>
          </a:p>
        </p:txBody>
      </p:sp>
      <p:sp>
        <p:nvSpPr>
          <p:cNvPr id="76" name="Google Shape;76;p16"/>
          <p:cNvSpPr txBox="1"/>
          <p:nvPr>
            <p:ph idx="1" type="body"/>
          </p:nvPr>
        </p:nvSpPr>
        <p:spPr>
          <a:xfrm>
            <a:off x="311700" y="1478700"/>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000"/>
              </a:spcBef>
              <a:spcAft>
                <a:spcPts val="0"/>
              </a:spcAft>
              <a:buSzPts val="1800"/>
              <a:buChar char="●"/>
            </a:pPr>
            <a:r>
              <a:rPr lang="en">
                <a:solidFill>
                  <a:srgbClr val="666666"/>
                </a:solidFill>
              </a:rPr>
              <a:t>The target audience is </a:t>
            </a:r>
            <a:r>
              <a:rPr b="1" lang="en">
                <a:solidFill>
                  <a:srgbClr val="666666"/>
                </a:solidFill>
              </a:rPr>
              <a:t>PC/Console players</a:t>
            </a:r>
            <a:r>
              <a:rPr lang="en">
                <a:solidFill>
                  <a:srgbClr val="666666"/>
                </a:solidFill>
              </a:rPr>
              <a:t>, namely </a:t>
            </a:r>
            <a:r>
              <a:rPr b="1" lang="en">
                <a:solidFill>
                  <a:srgbClr val="666666"/>
                </a:solidFill>
              </a:rPr>
              <a:t>teenagers and young adults</a:t>
            </a:r>
            <a:r>
              <a:rPr lang="en">
                <a:solidFill>
                  <a:srgbClr val="666666"/>
                </a:solidFill>
              </a:rPr>
              <a:t> that enjoy puzzle and strategy w</a:t>
            </a:r>
            <a:r>
              <a:rPr lang="en"/>
              <a:t>ith a focus on storytelling;</a:t>
            </a:r>
            <a:endParaRPr/>
          </a:p>
          <a:p>
            <a:pPr indent="-342900" lvl="0" marL="457200" rtl="0" algn="l">
              <a:spcBef>
                <a:spcPts val="1000"/>
              </a:spcBef>
              <a:spcAft>
                <a:spcPts val="0"/>
              </a:spcAft>
              <a:buSzPts val="1800"/>
              <a:buChar char="●"/>
            </a:pPr>
            <a:r>
              <a:rPr lang="en"/>
              <a:t>People who have a good time solving challenges and unravelling secrets;</a:t>
            </a:r>
            <a:endParaRPr/>
          </a:p>
          <a:p>
            <a:pPr indent="-342900" lvl="0" marL="457200" rtl="0" algn="l">
              <a:spcBef>
                <a:spcPts val="1000"/>
              </a:spcBef>
              <a:spcAft>
                <a:spcPts val="0"/>
              </a:spcAft>
              <a:buSzPts val="1800"/>
              <a:buChar char="●"/>
            </a:pPr>
            <a:r>
              <a:rPr lang="en"/>
              <a:t>Fans of cute cartoon </a:t>
            </a:r>
            <a:r>
              <a:rPr lang="en"/>
              <a:t>violence</a:t>
            </a:r>
            <a:r>
              <a:rPr lang="en"/>
              <a:t>;</a:t>
            </a:r>
            <a:endParaRPr/>
          </a:p>
          <a:p>
            <a:pPr indent="-317500" lvl="0" marL="457200" rtl="0" algn="l">
              <a:spcBef>
                <a:spcPts val="1000"/>
              </a:spcBef>
              <a:spcAft>
                <a:spcPts val="1000"/>
              </a:spcAft>
              <a:buSzPts val="1400"/>
              <a:buChar char="●"/>
            </a:pPr>
            <a:r>
              <a:rPr lang="en"/>
              <a:t>Targeting</a:t>
            </a:r>
            <a:r>
              <a:rPr lang="en"/>
              <a:t> the </a:t>
            </a:r>
            <a:r>
              <a:rPr b="1" lang="en"/>
              <a:t>PC market </a:t>
            </a:r>
            <a:r>
              <a:rPr b="1" lang="en"/>
              <a:t>primarily</a:t>
            </a:r>
            <a:r>
              <a:rPr b="1" lang="en"/>
              <a:t> </a:t>
            </a:r>
            <a:r>
              <a:rPr lang="en"/>
              <a:t>and consoles </a:t>
            </a:r>
            <a:r>
              <a:rPr lang="en"/>
              <a:t>secondarily</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116925" y="90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Gameplay Features</a:t>
            </a:r>
            <a:endParaRPr/>
          </a:p>
        </p:txBody>
      </p:sp>
      <p:sp>
        <p:nvSpPr>
          <p:cNvPr id="82" name="Google Shape;82;p17"/>
          <p:cNvSpPr txBox="1"/>
          <p:nvPr>
            <p:ph idx="1" type="body"/>
          </p:nvPr>
        </p:nvSpPr>
        <p:spPr>
          <a:xfrm>
            <a:off x="311700" y="1432250"/>
            <a:ext cx="8520600" cy="272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Char char="●"/>
            </a:pPr>
            <a:r>
              <a:rPr lang="en" sz="1400">
                <a:solidFill>
                  <a:srgbClr val="666666"/>
                </a:solidFill>
              </a:rPr>
              <a:t>Main Locations: </a:t>
            </a:r>
            <a:r>
              <a:rPr b="1" lang="en" sz="1400">
                <a:solidFill>
                  <a:srgbClr val="666666"/>
                </a:solidFill>
              </a:rPr>
              <a:t>Office</a:t>
            </a:r>
            <a:r>
              <a:rPr lang="en" sz="1400">
                <a:solidFill>
                  <a:srgbClr val="666666"/>
                </a:solidFill>
              </a:rPr>
              <a:t> and </a:t>
            </a:r>
            <a:r>
              <a:rPr b="1" lang="en" sz="1400">
                <a:solidFill>
                  <a:srgbClr val="666666"/>
                </a:solidFill>
              </a:rPr>
              <a:t>Street</a:t>
            </a:r>
            <a:r>
              <a:rPr lang="en" sz="1400">
                <a:solidFill>
                  <a:srgbClr val="666666"/>
                </a:solidFill>
              </a:rPr>
              <a:t>;</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In the Office there is a city map and the player has a notebook, in both you can find all the information discovered;</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The notebook contains a contacts list of special people; </a:t>
            </a:r>
            <a:r>
              <a:rPr b="1" lang="en" sz="1400">
                <a:solidFill>
                  <a:srgbClr val="666666"/>
                </a:solidFill>
              </a:rPr>
              <a:t>Help has a cost</a:t>
            </a:r>
            <a:r>
              <a:rPr lang="en" sz="1400">
                <a:solidFill>
                  <a:srgbClr val="666666"/>
                </a:solidFill>
              </a:rPr>
              <a:t>!</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Each </a:t>
            </a:r>
            <a:r>
              <a:rPr b="1" lang="en" sz="1400">
                <a:solidFill>
                  <a:srgbClr val="666666"/>
                </a:solidFill>
              </a:rPr>
              <a:t>contract has a deadline</a:t>
            </a:r>
            <a:r>
              <a:rPr lang="en" sz="1400">
                <a:solidFill>
                  <a:srgbClr val="666666"/>
                </a:solidFill>
              </a:rPr>
              <a:t> and some initial information on the target;</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Per each job well done, the player receives a reward (bonus depends on the time left);</a:t>
            </a:r>
            <a:endParaRPr sz="9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The player can </a:t>
            </a:r>
            <a:r>
              <a:rPr b="1" lang="en" sz="1400">
                <a:solidFill>
                  <a:srgbClr val="666666"/>
                </a:solidFill>
              </a:rPr>
              <a:t>follow the target</a:t>
            </a:r>
            <a:r>
              <a:rPr lang="en" sz="1400">
                <a:solidFill>
                  <a:srgbClr val="666666"/>
                </a:solidFill>
              </a:rPr>
              <a:t>, stalk them through a telescope, analyse CCTV footage, etc;</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To assassinate the target, the player can </a:t>
            </a:r>
            <a:r>
              <a:rPr b="1" lang="en" sz="1400">
                <a:solidFill>
                  <a:srgbClr val="666666"/>
                </a:solidFill>
              </a:rPr>
              <a:t>interact with elements in the scene</a:t>
            </a:r>
            <a:r>
              <a:rPr lang="en" sz="1400">
                <a:solidFill>
                  <a:srgbClr val="666666"/>
                </a:solidFill>
              </a:rPr>
              <a:t> (cars, people, etc)</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The Office has some </a:t>
            </a:r>
            <a:r>
              <a:rPr b="1" lang="en" sz="1400">
                <a:solidFill>
                  <a:srgbClr val="666666"/>
                </a:solidFill>
              </a:rPr>
              <a:t>equipment</a:t>
            </a:r>
            <a:r>
              <a:rPr lang="en" sz="1400">
                <a:solidFill>
                  <a:srgbClr val="666666"/>
                </a:solidFill>
              </a:rPr>
              <a:t> that helps in the assassination and </a:t>
            </a:r>
            <a:r>
              <a:rPr lang="en" sz="1400">
                <a:solidFill>
                  <a:srgbClr val="666666"/>
                </a:solidFill>
              </a:rPr>
              <a:t>obtaining</a:t>
            </a:r>
            <a:r>
              <a:rPr lang="en" sz="1400">
                <a:solidFill>
                  <a:srgbClr val="666666"/>
                </a:solidFill>
              </a:rPr>
              <a:t> information (eg: night-vision goggles, costumes etc);</a:t>
            </a:r>
            <a:endParaRPr>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116925" y="90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Examples</a:t>
            </a:r>
            <a:endParaRPr/>
          </a:p>
        </p:txBody>
      </p:sp>
      <p:pic>
        <p:nvPicPr>
          <p:cNvPr id="88" name="Google Shape;88;p18"/>
          <p:cNvPicPr preferRelativeResize="0"/>
          <p:nvPr/>
        </p:nvPicPr>
        <p:blipFill>
          <a:blip r:embed="rId3">
            <a:alphaModFix/>
          </a:blip>
          <a:stretch>
            <a:fillRect/>
          </a:stretch>
        </p:blipFill>
        <p:spPr>
          <a:xfrm>
            <a:off x="4919175" y="1365700"/>
            <a:ext cx="3428026" cy="2482775"/>
          </a:xfrm>
          <a:prstGeom prst="rect">
            <a:avLst/>
          </a:prstGeom>
          <a:noFill/>
          <a:ln>
            <a:noFill/>
          </a:ln>
        </p:spPr>
      </p:pic>
      <p:pic>
        <p:nvPicPr>
          <p:cNvPr id="89" name="Google Shape;89;p18"/>
          <p:cNvPicPr preferRelativeResize="0"/>
          <p:nvPr/>
        </p:nvPicPr>
        <p:blipFill rotWithShape="1">
          <a:blip r:embed="rId4">
            <a:alphaModFix/>
          </a:blip>
          <a:srcRect b="1979" l="2652" r="40674" t="45386"/>
          <a:stretch/>
        </p:blipFill>
        <p:spPr>
          <a:xfrm>
            <a:off x="309025" y="1478700"/>
            <a:ext cx="3276600" cy="2369775"/>
          </a:xfrm>
          <a:prstGeom prst="rect">
            <a:avLst/>
          </a:prstGeom>
          <a:noFill/>
          <a:ln>
            <a:noFill/>
          </a:ln>
        </p:spPr>
      </p:pic>
      <p:sp>
        <p:nvSpPr>
          <p:cNvPr id="90" name="Google Shape;90;p18"/>
          <p:cNvSpPr txBox="1"/>
          <p:nvPr/>
        </p:nvSpPr>
        <p:spPr>
          <a:xfrm>
            <a:off x="903025" y="3848475"/>
            <a:ext cx="20886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Example of a level map layout</a:t>
            </a:r>
            <a:endParaRPr sz="1000"/>
          </a:p>
        </p:txBody>
      </p:sp>
      <p:sp>
        <p:nvSpPr>
          <p:cNvPr id="91" name="Google Shape;91;p18"/>
          <p:cNvSpPr txBox="1"/>
          <p:nvPr/>
        </p:nvSpPr>
        <p:spPr>
          <a:xfrm>
            <a:off x="5326950" y="3848475"/>
            <a:ext cx="28857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Example of 1st person view in the office</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116925" y="90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and Feel</a:t>
            </a:r>
            <a:endParaRPr/>
          </a:p>
        </p:txBody>
      </p:sp>
      <p:sp>
        <p:nvSpPr>
          <p:cNvPr id="97" name="Google Shape;97;p19"/>
          <p:cNvSpPr txBox="1"/>
          <p:nvPr>
            <p:ph idx="1" type="body"/>
          </p:nvPr>
        </p:nvSpPr>
        <p:spPr>
          <a:xfrm>
            <a:off x="311700" y="1478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9"/>
          <p:cNvPicPr preferRelativeResize="0"/>
          <p:nvPr/>
        </p:nvPicPr>
        <p:blipFill rotWithShape="1">
          <a:blip r:embed="rId3">
            <a:alphaModFix/>
          </a:blip>
          <a:srcRect b="0" l="21151" r="18432" t="0"/>
          <a:stretch/>
        </p:blipFill>
        <p:spPr>
          <a:xfrm>
            <a:off x="899650" y="1478698"/>
            <a:ext cx="2592975" cy="2420625"/>
          </a:xfrm>
          <a:prstGeom prst="rect">
            <a:avLst/>
          </a:prstGeom>
          <a:noFill/>
          <a:ln>
            <a:noFill/>
          </a:ln>
        </p:spPr>
      </p:pic>
      <p:pic>
        <p:nvPicPr>
          <p:cNvPr id="99" name="Google Shape;99;p19"/>
          <p:cNvPicPr preferRelativeResize="0"/>
          <p:nvPr/>
        </p:nvPicPr>
        <p:blipFill rotWithShape="1">
          <a:blip r:embed="rId4">
            <a:alphaModFix/>
          </a:blip>
          <a:srcRect b="0" l="2428" r="9247" t="2808"/>
          <a:stretch/>
        </p:blipFill>
        <p:spPr>
          <a:xfrm>
            <a:off x="5233725" y="1442687"/>
            <a:ext cx="3012875" cy="2492650"/>
          </a:xfrm>
          <a:prstGeom prst="rect">
            <a:avLst/>
          </a:prstGeom>
          <a:noFill/>
          <a:ln>
            <a:noFill/>
          </a:ln>
        </p:spPr>
      </p:pic>
      <p:sp>
        <p:nvSpPr>
          <p:cNvPr id="100" name="Google Shape;100;p19"/>
          <p:cNvSpPr txBox="1"/>
          <p:nvPr/>
        </p:nvSpPr>
        <p:spPr>
          <a:xfrm>
            <a:off x="5588000" y="3899325"/>
            <a:ext cx="28857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New York in the 1980s for reference</a:t>
            </a:r>
            <a:endParaRPr sz="1000"/>
          </a:p>
        </p:txBody>
      </p:sp>
      <p:sp>
        <p:nvSpPr>
          <p:cNvPr id="101" name="Google Shape;101;p19"/>
          <p:cNvSpPr txBox="1"/>
          <p:nvPr/>
        </p:nvSpPr>
        <p:spPr>
          <a:xfrm>
            <a:off x="941975" y="3899325"/>
            <a:ext cx="28857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Models we created to explore art style</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116925" y="90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07" name="Google Shape;107;p20"/>
          <p:cNvSpPr txBox="1"/>
          <p:nvPr>
            <p:ph idx="1" type="body"/>
          </p:nvPr>
        </p:nvSpPr>
        <p:spPr>
          <a:xfrm>
            <a:off x="311700" y="1478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Key </a:t>
            </a:r>
            <a:r>
              <a:rPr lang="en">
                <a:solidFill>
                  <a:srgbClr val="000000"/>
                </a:solidFill>
              </a:rPr>
              <a:t>Commercial</a:t>
            </a:r>
            <a:r>
              <a:rPr lang="en">
                <a:solidFill>
                  <a:srgbClr val="000000"/>
                </a:solidFill>
              </a:rPr>
              <a:t> Considerations </a:t>
            </a:r>
            <a:endParaRPr>
              <a:solidFill>
                <a:srgbClr val="000000"/>
              </a:solidFill>
            </a:endParaRPr>
          </a:p>
          <a:p>
            <a:pPr indent="-330200" lvl="0" marL="457200" rtl="0" algn="l">
              <a:lnSpc>
                <a:spcPct val="100000"/>
              </a:lnSpc>
              <a:spcBef>
                <a:spcPts val="1600"/>
              </a:spcBef>
              <a:spcAft>
                <a:spcPts val="0"/>
              </a:spcAft>
              <a:buClr>
                <a:srgbClr val="666666"/>
              </a:buClr>
              <a:buSzPts val="1600"/>
              <a:buChar char="●"/>
            </a:pPr>
            <a:r>
              <a:rPr lang="en" sz="1600">
                <a:solidFill>
                  <a:srgbClr val="666666"/>
                </a:solidFill>
              </a:rPr>
              <a:t>Targets smaller audience due to the presence of violence and adult topics.</a:t>
            </a:r>
            <a:endParaRPr sz="1600">
              <a:solidFill>
                <a:srgbClr val="666666"/>
              </a:solidFill>
            </a:endParaRPr>
          </a:p>
          <a:p>
            <a:pPr indent="-330200" lvl="0" marL="457200" rtl="0" algn="l">
              <a:lnSpc>
                <a:spcPct val="100000"/>
              </a:lnSpc>
              <a:spcBef>
                <a:spcPts val="500"/>
              </a:spcBef>
              <a:spcAft>
                <a:spcPts val="0"/>
              </a:spcAft>
              <a:buClr>
                <a:srgbClr val="666666"/>
              </a:buClr>
              <a:buSzPts val="1600"/>
              <a:buChar char="●"/>
            </a:pPr>
            <a:r>
              <a:rPr lang="en" sz="1600">
                <a:solidFill>
                  <a:srgbClr val="666666"/>
                </a:solidFill>
              </a:rPr>
              <a:t>However it features a theme that might </a:t>
            </a:r>
            <a:r>
              <a:rPr lang="en" sz="1600">
                <a:solidFill>
                  <a:srgbClr val="666666"/>
                </a:solidFill>
              </a:rPr>
              <a:t>appeal</a:t>
            </a:r>
            <a:r>
              <a:rPr lang="en" sz="1600">
                <a:solidFill>
                  <a:srgbClr val="666666"/>
                </a:solidFill>
              </a:rPr>
              <a:t> to people, and that can help increase its visibility in a saturated market.</a:t>
            </a:r>
            <a:endParaRPr sz="1600">
              <a:solidFill>
                <a:srgbClr val="666666"/>
              </a:solidFill>
            </a:endParaRPr>
          </a:p>
          <a:p>
            <a:pPr indent="-330200" lvl="0" marL="457200" rtl="0" algn="l">
              <a:lnSpc>
                <a:spcPct val="100000"/>
              </a:lnSpc>
              <a:spcBef>
                <a:spcPts val="500"/>
              </a:spcBef>
              <a:spcAft>
                <a:spcPts val="0"/>
              </a:spcAft>
              <a:buClr>
                <a:srgbClr val="666666"/>
              </a:buClr>
              <a:buSzPts val="1600"/>
              <a:buChar char="●"/>
            </a:pPr>
            <a:r>
              <a:rPr lang="en" sz="1600">
                <a:solidFill>
                  <a:srgbClr val="666666"/>
                </a:solidFill>
              </a:rPr>
              <a:t>Simple art style instead of more detailed realistic look allows for cheaper and faster development.</a:t>
            </a:r>
            <a:endParaRPr sz="1600">
              <a:solidFill>
                <a:srgbClr val="666666"/>
              </a:solidFill>
            </a:endParaRPr>
          </a:p>
          <a:p>
            <a:pPr indent="0" lvl="0" marL="0" rtl="0" algn="l">
              <a:spcBef>
                <a:spcPts val="500"/>
              </a:spcBef>
              <a:spcAft>
                <a:spcPts val="16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116925" y="90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13" name="Google Shape;113;p21"/>
          <p:cNvSpPr txBox="1"/>
          <p:nvPr>
            <p:ph idx="1" type="body"/>
          </p:nvPr>
        </p:nvSpPr>
        <p:spPr>
          <a:xfrm>
            <a:off x="311700" y="1478700"/>
            <a:ext cx="8520600" cy="27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Key Design Considerations </a:t>
            </a:r>
            <a:endParaRPr sz="1100">
              <a:solidFill>
                <a:srgbClr val="000000"/>
              </a:solidFill>
            </a:endParaRPr>
          </a:p>
          <a:p>
            <a:pPr indent="0" lvl="0" marL="0" rtl="0" algn="l">
              <a:lnSpc>
                <a:spcPct val="100000"/>
              </a:lnSpc>
              <a:spcBef>
                <a:spcPts val="0"/>
              </a:spcBef>
              <a:spcAft>
                <a:spcPts val="0"/>
              </a:spcAft>
              <a:buNone/>
            </a:pPr>
            <a:r>
              <a:t/>
            </a:r>
            <a:endParaRPr sz="1400">
              <a:solidFill>
                <a:srgbClr val="666666"/>
              </a:solidFill>
            </a:endParaRPr>
          </a:p>
          <a:p>
            <a:pPr indent="-317500" lvl="0" marL="457200" rtl="0" algn="l">
              <a:lnSpc>
                <a:spcPct val="100000"/>
              </a:lnSpc>
              <a:spcBef>
                <a:spcPts val="500"/>
              </a:spcBef>
              <a:spcAft>
                <a:spcPts val="0"/>
              </a:spcAft>
              <a:buClr>
                <a:srgbClr val="666666"/>
              </a:buClr>
              <a:buSzPts val="1400"/>
              <a:buChar char="●"/>
            </a:pPr>
            <a:r>
              <a:rPr lang="en" sz="1400">
                <a:solidFill>
                  <a:srgbClr val="666666"/>
                </a:solidFill>
              </a:rPr>
              <a:t>Inducing </a:t>
            </a:r>
            <a:r>
              <a:rPr b="1" lang="en" sz="1400">
                <a:solidFill>
                  <a:srgbClr val="666666"/>
                </a:solidFill>
              </a:rPr>
              <a:t>sense of challenge</a:t>
            </a:r>
            <a:r>
              <a:rPr lang="en" sz="1400">
                <a:solidFill>
                  <a:srgbClr val="666666"/>
                </a:solidFill>
              </a:rPr>
              <a:t> upon tackling a new level as well as satisfaction upon solving it. </a:t>
            </a:r>
            <a:r>
              <a:rPr b="1" lang="en" sz="1400">
                <a:solidFill>
                  <a:srgbClr val="666666"/>
                </a:solidFill>
              </a:rPr>
              <a:t>Reward creativity</a:t>
            </a:r>
            <a:r>
              <a:rPr lang="en" sz="1400">
                <a:solidFill>
                  <a:srgbClr val="666666"/>
                </a:solidFill>
              </a:rPr>
              <a:t>. Make sure </a:t>
            </a:r>
            <a:r>
              <a:rPr lang="en" sz="1400">
                <a:solidFill>
                  <a:srgbClr val="666666"/>
                </a:solidFill>
              </a:rPr>
              <a:t>challenge</a:t>
            </a:r>
            <a:r>
              <a:rPr lang="en" sz="1400">
                <a:solidFill>
                  <a:srgbClr val="666666"/>
                </a:solidFill>
              </a:rPr>
              <a:t> scales proportionally.</a:t>
            </a:r>
            <a:endParaRPr sz="1400">
              <a:solidFill>
                <a:srgbClr val="666666"/>
              </a:solidFill>
            </a:endParaRPr>
          </a:p>
          <a:p>
            <a:pPr indent="-317500" lvl="0" marL="457200" rtl="0" algn="l">
              <a:lnSpc>
                <a:spcPct val="100000"/>
              </a:lnSpc>
              <a:spcBef>
                <a:spcPts val="500"/>
              </a:spcBef>
              <a:spcAft>
                <a:spcPts val="0"/>
              </a:spcAft>
              <a:buClr>
                <a:srgbClr val="666666"/>
              </a:buClr>
              <a:buSzPts val="1400"/>
              <a:buChar char="●"/>
            </a:pPr>
            <a:r>
              <a:rPr lang="en" sz="1400">
                <a:solidFill>
                  <a:srgbClr val="666666"/>
                </a:solidFill>
              </a:rPr>
              <a:t>Getting players </a:t>
            </a:r>
            <a:r>
              <a:rPr b="1" lang="en" sz="1400">
                <a:solidFill>
                  <a:srgbClr val="666666"/>
                </a:solidFill>
              </a:rPr>
              <a:t>enthused about uncovering</a:t>
            </a:r>
            <a:r>
              <a:rPr lang="en" sz="1400">
                <a:solidFill>
                  <a:srgbClr val="666666"/>
                </a:solidFill>
              </a:rPr>
              <a:t> the story. Finding the connection between the events.</a:t>
            </a:r>
            <a:endParaRPr sz="1100">
              <a:solidFill>
                <a:srgbClr val="666666"/>
              </a:solidFill>
            </a:endParaRPr>
          </a:p>
          <a:p>
            <a:pPr indent="-317500" lvl="0" marL="457200" rtl="0" algn="l">
              <a:lnSpc>
                <a:spcPct val="100000"/>
              </a:lnSpc>
              <a:spcBef>
                <a:spcPts val="500"/>
              </a:spcBef>
              <a:spcAft>
                <a:spcPts val="0"/>
              </a:spcAft>
              <a:buClr>
                <a:srgbClr val="666666"/>
              </a:buClr>
              <a:buSzPts val="1400"/>
              <a:buChar char="●"/>
            </a:pPr>
            <a:r>
              <a:rPr lang="en" sz="1400">
                <a:solidFill>
                  <a:srgbClr val="666666"/>
                </a:solidFill>
              </a:rPr>
              <a:t>Establish a c</a:t>
            </a:r>
            <a:r>
              <a:rPr lang="en" sz="1400">
                <a:solidFill>
                  <a:srgbClr val="666666"/>
                </a:solidFill>
              </a:rPr>
              <a:t>lear aesthetic that is reminiscent of the period (late 80s/early 90s) with the use of a simplified </a:t>
            </a:r>
            <a:r>
              <a:rPr b="1" lang="en" sz="1400">
                <a:solidFill>
                  <a:srgbClr val="666666"/>
                </a:solidFill>
              </a:rPr>
              <a:t>cartoon art style</a:t>
            </a:r>
            <a:r>
              <a:rPr lang="en" sz="1400">
                <a:solidFill>
                  <a:srgbClr val="666666"/>
                </a:solidFill>
              </a:rPr>
              <a:t>.</a:t>
            </a:r>
            <a:endParaRPr sz="1400">
              <a:solidFill>
                <a:srgbClr val="666666"/>
              </a:solidFill>
            </a:endParaRPr>
          </a:p>
          <a:p>
            <a:pPr indent="-317500" lvl="0" marL="457200" rtl="0" algn="l">
              <a:lnSpc>
                <a:spcPct val="100000"/>
              </a:lnSpc>
              <a:spcBef>
                <a:spcPts val="500"/>
              </a:spcBef>
              <a:spcAft>
                <a:spcPts val="0"/>
              </a:spcAft>
              <a:buClr>
                <a:srgbClr val="666666"/>
              </a:buClr>
              <a:buSzPts val="1400"/>
              <a:buChar char="●"/>
            </a:pPr>
            <a:r>
              <a:rPr lang="en" sz="1400">
                <a:solidFill>
                  <a:srgbClr val="666666"/>
                </a:solidFill>
              </a:rPr>
              <a:t>Employ the use of</a:t>
            </a:r>
            <a:r>
              <a:rPr b="1" lang="en" sz="1400">
                <a:solidFill>
                  <a:srgbClr val="666666"/>
                </a:solidFill>
              </a:rPr>
              <a:t> Analog and old digital technology</a:t>
            </a:r>
            <a:r>
              <a:rPr lang="en" sz="1400">
                <a:solidFill>
                  <a:srgbClr val="666666"/>
                </a:solidFill>
              </a:rPr>
              <a:t>. Unique interactions plus </a:t>
            </a:r>
            <a:r>
              <a:rPr lang="en" sz="1400">
                <a:solidFill>
                  <a:srgbClr val="666666"/>
                </a:solidFill>
              </a:rPr>
              <a:t>differentiate</a:t>
            </a:r>
            <a:r>
              <a:rPr lang="en" sz="1400">
                <a:solidFill>
                  <a:srgbClr val="666666"/>
                </a:solidFill>
              </a:rPr>
              <a:t> from games that feature high-tech spy gadgets.</a:t>
            </a:r>
            <a:endParaRPr sz="1400">
              <a:solidFill>
                <a:srgbClr val="666666"/>
              </a:solidFill>
            </a:endParaRPr>
          </a:p>
          <a:p>
            <a:pPr indent="457200" lvl="0" marL="0" rtl="0" algn="l">
              <a:spcBef>
                <a:spcPts val="500"/>
              </a:spcBef>
              <a:spcAft>
                <a:spcPts val="0"/>
              </a:spcAft>
              <a:buClr>
                <a:schemeClr val="dk1"/>
              </a:buClr>
              <a:buSzPts val="1100"/>
              <a:buFont typeface="Arial"/>
              <a:buNone/>
            </a:pPr>
            <a:r>
              <a:rPr lang="en" sz="1100">
                <a:solidFill>
                  <a:schemeClr val="dk1"/>
                </a:solidFill>
              </a:rPr>
              <a:t>  </a:t>
            </a:r>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