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4"/>
  </p:notesMasterIdLst>
  <p:handoutMasterIdLst>
    <p:handoutMasterId r:id="rId25"/>
  </p:handoutMasterIdLst>
  <p:sldIdLst>
    <p:sldId id="282"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260"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54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2862" y="-96"/>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A957FA9B-352F-4614-AB95-F3889C157F0F}" type="datetimeFigureOut">
              <a:rPr lang="en-US" smtClean="0"/>
              <a:pPr/>
              <a:t>7/5/2017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143A8940-8025-4C69-B121-677F357D019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2E58E736-94FC-4462-971C-FE6A5CFF2632}" type="datetimeFigureOut">
              <a:rPr lang="en-US" smtClean="0"/>
              <a:pPr/>
              <a:t>7/5/2017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685CD4A5-C983-460F-8513-D690AB07842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www.inoble.in/" TargetMode="External"/><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2"/>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1"/>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dirty="0" smtClean="0"/>
              <a:t>www.</a:t>
            </a:r>
            <a:r>
              <a:rPr lang="en-US" dirty="0" smtClean="0">
                <a:solidFill>
                  <a:srgbClr val="FF0000"/>
                </a:solidFill>
              </a:rPr>
              <a:t>i</a:t>
            </a:r>
            <a:r>
              <a:rPr lang="en-US" dirty="0" smtClean="0"/>
              <a:t>noble.in</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
        <p:nvSpPr>
          <p:cNvPr id="14" name="Rectangle 13"/>
          <p:cNvSpPr/>
          <p:nvPr userDrawn="1"/>
        </p:nvSpPr>
        <p:spPr>
          <a:xfrm>
            <a:off x="0" y="0"/>
            <a:ext cx="9144000" cy="838200"/>
          </a:xfrm>
          <a:prstGeom prst="rect">
            <a:avLst/>
          </a:prstGeom>
          <a:ln/>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lstStyle/>
          <a:p>
            <a:pPr algn="l"/>
            <a:endParaRPr lang="en-US" sz="2800" b="1" dirty="0">
              <a:latin typeface="Maiandra GD" pitchFamily="34" charset="0"/>
            </a:endParaRPr>
          </a:p>
        </p:txBody>
      </p:sp>
      <p:pic>
        <p:nvPicPr>
          <p:cNvPr id="16" name="Picture 13" descr="iNobleLogo.png">
            <a:hlinkClick r:id="rId3"/>
          </p:cNvPr>
          <p:cNvPicPr>
            <a:picLocks noChangeAspect="1"/>
          </p:cNvPicPr>
          <p:nvPr userDrawn="1"/>
        </p:nvPicPr>
        <p:blipFill>
          <a:blip r:embed="rId4" cstate="print"/>
          <a:srcRect/>
          <a:stretch>
            <a:fillRect/>
          </a:stretch>
        </p:blipFill>
        <p:spPr bwMode="auto">
          <a:xfrm>
            <a:off x="28576" y="6131292"/>
            <a:ext cx="962024" cy="726708"/>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0"/>
            <a:ext cx="9144000" cy="838200"/>
          </a:xfrm>
          <a:prstGeom prst="rect">
            <a:avLst/>
          </a:prstGeom>
          <a:ln/>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lstStyle/>
          <a:p>
            <a:pPr algn="l"/>
            <a:endParaRPr lang="en-US" sz="2800" b="1" dirty="0">
              <a:latin typeface="Maiandra GD" pitchFamily="34" charset="0"/>
            </a:endParaRPr>
          </a:p>
        </p:txBody>
      </p:sp>
      <p:sp>
        <p:nvSpPr>
          <p:cNvPr id="3" name="Content Placeholder 2"/>
          <p:cNvSpPr>
            <a:spLocks noGrp="1"/>
          </p:cNvSpPr>
          <p:nvPr>
            <p:ph idx="1"/>
          </p:nvPr>
        </p:nvSpPr>
        <p:spPr>
          <a:xfrm>
            <a:off x="457200" y="1143001"/>
            <a:ext cx="8229600" cy="4864291"/>
          </a:xfrm>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a:xfrm>
            <a:off x="457200" y="48904"/>
            <a:ext cx="8229600" cy="746124"/>
          </a:xfrm>
        </p:spPr>
        <p:txBody>
          <a:bodyPr rtlCol="0"/>
          <a:lstStyle>
            <a:lvl1pPr>
              <a:defRPr>
                <a:solidFill>
                  <a:schemeClr val="bg1"/>
                </a:solidFill>
              </a:defRPr>
            </a:lvl1pPr>
            <a:extLst/>
          </a:lstStyle>
          <a:p>
            <a:r>
              <a:rPr kumimoji="0" lang="en-US" smtClean="0"/>
              <a:t>Click to edit Master title style</a:t>
            </a:r>
            <a:endParaRPr kumimoji="0" lang="en-US"/>
          </a:p>
        </p:txBody>
      </p:sp>
      <p:sp>
        <p:nvSpPr>
          <p:cNvPr id="8" name="Title 1"/>
          <p:cNvSpPr txBox="1">
            <a:spLocks/>
          </p:cNvSpPr>
          <p:nvPr userDrawn="1"/>
        </p:nvSpPr>
        <p:spPr>
          <a:xfrm>
            <a:off x="443132" y="119920"/>
            <a:ext cx="8229600" cy="609600"/>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0" normalizeH="0" baseline="0" noProof="0" dirty="0" smtClean="0">
              <a:ln>
                <a:noFill/>
              </a:ln>
              <a:solidFill>
                <a:schemeClr val="bg1"/>
              </a:solidFill>
              <a:effectLst>
                <a:outerShdw blurRad="31750" dist="25400" dir="5400000" algn="tl" rotWithShape="0">
                  <a:srgbClr val="000000">
                    <a:alpha val="25000"/>
                  </a:srgbClr>
                </a:outerShdw>
              </a:effectLst>
              <a:uLnTx/>
              <a:uFillTx/>
              <a:latin typeface="+mj-lt"/>
              <a:ea typeface="+mj-ea"/>
              <a:cs typeface="+mj-cs"/>
            </a:endParaRPr>
          </a:p>
        </p:txBody>
      </p:sp>
      <p:sp>
        <p:nvSpPr>
          <p:cNvPr id="5" name="Footer Placeholder 4"/>
          <p:cNvSpPr>
            <a:spLocks noGrp="1"/>
          </p:cNvSpPr>
          <p:nvPr>
            <p:ph type="ftr" sz="quarter" idx="11"/>
          </p:nvPr>
        </p:nvSpPr>
        <p:spPr/>
        <p:txBody>
          <a:bodyPr/>
          <a:lstStyle>
            <a:extLst/>
          </a:lstStyle>
          <a:p>
            <a:r>
              <a:rPr lang="en-US" dirty="0" smtClean="0"/>
              <a:t>www.</a:t>
            </a:r>
            <a:r>
              <a:rPr lang="en-US" dirty="0" smtClean="0">
                <a:solidFill>
                  <a:srgbClr val="FF0000"/>
                </a:solidFill>
              </a:rPr>
              <a:t>i</a:t>
            </a:r>
            <a:r>
              <a:rPr lang="en-US" dirty="0" smtClean="0"/>
              <a:t>noble.in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1444295"/>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444295"/>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Footer Placeholder 7"/>
          <p:cNvSpPr>
            <a:spLocks noGrp="1"/>
          </p:cNvSpPr>
          <p:nvPr>
            <p:ph type="ftr" sz="quarter" idx="11"/>
          </p:nvPr>
        </p:nvSpPr>
        <p:spPr/>
        <p:txBody>
          <a:bodyPr/>
          <a:lstStyle>
            <a:extLst/>
          </a:lstStyle>
          <a:p>
            <a:r>
              <a:rPr lang="en-US" dirty="0" smtClean="0"/>
              <a:t>www.</a:t>
            </a:r>
            <a:r>
              <a:rPr lang="en-US" dirty="0" smtClean="0">
                <a:solidFill>
                  <a:srgbClr val="FF0000"/>
                </a:solidFill>
              </a:rPr>
              <a:t>i</a:t>
            </a:r>
            <a:r>
              <a:rPr lang="en-US" dirty="0" smtClean="0"/>
              <a:t>noble.in</a:t>
            </a:r>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extLst/>
          </a:lstStyle>
          <a:p>
            <a:r>
              <a:rPr lang="en-US" dirty="0" smtClean="0"/>
              <a:t>www.</a:t>
            </a:r>
            <a:r>
              <a:rPr lang="en-US" dirty="0" smtClean="0">
                <a:solidFill>
                  <a:srgbClr val="FF0000"/>
                </a:solidFill>
              </a:rPr>
              <a:t>i</a:t>
            </a:r>
            <a:r>
              <a:rPr lang="en-US" dirty="0" smtClean="0"/>
              <a:t>noble.in</a:t>
            </a: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481330"/>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extLst/>
          </a:lstStyle>
          <a:p>
            <a:r>
              <a:rPr lang="en-US" dirty="0" smtClean="0"/>
              <a:t>www.</a:t>
            </a:r>
            <a:r>
              <a:rPr lang="en-US" dirty="0" smtClean="0">
                <a:solidFill>
                  <a:srgbClr val="FF0000"/>
                </a:solidFill>
              </a:rPr>
              <a:t>i</a:t>
            </a:r>
            <a:r>
              <a:rPr lang="en-US" dirty="0" smtClean="0"/>
              <a:t>noble.in</a:t>
            </a: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4" y="274641"/>
            <a:ext cx="1777471"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extLst/>
          </a:lstStyle>
          <a:p>
            <a:r>
              <a:rPr lang="en-US" dirty="0" smtClean="0"/>
              <a:t>www.</a:t>
            </a:r>
            <a:r>
              <a:rPr lang="en-US" dirty="0" smtClean="0">
                <a:solidFill>
                  <a:srgbClr val="FF0000"/>
                </a:solidFill>
              </a:rPr>
              <a:t>i</a:t>
            </a:r>
            <a:r>
              <a:rPr lang="en-US" dirty="0" smtClean="0"/>
              <a:t>noble.in</a:t>
            </a: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hyperlink" Target="http://www.inoble.i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5001994"/>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cxnSp>
        <p:nvCxnSpPr>
          <p:cNvPr id="15" name="Straight Connector 14"/>
          <p:cNvCxnSpPr/>
          <p:nvPr/>
        </p:nvCxnSpPr>
        <p:spPr>
          <a:xfrm>
            <a:off x="-9237" y="5787739"/>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9"/>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8" name="Slide Number Placeholder 17"/>
          <p:cNvSpPr>
            <a:spLocks noGrp="1"/>
          </p:cNvSpPr>
          <p:nvPr>
            <p:ph type="sldNum" sz="quarter" idx="4"/>
          </p:nvPr>
        </p:nvSpPr>
        <p:spPr>
          <a:xfrm>
            <a:off x="8647272" y="6407945"/>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
        <p:nvSpPr>
          <p:cNvPr id="14" name="Right Triangle 13"/>
          <p:cNvSpPr>
            <a:spLocks/>
          </p:cNvSpPr>
          <p:nvPr/>
        </p:nvSpPr>
        <p:spPr bwMode="auto">
          <a:xfrm>
            <a:off x="-6043" y="5791254"/>
            <a:ext cx="3402315" cy="1080868"/>
          </a:xfrm>
          <a:prstGeom prst="rtTriangle">
            <a:avLst/>
          </a:prstGeom>
          <a:blipFill>
            <a:blip r:embed="rId8">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pic>
        <p:nvPicPr>
          <p:cNvPr id="11" name="Picture 13" descr="iNobleLogo.png">
            <a:hlinkClick r:id="rId9"/>
          </p:cNvPr>
          <p:cNvPicPr>
            <a:picLocks noChangeAspect="1"/>
          </p:cNvPicPr>
          <p:nvPr userDrawn="1"/>
        </p:nvPicPr>
        <p:blipFill>
          <a:blip r:embed="rId10" cstate="print"/>
          <a:srcRect/>
          <a:stretch>
            <a:fillRect/>
          </a:stretch>
        </p:blipFill>
        <p:spPr bwMode="auto">
          <a:xfrm>
            <a:off x="28576" y="6131292"/>
            <a:ext cx="962024" cy="726708"/>
          </a:xfrm>
          <a:prstGeom prst="rect">
            <a:avLst/>
          </a:prstGeom>
          <a:noFill/>
          <a:ln w="9525">
            <a:noFill/>
            <a:miter lim="800000"/>
            <a:headEnd/>
            <a:tailEnd/>
          </a:ln>
        </p:spPr>
      </p:pic>
      <p:sp>
        <p:nvSpPr>
          <p:cNvPr id="22" name="Footer Placeholder 21"/>
          <p:cNvSpPr>
            <a:spLocks noGrp="1"/>
          </p:cNvSpPr>
          <p:nvPr userDrawn="1">
            <p:ph type="ftr" sz="quarter" idx="3"/>
          </p:nvPr>
        </p:nvSpPr>
        <p:spPr>
          <a:xfrm>
            <a:off x="4380073" y="6407945"/>
            <a:ext cx="2350681" cy="365125"/>
          </a:xfrm>
          <a:prstGeom prst="rect">
            <a:avLst/>
          </a:prstGeom>
        </p:spPr>
        <p:txBody>
          <a:bodyPr vert="horz" anchor="b"/>
          <a:lstStyle>
            <a:lvl1pPr marL="0" marR="0" indent="0" algn="r" defTabSz="914400" rtl="0" eaLnBrk="1" fontAlgn="auto" latinLnBrk="0" hangingPunct="1">
              <a:lnSpc>
                <a:spcPct val="100000"/>
              </a:lnSpc>
              <a:spcBef>
                <a:spcPts val="0"/>
              </a:spcBef>
              <a:spcAft>
                <a:spcPts val="0"/>
              </a:spcAft>
              <a:buClrTx/>
              <a:buSzTx/>
              <a:buFontTx/>
              <a:buNone/>
              <a:tabLst/>
              <a:defRPr kumimoji="0" sz="1000">
                <a:solidFill>
                  <a:schemeClr val="tx1"/>
                </a:solidFill>
              </a:defRPr>
            </a:lvl1pPr>
            <a:extLst/>
          </a:lstStyle>
          <a:p>
            <a:r>
              <a:rPr lang="en-US" dirty="0" smtClean="0"/>
              <a:t>www.</a:t>
            </a:r>
            <a:r>
              <a:rPr lang="en-US" dirty="0" smtClean="0">
                <a:solidFill>
                  <a:srgbClr val="FF0000"/>
                </a:solidFill>
              </a:rPr>
              <a:t>i</a:t>
            </a:r>
            <a:r>
              <a:rPr lang="en-US" dirty="0" smtClean="0"/>
              <a:t>noble.in</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7" r:id="rId3"/>
    <p:sldLayoutId id="2147483680" r:id="rId4"/>
    <p:sldLayoutId id="2147483682" r:id="rId5"/>
    <p:sldLayoutId id="2147483683" r:id="rId6"/>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mailto:info@inoble.i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gif"/><Relationship Id="rId9" Type="http://schemas.openxmlformats.org/officeDocument/2006/relationships/image" Target="../media/image13.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i="1" dirty="0" smtClean="0">
                <a:latin typeface="Georgia" pitchFamily="18" charset="0"/>
              </a:rPr>
              <a:t>IMS –Institute Management System</a:t>
            </a:r>
            <a:endParaRPr lang="en-US" sz="2800" dirty="0"/>
          </a:p>
        </p:txBody>
      </p:sp>
      <p:sp>
        <p:nvSpPr>
          <p:cNvPr id="3" name="Subtitle 2"/>
          <p:cNvSpPr>
            <a:spLocks noGrp="1"/>
          </p:cNvSpPr>
          <p:nvPr>
            <p:ph type="subTitle" idx="1"/>
          </p:nvPr>
        </p:nvSpPr>
        <p:spPr/>
        <p:txBody>
          <a:bodyPr>
            <a:normAutofit/>
          </a:bodyPr>
          <a:lstStyle/>
          <a:p>
            <a:r>
              <a:rPr lang="en-US" sz="2400" dirty="0" smtClean="0">
                <a:latin typeface="Georgia" pitchFamily="18" charset="0"/>
              </a:rPr>
              <a:t>Presented By</a:t>
            </a:r>
          </a:p>
          <a:p>
            <a:endParaRPr lang="en-US" sz="2400" dirty="0"/>
          </a:p>
        </p:txBody>
      </p:sp>
      <p:pic>
        <p:nvPicPr>
          <p:cNvPr id="4" name="Picture 3" descr="High school icon.png"/>
          <p:cNvPicPr>
            <a:picLocks noChangeAspect="1"/>
          </p:cNvPicPr>
          <p:nvPr/>
        </p:nvPicPr>
        <p:blipFill>
          <a:blip r:embed="rId2" cstate="print"/>
          <a:stretch>
            <a:fillRect/>
          </a:stretch>
        </p:blipFill>
        <p:spPr>
          <a:xfrm>
            <a:off x="3505204" y="838204"/>
            <a:ext cx="2209796" cy="2209796"/>
          </a:xfrm>
          <a:prstGeom prst="rect">
            <a:avLst/>
          </a:prstGeom>
        </p:spPr>
      </p:pic>
      <p:pic>
        <p:nvPicPr>
          <p:cNvPr id="1026" name="Picture 2" descr="C:\Users\a\AppData\Roaming\Skype\saravan_78\media_messaging\media_cache_v3\^BF33C306A21C93488F6F9BA667F35E1F85B907FD4AF0689EDB^pimgpsh_fullsize_distr.png"/>
          <p:cNvPicPr>
            <a:picLocks noChangeAspect="1" noChangeArrowheads="1"/>
          </p:cNvPicPr>
          <p:nvPr/>
        </p:nvPicPr>
        <p:blipFill>
          <a:blip r:embed="rId3" cstate="print"/>
          <a:srcRect/>
          <a:stretch>
            <a:fillRect/>
          </a:stretch>
        </p:blipFill>
        <p:spPr bwMode="auto">
          <a:xfrm>
            <a:off x="3810000" y="4038600"/>
            <a:ext cx="4724400" cy="86131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None/>
            </a:pPr>
            <a:r>
              <a:rPr lang="en-US" sz="24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Institution  can  manage all staffs personal information &amp; information can be updated time to time as per requirement</a:t>
            </a:r>
            <a:r>
              <a:rPr lang="en-US" sz="2400" dirty="0" smtClean="0">
                <a:latin typeface="Times New Roman" pitchFamily="18" charset="0"/>
                <a:cs typeface="Times New Roman" pitchFamily="18" charset="0"/>
              </a:rPr>
              <a:t>.</a:t>
            </a:r>
            <a:endParaRPr lang="en-US" sz="2400" dirty="0" smtClean="0"/>
          </a:p>
          <a:p>
            <a:pPr algn="just">
              <a:lnSpc>
                <a:spcPct val="150000"/>
              </a:lnSpc>
              <a:buNone/>
            </a:pPr>
            <a:r>
              <a:rPr lang="en-US" sz="2400" b="1" i="1" dirty="0" smtClean="0">
                <a:effectLst>
                  <a:outerShdw blurRad="38100" dist="38100" dir="2700000" algn="tl">
                    <a:srgbClr val="000000">
                      <a:alpha val="43137"/>
                    </a:srgbClr>
                  </a:outerShdw>
                </a:effectLst>
                <a:latin typeface="Georgia" pitchFamily="18" charset="0"/>
              </a:rPr>
              <a:t>Features</a:t>
            </a:r>
            <a:r>
              <a:rPr lang="en-US" sz="3600" b="1" i="1" dirty="0" smtClean="0">
                <a:effectLst>
                  <a:outerShdw blurRad="38100" dist="38100" dir="2700000" algn="tl">
                    <a:srgbClr val="000000">
                      <a:alpha val="43137"/>
                    </a:srgbClr>
                  </a:outerShdw>
                </a:effectLst>
                <a:latin typeface="Georgia" pitchFamily="18" charset="0"/>
              </a:rPr>
              <a:t>:</a:t>
            </a:r>
          </a:p>
          <a:p>
            <a:pPr algn="just">
              <a:lnSpc>
                <a:spcPct val="150000"/>
              </a:lnSpc>
              <a:buFont typeface="Wingdings" pitchFamily="2" charset="2"/>
              <a:buChar char="Ø"/>
            </a:pPr>
            <a:r>
              <a:rPr lang="en-US" sz="1600" dirty="0" smtClean="0">
                <a:latin typeface="Times New Roman" pitchFamily="18" charset="0"/>
                <a:cs typeface="Times New Roman" pitchFamily="18" charset="0"/>
              </a:rPr>
              <a:t>Keep all staffs records at one place</a:t>
            </a:r>
          </a:p>
          <a:p>
            <a:pPr algn="just">
              <a:lnSpc>
                <a:spcPct val="150000"/>
              </a:lnSpc>
              <a:buFont typeface="Wingdings" pitchFamily="2" charset="2"/>
              <a:buChar char="Ø"/>
            </a:pPr>
            <a:r>
              <a:rPr lang="en-US" sz="1600" dirty="0" smtClean="0">
                <a:latin typeface="Times New Roman" pitchFamily="18" charset="0"/>
                <a:cs typeface="Times New Roman" pitchFamily="18" charset="0"/>
              </a:rPr>
              <a:t>Very easy to maintain &amp; update staff records.</a:t>
            </a:r>
          </a:p>
          <a:p>
            <a:pPr algn="just">
              <a:lnSpc>
                <a:spcPct val="150000"/>
              </a:lnSpc>
              <a:buFont typeface="Wingdings" pitchFamily="2" charset="2"/>
              <a:buChar char="Ø"/>
            </a:pPr>
            <a:r>
              <a:rPr lang="en-US" sz="1600" dirty="0" smtClean="0">
                <a:latin typeface="Times New Roman" pitchFamily="18" charset="0"/>
                <a:cs typeface="Times New Roman" pitchFamily="18" charset="0"/>
              </a:rPr>
              <a:t>Relieved staff can be easily maintain by  Academy Wise.</a:t>
            </a:r>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Staff module</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pic>
        <p:nvPicPr>
          <p:cNvPr id="6" name="Picture 5" descr="people-icon.png"/>
          <p:cNvPicPr>
            <a:picLocks noChangeAspect="1"/>
          </p:cNvPicPr>
          <p:nvPr/>
        </p:nvPicPr>
        <p:blipFill>
          <a:blip r:embed="rId2"/>
          <a:stretch>
            <a:fillRect/>
          </a:stretch>
        </p:blipFill>
        <p:spPr>
          <a:xfrm>
            <a:off x="6019800" y="2286000"/>
            <a:ext cx="2133600" cy="205249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70000"/>
              </a:lnSpc>
              <a:buNone/>
            </a:pPr>
            <a:r>
              <a:rPr lang="en-US" sz="28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The Parent module helps to  all parents to view their students personal, academic data.</a:t>
            </a:r>
          </a:p>
          <a:p>
            <a:pPr algn="just">
              <a:buNone/>
            </a:pPr>
            <a:endParaRPr lang="en-US" sz="2800" dirty="0" smtClean="0">
              <a:latin typeface="Times New Roman" pitchFamily="18" charset="0"/>
              <a:cs typeface="Times New Roman" pitchFamily="18" charset="0"/>
            </a:endParaRPr>
          </a:p>
          <a:p>
            <a:pPr algn="just">
              <a:buNone/>
            </a:pPr>
            <a:r>
              <a:rPr lang="en-US" sz="2400" b="1" i="1" dirty="0" smtClean="0">
                <a:effectLst>
                  <a:outerShdw blurRad="38100" dist="38100" dir="2700000" algn="tl">
                    <a:srgbClr val="000000">
                      <a:alpha val="43137"/>
                    </a:srgbClr>
                  </a:outerShdw>
                </a:effectLst>
                <a:latin typeface="Georgia" pitchFamily="18" charset="0"/>
                <a:cs typeface="Times New Roman" pitchFamily="18" charset="0"/>
              </a:rPr>
              <a:t>Feature:</a:t>
            </a:r>
          </a:p>
          <a:p>
            <a:pPr algn="just">
              <a:lnSpc>
                <a:spcPct val="150000"/>
              </a:lnSpc>
              <a:buFont typeface="Wingdings" pitchFamily="2" charset="2"/>
              <a:buChar char="Ø"/>
            </a:pPr>
            <a:r>
              <a:rPr lang="en-US" sz="1600" dirty="0" smtClean="0">
                <a:latin typeface="Times New Roman" pitchFamily="18" charset="0"/>
                <a:cs typeface="Times New Roman" pitchFamily="18" charset="0"/>
              </a:rPr>
              <a:t>Parents can view  student Daily homework, day to day activities.</a:t>
            </a:r>
          </a:p>
          <a:p>
            <a:pPr algn="just">
              <a:lnSpc>
                <a:spcPct val="150000"/>
              </a:lnSpc>
              <a:buFont typeface="Wingdings" pitchFamily="2" charset="2"/>
              <a:buChar char="Ø"/>
            </a:pPr>
            <a:r>
              <a:rPr lang="en-US" sz="1600" dirty="0" smtClean="0">
                <a:latin typeface="Times New Roman" pitchFamily="18" charset="0"/>
                <a:cs typeface="Times New Roman" pitchFamily="18" charset="0"/>
              </a:rPr>
              <a:t>Parents can  view and download Calendar, Class Time table, Newsletter, Circular etc..</a:t>
            </a:r>
          </a:p>
          <a:p>
            <a:pPr algn="just">
              <a:lnSpc>
                <a:spcPct val="150000"/>
              </a:lnSpc>
              <a:buFont typeface="Wingdings" pitchFamily="2" charset="2"/>
              <a:buChar char="Ø"/>
            </a:pPr>
            <a:r>
              <a:rPr lang="en-US" sz="1600" dirty="0" smtClean="0">
                <a:latin typeface="Times New Roman" pitchFamily="18" charset="0"/>
                <a:cs typeface="Times New Roman" pitchFamily="18" charset="0"/>
              </a:rPr>
              <a:t>Parents can send feedback to staff or management  by through mail</a:t>
            </a:r>
            <a:r>
              <a:rPr lang="en-US" sz="2800" dirty="0" smtClean="0">
                <a:latin typeface="Times New Roman" pitchFamily="18" charset="0"/>
                <a:cs typeface="Times New Roman" pitchFamily="18" charset="0"/>
              </a:rPr>
              <a:t>.</a:t>
            </a:r>
          </a:p>
          <a:p>
            <a:pPr>
              <a:buNone/>
            </a:pP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Parent Module</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pic>
        <p:nvPicPr>
          <p:cNvPr id="6" name="Picture 5" descr="parenting-goods-icon.png"/>
          <p:cNvPicPr>
            <a:picLocks noChangeAspect="1"/>
          </p:cNvPicPr>
          <p:nvPr/>
        </p:nvPicPr>
        <p:blipFill>
          <a:blip r:embed="rId2"/>
          <a:stretch>
            <a:fillRect/>
          </a:stretch>
        </p:blipFill>
        <p:spPr>
          <a:xfrm>
            <a:off x="7315200" y="1676400"/>
            <a:ext cx="1269841" cy="126984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en-US" sz="2800" dirty="0" smtClean="0">
                <a:latin typeface="Times New Roman" pitchFamily="18" charset="0"/>
                <a:cs typeface="Times New Roman" pitchFamily="18" charset="0"/>
              </a:rPr>
              <a:t>	</a:t>
            </a:r>
            <a:r>
              <a:rPr lang="en-US" sz="1700" dirty="0" smtClean="0">
                <a:latin typeface="Times New Roman" pitchFamily="18" charset="0"/>
                <a:cs typeface="Times New Roman" pitchFamily="18" charset="0"/>
              </a:rPr>
              <a:t>This module useful to manage attendance of students of all classes &amp; batches. Absentee remarks can be managed very easily.</a:t>
            </a:r>
          </a:p>
          <a:p>
            <a:pPr algn="just">
              <a:buNone/>
            </a:pPr>
            <a:endParaRPr lang="en-US" sz="2800" dirty="0" smtClean="0"/>
          </a:p>
          <a:p>
            <a:pPr>
              <a:buNone/>
            </a:pPr>
            <a:r>
              <a:rPr lang="en-US" sz="2000" b="1" i="1" dirty="0" smtClean="0">
                <a:effectLst>
                  <a:outerShdw blurRad="38100" dist="38100" dir="2700000" algn="tl">
                    <a:srgbClr val="000000">
                      <a:alpha val="43137"/>
                    </a:srgbClr>
                  </a:outerShdw>
                </a:effectLst>
                <a:latin typeface="Georgia" pitchFamily="18" charset="0"/>
              </a:rPr>
              <a:t>Features:</a:t>
            </a:r>
          </a:p>
          <a:p>
            <a:pPr>
              <a:lnSpc>
                <a:spcPct val="150000"/>
              </a:lnSpc>
              <a:buFont typeface="Wingdings" pitchFamily="2" charset="2"/>
              <a:buChar char="Ø"/>
            </a:pPr>
            <a:r>
              <a:rPr lang="en-US" sz="2100" dirty="0" smtClean="0">
                <a:latin typeface="Times New Roman" pitchFamily="18" charset="0"/>
                <a:cs typeface="Times New Roman" pitchFamily="18" charset="0"/>
              </a:rPr>
              <a:t>Manage attendance Class&amp; batch wise.</a:t>
            </a:r>
          </a:p>
          <a:p>
            <a:pPr>
              <a:lnSpc>
                <a:spcPct val="150000"/>
              </a:lnSpc>
              <a:buFont typeface="Wingdings" pitchFamily="2" charset="2"/>
              <a:buChar char="Ø"/>
            </a:pPr>
            <a:r>
              <a:rPr lang="en-US" sz="2100" dirty="0" smtClean="0">
                <a:latin typeface="Times New Roman" pitchFamily="18" charset="0"/>
                <a:cs typeface="Times New Roman" pitchFamily="18" charset="0"/>
              </a:rPr>
              <a:t>Summary of attendance can be viewed at one place.</a:t>
            </a:r>
          </a:p>
          <a:p>
            <a:pPr>
              <a:lnSpc>
                <a:spcPct val="150000"/>
              </a:lnSpc>
              <a:buFont typeface="Wingdings" pitchFamily="2" charset="2"/>
              <a:buChar char="Ø"/>
            </a:pPr>
            <a:r>
              <a:rPr lang="en-US" sz="2100" dirty="0" smtClean="0">
                <a:latin typeface="Times New Roman" pitchFamily="18" charset="0"/>
                <a:cs typeface="Times New Roman" pitchFamily="18" charset="0"/>
              </a:rPr>
              <a:t>Attendance report can be filtered Class &amp; batch wise. And student wise.</a:t>
            </a:r>
          </a:p>
          <a:p>
            <a:pPr>
              <a:lnSpc>
                <a:spcPct val="150000"/>
              </a:lnSpc>
              <a:buFont typeface="Wingdings" pitchFamily="2" charset="2"/>
              <a:buChar char="Ø"/>
            </a:pPr>
            <a:r>
              <a:rPr lang="en-US" sz="2100" dirty="0" smtClean="0">
                <a:latin typeface="Times New Roman" pitchFamily="18" charset="0"/>
                <a:cs typeface="Times New Roman" pitchFamily="18" charset="0"/>
              </a:rPr>
              <a:t>Total absentee reports with remarks can be viewed.</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Manage Attendance</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pic>
        <p:nvPicPr>
          <p:cNvPr id="6" name="Picture 5" descr="wpTfEZw.png"/>
          <p:cNvPicPr>
            <a:picLocks noChangeAspect="1"/>
          </p:cNvPicPr>
          <p:nvPr/>
        </p:nvPicPr>
        <p:blipFill>
          <a:blip r:embed="rId2"/>
          <a:stretch>
            <a:fillRect/>
          </a:stretch>
        </p:blipFill>
        <p:spPr>
          <a:xfrm>
            <a:off x="7010400" y="1676400"/>
            <a:ext cx="2133600" cy="21336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en-US" sz="2800" dirty="0" smtClean="0">
                <a:latin typeface="Times New Roman" pitchFamily="18" charset="0"/>
                <a:cs typeface="Times New Roman" pitchFamily="18" charset="0"/>
              </a:rPr>
              <a:t> </a:t>
            </a:r>
            <a:r>
              <a:rPr lang="en-US" sz="1700" dirty="0" smtClean="0">
                <a:latin typeface="Times New Roman" pitchFamily="18" charset="0"/>
                <a:cs typeface="Times New Roman" pitchFamily="18" charset="0"/>
              </a:rPr>
              <a:t>	SMS Module in very much useful to deliver the important information to students, parents, staff, etc.. And this module can be attached with some other module like attendance, examination, fee, staff, etc.</a:t>
            </a:r>
          </a:p>
          <a:p>
            <a:pPr algn="just">
              <a:buNone/>
            </a:pPr>
            <a:endParaRPr lang="en-US" sz="2800" dirty="0" smtClean="0">
              <a:latin typeface="Times New Roman" pitchFamily="18" charset="0"/>
              <a:cs typeface="Times New Roman" pitchFamily="18" charset="0"/>
            </a:endParaRPr>
          </a:p>
          <a:p>
            <a:pPr>
              <a:buNone/>
            </a:pPr>
            <a:r>
              <a:rPr lang="en-US" sz="2400" b="1" i="1" dirty="0" smtClean="0">
                <a:effectLst>
                  <a:outerShdw blurRad="38100" dist="38100" dir="2700000" algn="tl">
                    <a:srgbClr val="000000">
                      <a:alpha val="43137"/>
                    </a:srgbClr>
                  </a:outerShdw>
                </a:effectLst>
                <a:latin typeface="Georgia" pitchFamily="18" charset="0"/>
              </a:rPr>
              <a:t>Features:</a:t>
            </a:r>
          </a:p>
          <a:p>
            <a:pPr algn="just">
              <a:lnSpc>
                <a:spcPct val="150000"/>
              </a:lnSpc>
              <a:buFont typeface="Wingdings" pitchFamily="2" charset="2"/>
              <a:buChar char="Ø"/>
            </a:pPr>
            <a:r>
              <a:rPr lang="en-US" sz="1900" dirty="0" smtClean="0">
                <a:latin typeface="Times New Roman" pitchFamily="18" charset="0"/>
                <a:cs typeface="Times New Roman" pitchFamily="18" charset="0"/>
              </a:rPr>
              <a:t>Institute management would have a right to send SMS  according to their requirement.</a:t>
            </a:r>
          </a:p>
          <a:p>
            <a:pPr algn="just">
              <a:lnSpc>
                <a:spcPct val="150000"/>
              </a:lnSpc>
              <a:buFont typeface="Wingdings" pitchFamily="2" charset="2"/>
              <a:buChar char="Ø"/>
            </a:pPr>
            <a:r>
              <a:rPr lang="en-US" sz="1900" dirty="0" smtClean="0">
                <a:latin typeface="Times New Roman" pitchFamily="18" charset="0"/>
                <a:cs typeface="Times New Roman" pitchFamily="18" charset="0"/>
              </a:rPr>
              <a:t>Management can send SMS to one student to whole class.</a:t>
            </a:r>
          </a:p>
          <a:p>
            <a:pPr algn="just">
              <a:lnSpc>
                <a:spcPct val="150000"/>
              </a:lnSpc>
              <a:buFont typeface="Wingdings" pitchFamily="2" charset="2"/>
              <a:buChar char="Ø"/>
            </a:pPr>
            <a:r>
              <a:rPr lang="en-US" sz="1900" dirty="0" smtClean="0">
                <a:latin typeface="Times New Roman" pitchFamily="18" charset="0"/>
                <a:cs typeface="Times New Roman" pitchFamily="18" charset="0"/>
              </a:rPr>
              <a:t>Management can send SMS to staff  Regarding meetings or any intimation.</a:t>
            </a:r>
            <a:endParaRPr lang="en-US" sz="19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SMS Module</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pic>
        <p:nvPicPr>
          <p:cNvPr id="6" name="Picture 5" descr="sms-text-message-icon-32311.png"/>
          <p:cNvPicPr>
            <a:picLocks noChangeAspect="1"/>
          </p:cNvPicPr>
          <p:nvPr/>
        </p:nvPicPr>
        <p:blipFill>
          <a:blip r:embed="rId2"/>
          <a:stretch>
            <a:fillRect/>
          </a:stretch>
        </p:blipFill>
        <p:spPr>
          <a:xfrm>
            <a:off x="7315200" y="2286000"/>
            <a:ext cx="1143000" cy="1143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en-US" sz="28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	Certificate module useful to manage Certificate Distribution  during academic year completion to students of all classes can be managed very easily. All Certificate to be printed in one click.</a:t>
            </a:r>
          </a:p>
          <a:p>
            <a:pPr algn="just">
              <a:buNone/>
            </a:pPr>
            <a:endParaRPr lang="en-US" sz="2800" dirty="0" smtClean="0">
              <a:latin typeface="Times New Roman" pitchFamily="18" charset="0"/>
              <a:cs typeface="Times New Roman" pitchFamily="18" charset="0"/>
            </a:endParaRPr>
          </a:p>
          <a:p>
            <a:pPr algn="just">
              <a:buNone/>
            </a:pPr>
            <a:r>
              <a:rPr lang="en-US" sz="3100" b="1" i="1" dirty="0" smtClean="0">
                <a:effectLst>
                  <a:outerShdw blurRad="38100" dist="38100" dir="2700000" algn="tl">
                    <a:srgbClr val="000000">
                      <a:alpha val="43137"/>
                    </a:srgbClr>
                  </a:outerShdw>
                </a:effectLst>
                <a:latin typeface="Georgia" pitchFamily="18" charset="0"/>
                <a:cs typeface="Times New Roman" pitchFamily="18" charset="0"/>
              </a:rPr>
              <a:t>Features:</a:t>
            </a:r>
          </a:p>
          <a:p>
            <a:pPr algn="just">
              <a:lnSpc>
                <a:spcPct val="150000"/>
              </a:lnSpc>
              <a:buFont typeface="Wingdings" pitchFamily="2" charset="2"/>
              <a:buChar char="Ø"/>
            </a:pPr>
            <a:r>
              <a:rPr lang="en-US" sz="1700" dirty="0" smtClean="0">
                <a:latin typeface="Times New Roman" pitchFamily="18" charset="0"/>
                <a:cs typeface="Times New Roman" pitchFamily="18" charset="0"/>
              </a:rPr>
              <a:t>Conduct Certificate</a:t>
            </a:r>
          </a:p>
          <a:p>
            <a:pPr algn="just">
              <a:lnSpc>
                <a:spcPct val="150000"/>
              </a:lnSpc>
              <a:buFont typeface="Wingdings" pitchFamily="2" charset="2"/>
              <a:buChar char="Ø"/>
            </a:pPr>
            <a:r>
              <a:rPr lang="en-US" sz="1700" dirty="0" smtClean="0">
                <a:latin typeface="Times New Roman" pitchFamily="18" charset="0"/>
                <a:cs typeface="Times New Roman" pitchFamily="18" charset="0"/>
              </a:rPr>
              <a:t>Student TC  </a:t>
            </a:r>
          </a:p>
          <a:p>
            <a:pPr algn="just">
              <a:lnSpc>
                <a:spcPct val="150000"/>
              </a:lnSpc>
              <a:buFont typeface="Wingdings" pitchFamily="2" charset="2"/>
              <a:buChar char="Ø"/>
            </a:pPr>
            <a:r>
              <a:rPr lang="en-US" sz="1700" dirty="0" smtClean="0">
                <a:latin typeface="Times New Roman" pitchFamily="18" charset="0"/>
                <a:cs typeface="Times New Roman" pitchFamily="18" charset="0"/>
              </a:rPr>
              <a:t>Community Certificate</a:t>
            </a:r>
          </a:p>
          <a:p>
            <a:pPr algn="just">
              <a:lnSpc>
                <a:spcPct val="150000"/>
              </a:lnSpc>
              <a:buFont typeface="Wingdings" pitchFamily="2" charset="2"/>
              <a:buChar char="Ø"/>
            </a:pPr>
            <a:r>
              <a:rPr lang="en-US" sz="1700" dirty="0" smtClean="0">
                <a:latin typeface="Times New Roman" pitchFamily="18" charset="0"/>
                <a:cs typeface="Times New Roman" pitchFamily="18" charset="0"/>
              </a:rPr>
              <a:t>Attendance Certificate</a:t>
            </a:r>
            <a:endParaRPr lang="en-US" sz="17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Certificate Module</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pic>
        <p:nvPicPr>
          <p:cNvPr id="6" name="Picture 5" descr="rolled-diploma-hi.png"/>
          <p:cNvPicPr>
            <a:picLocks noChangeAspect="1"/>
          </p:cNvPicPr>
          <p:nvPr/>
        </p:nvPicPr>
        <p:blipFill>
          <a:blip r:embed="rId2" cstate="print"/>
          <a:stretch>
            <a:fillRect/>
          </a:stretch>
        </p:blipFill>
        <p:spPr>
          <a:xfrm>
            <a:off x="6629400" y="3124200"/>
            <a:ext cx="1504415" cy="138406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en-US" sz="24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This module useful to manage Hostel students of all classes &amp; batches wise. Hostel students can be managed very easily..</a:t>
            </a:r>
          </a:p>
          <a:p>
            <a:pPr algn="just">
              <a:buNone/>
            </a:pPr>
            <a:endParaRPr lang="en-US" sz="2400" dirty="0" smtClean="0">
              <a:latin typeface="Times New Roman" pitchFamily="18" charset="0"/>
              <a:cs typeface="Times New Roman" pitchFamily="18" charset="0"/>
            </a:endParaRPr>
          </a:p>
          <a:p>
            <a:pPr algn="just">
              <a:buNone/>
            </a:pPr>
            <a:endParaRPr lang="en-US" sz="3600" b="1" i="1" dirty="0" smtClean="0">
              <a:latin typeface="Georgia" pitchFamily="18" charset="0"/>
              <a:cs typeface="Times New Roman" pitchFamily="18" charset="0"/>
            </a:endParaRPr>
          </a:p>
          <a:p>
            <a:pPr algn="just">
              <a:buNone/>
            </a:pPr>
            <a:r>
              <a:rPr lang="en-US" sz="2400" b="1" i="1" dirty="0" smtClean="0">
                <a:latin typeface="Georgia" pitchFamily="18" charset="0"/>
                <a:cs typeface="Times New Roman" pitchFamily="18" charset="0"/>
              </a:rPr>
              <a:t>Features</a:t>
            </a:r>
          </a:p>
          <a:p>
            <a:pPr algn="just">
              <a:lnSpc>
                <a:spcPct val="150000"/>
              </a:lnSpc>
              <a:buFont typeface="Wingdings" pitchFamily="2" charset="2"/>
              <a:buChar char="Ø"/>
            </a:pPr>
            <a:r>
              <a:rPr lang="en-US" sz="1600" dirty="0" smtClean="0">
                <a:latin typeface="Times New Roman" pitchFamily="18" charset="0"/>
                <a:cs typeface="Times New Roman" pitchFamily="18" charset="0"/>
              </a:rPr>
              <a:t>Hostel Students record can be filtered according to Class &amp; batch wise</a:t>
            </a:r>
          </a:p>
          <a:p>
            <a:pPr algn="just">
              <a:lnSpc>
                <a:spcPct val="150000"/>
              </a:lnSpc>
              <a:buFont typeface="Wingdings" pitchFamily="2" charset="2"/>
              <a:buChar char="Ø"/>
            </a:pPr>
            <a:r>
              <a:rPr lang="en-US" sz="1600" dirty="0" smtClean="0">
                <a:latin typeface="Times New Roman" pitchFamily="18" charset="0"/>
                <a:cs typeface="Times New Roman" pitchFamily="18" charset="0"/>
              </a:rPr>
              <a:t>Unique Number will generate to each students in hostel </a:t>
            </a:r>
            <a:endParaRPr lang="en-US" sz="1600" dirty="0" smtClean="0">
              <a:latin typeface="Times New Roman" pitchFamily="18" charset="0"/>
              <a:cs typeface="Times New Roman" pitchFamily="18" charset="0"/>
            </a:endParaRPr>
          </a:p>
          <a:p>
            <a:pPr algn="just">
              <a:lnSpc>
                <a:spcPct val="150000"/>
              </a:lnSpc>
              <a:buFont typeface="Wingdings" pitchFamily="2" charset="2"/>
              <a:buChar char="Ø"/>
            </a:pPr>
            <a:r>
              <a:rPr lang="en-US" sz="1600" dirty="0" smtClean="0">
                <a:latin typeface="Times New Roman" pitchFamily="18" charset="0"/>
                <a:cs typeface="Times New Roman" pitchFamily="18" charset="0"/>
              </a:rPr>
              <a:t>Hostel students leave and permission to be tracked </a:t>
            </a:r>
            <a:r>
              <a:rPr lang="en-US" sz="1600" smtClean="0">
                <a:latin typeface="Times New Roman" pitchFamily="18" charset="0"/>
                <a:cs typeface="Times New Roman" pitchFamily="18" charset="0"/>
              </a:rPr>
              <a:t>and send SMS to parents.</a:t>
            </a:r>
            <a:endParaRPr lang="en-US" sz="1600" dirty="0" smtClean="0">
              <a:latin typeface="Times New Roman" pitchFamily="18" charset="0"/>
              <a:cs typeface="Times New Roman" pitchFamily="18" charset="0"/>
            </a:endParaRPr>
          </a:p>
          <a:p>
            <a:endParaRPr lang="en-US" sz="2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Hostel</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pic>
        <p:nvPicPr>
          <p:cNvPr id="6" name="Picture 5" descr="hotel-motel-sleeping-accomodation-clip-art-red-white-hi.png"/>
          <p:cNvPicPr>
            <a:picLocks noChangeAspect="1"/>
          </p:cNvPicPr>
          <p:nvPr/>
        </p:nvPicPr>
        <p:blipFill>
          <a:blip r:embed="rId2" cstate="print"/>
          <a:stretch>
            <a:fillRect/>
          </a:stretch>
        </p:blipFill>
        <p:spPr>
          <a:xfrm>
            <a:off x="7315200" y="2473962"/>
            <a:ext cx="1066800" cy="103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lgn="just">
              <a:lnSpc>
                <a:spcPct val="150000"/>
              </a:lnSpc>
              <a:buNone/>
            </a:pPr>
            <a:r>
              <a:rPr lang="en-US" sz="2800" dirty="0" smtClean="0">
                <a:latin typeface="Times New Roman" pitchFamily="18" charset="0"/>
                <a:cs typeface="Times New Roman" pitchFamily="18" charset="0"/>
              </a:rPr>
              <a:t>		</a:t>
            </a:r>
          </a:p>
          <a:p>
            <a:pPr algn="just">
              <a:lnSpc>
                <a:spcPct val="150000"/>
              </a:lnSpc>
              <a:buNone/>
            </a:pPr>
            <a:r>
              <a:rPr lang="en-US" sz="2800" dirty="0" smtClean="0">
                <a:latin typeface="Times New Roman" pitchFamily="18" charset="0"/>
                <a:cs typeface="Times New Roman" pitchFamily="18" charset="0"/>
              </a:rPr>
              <a:t>			This module is useful to maintain transportation facilities to student for their better security and manage the school time, tracking and maintain the transportation details. It includes vehicle name, route details, transportation fees etc.</a:t>
            </a:r>
          </a:p>
          <a:p>
            <a:pPr algn="just">
              <a:buNone/>
            </a:pPr>
            <a:endParaRPr lang="en-US" sz="2800" dirty="0" smtClean="0">
              <a:latin typeface="Times New Roman" pitchFamily="18" charset="0"/>
              <a:cs typeface="Times New Roman" pitchFamily="18" charset="0"/>
            </a:endParaRPr>
          </a:p>
          <a:p>
            <a:pPr algn="just">
              <a:buNone/>
            </a:pPr>
            <a:r>
              <a:rPr lang="en-US" sz="4000" b="1" i="1" dirty="0" smtClean="0">
                <a:effectLst>
                  <a:outerShdw blurRad="38100" dist="38100" dir="2700000" algn="tl">
                    <a:srgbClr val="000000">
                      <a:alpha val="43137"/>
                    </a:srgbClr>
                  </a:outerShdw>
                </a:effectLst>
                <a:latin typeface="Georgia" pitchFamily="18" charset="0"/>
                <a:cs typeface="Times New Roman" pitchFamily="18" charset="0"/>
              </a:rPr>
              <a:t>Features:</a:t>
            </a:r>
          </a:p>
          <a:p>
            <a:pPr algn="just">
              <a:lnSpc>
                <a:spcPct val="150000"/>
              </a:lnSpc>
              <a:buFont typeface="Wingdings" pitchFamily="2" charset="2"/>
              <a:buChar char="Ø"/>
            </a:pPr>
            <a:r>
              <a:rPr lang="en-US" sz="2800" dirty="0" smtClean="0">
                <a:latin typeface="Times New Roman" pitchFamily="18" charset="0"/>
                <a:cs typeface="Times New Roman" pitchFamily="18" charset="0"/>
              </a:rPr>
              <a:t>Save Driver And Conductor Details With Identity Proof</a:t>
            </a:r>
          </a:p>
          <a:p>
            <a:pPr algn="just">
              <a:lnSpc>
                <a:spcPct val="150000"/>
              </a:lnSpc>
              <a:buFont typeface="Wingdings" pitchFamily="2" charset="2"/>
              <a:buChar char="Ø"/>
            </a:pPr>
            <a:r>
              <a:rPr lang="en-US" sz="2800" dirty="0" smtClean="0">
                <a:latin typeface="Times New Roman" pitchFamily="18" charset="0"/>
                <a:cs typeface="Times New Roman" pitchFamily="18" charset="0"/>
              </a:rPr>
              <a:t>Manage Vehicles Details like The Type Of Vehicle, Vehicle Number</a:t>
            </a:r>
          </a:p>
          <a:p>
            <a:pPr algn="just">
              <a:lnSpc>
                <a:spcPct val="150000"/>
              </a:lnSpc>
              <a:buFont typeface="Wingdings" pitchFamily="2" charset="2"/>
              <a:buChar char="Ø"/>
            </a:pPr>
            <a:r>
              <a:rPr lang="en-US" sz="2800" dirty="0" smtClean="0">
                <a:latin typeface="Times New Roman" pitchFamily="18" charset="0"/>
                <a:cs typeface="Times New Roman" pitchFamily="18" charset="0"/>
              </a:rPr>
              <a:t>Maintain Route Details Given With The Name Of Stoppage</a:t>
            </a:r>
          </a:p>
          <a:p>
            <a:pPr algn="just">
              <a:lnSpc>
                <a:spcPct val="150000"/>
              </a:lnSpc>
              <a:buFont typeface="Wingdings" pitchFamily="2" charset="2"/>
              <a:buChar char="Ø"/>
            </a:pPr>
            <a:r>
              <a:rPr lang="en-US" sz="2800" dirty="0" smtClean="0">
                <a:latin typeface="Times New Roman" pitchFamily="18" charset="0"/>
                <a:cs typeface="Times New Roman" pitchFamily="18" charset="0"/>
              </a:rPr>
              <a:t>Vehicle Maintenance And Fuel Charges Details</a:t>
            </a:r>
          </a:p>
          <a:p>
            <a:pPr algn="just">
              <a:lnSpc>
                <a:spcPct val="150000"/>
              </a:lnSpc>
              <a:buFont typeface="Wingdings" pitchFamily="2" charset="2"/>
              <a:buChar char="Ø"/>
            </a:pPr>
            <a:r>
              <a:rPr lang="en-US" sz="2800" dirty="0" smtClean="0"/>
              <a:t> Management Transport expense by  vehicle wise.</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Transport</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pic>
        <p:nvPicPr>
          <p:cNvPr id="6" name="Picture 5" descr="bus_PNG8630.png"/>
          <p:cNvPicPr>
            <a:picLocks noChangeAspect="1"/>
          </p:cNvPicPr>
          <p:nvPr/>
        </p:nvPicPr>
        <p:blipFill>
          <a:blip r:embed="rId2"/>
          <a:stretch>
            <a:fillRect/>
          </a:stretch>
        </p:blipFill>
        <p:spPr>
          <a:xfrm>
            <a:off x="-152400" y="609601"/>
            <a:ext cx="2044621" cy="13716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lnSpc>
                <a:spcPct val="170000"/>
              </a:lnSpc>
              <a:buNone/>
            </a:pPr>
            <a:r>
              <a:rPr lang="en-US" sz="1200" dirty="0" smtClean="0">
                <a:latin typeface="Times New Roman" pitchFamily="18" charset="0"/>
                <a:cs typeface="Times New Roman" pitchFamily="18" charset="0"/>
              </a:rPr>
              <a:t>	The fee module enables you to maintain registers of fee receipts and outstanding amounts on a student/class basis. The fee module has a configurable structure for different fee head, and its calculations thereof. This module also provisions for fee waivers and optional fees</a:t>
            </a:r>
            <a:r>
              <a:rPr lang="en-US" sz="1200" dirty="0" smtClean="0"/>
              <a:t>.</a:t>
            </a:r>
          </a:p>
          <a:p>
            <a:pPr>
              <a:lnSpc>
                <a:spcPct val="120000"/>
              </a:lnSpc>
              <a:buNone/>
            </a:pPr>
            <a:r>
              <a:rPr lang="en-US" sz="1800" b="1" i="1" dirty="0" smtClean="0">
                <a:effectLst>
                  <a:outerShdw blurRad="38100" dist="38100" dir="2700000" algn="tl">
                    <a:srgbClr val="000000">
                      <a:alpha val="43137"/>
                    </a:srgbClr>
                  </a:outerShdw>
                </a:effectLst>
                <a:latin typeface="Georgia" pitchFamily="18" charset="0"/>
              </a:rPr>
              <a:t>Features :</a:t>
            </a:r>
          </a:p>
          <a:p>
            <a:pPr algn="just">
              <a:lnSpc>
                <a:spcPct val="120000"/>
              </a:lnSpc>
            </a:pPr>
            <a:r>
              <a:rPr lang="en-US" sz="1200" dirty="0" smtClean="0">
                <a:latin typeface="Times New Roman" pitchFamily="18" charset="0"/>
                <a:cs typeface="Times New Roman" pitchFamily="18" charset="0"/>
              </a:rPr>
              <a:t>Computerized Billing</a:t>
            </a:r>
          </a:p>
          <a:p>
            <a:pPr algn="just">
              <a:lnSpc>
                <a:spcPct val="120000"/>
              </a:lnSpc>
            </a:pPr>
            <a:r>
              <a:rPr lang="en-US" sz="1200" dirty="0" smtClean="0">
                <a:latin typeface="Times New Roman" pitchFamily="18" charset="0"/>
                <a:cs typeface="Times New Roman" pitchFamily="18" charset="0"/>
              </a:rPr>
              <a:t>Various modes of payment by internet banking, credit or debit cards.</a:t>
            </a:r>
          </a:p>
          <a:p>
            <a:pPr algn="just">
              <a:lnSpc>
                <a:spcPct val="120000"/>
              </a:lnSpc>
            </a:pPr>
            <a:r>
              <a:rPr lang="en-US" sz="1200" dirty="0" smtClean="0">
                <a:latin typeface="Times New Roman" pitchFamily="18" charset="0"/>
                <a:cs typeface="Times New Roman" pitchFamily="18" charset="0"/>
              </a:rPr>
              <a:t>Different type of fee, fine and other charges can be customized as per student and class.</a:t>
            </a:r>
          </a:p>
          <a:p>
            <a:pPr algn="just">
              <a:lnSpc>
                <a:spcPct val="120000"/>
              </a:lnSpc>
            </a:pPr>
            <a:r>
              <a:rPr lang="en-US" sz="1200" dirty="0" smtClean="0">
                <a:latin typeface="Times New Roman" pitchFamily="18" charset="0"/>
                <a:cs typeface="Times New Roman" pitchFamily="18" charset="0"/>
              </a:rPr>
              <a:t>You can verify fee structure of different classes.</a:t>
            </a:r>
          </a:p>
          <a:p>
            <a:pPr algn="just">
              <a:lnSpc>
                <a:spcPct val="120000"/>
              </a:lnSpc>
            </a:pPr>
            <a:r>
              <a:rPr lang="en-US" sz="1200" dirty="0" smtClean="0">
                <a:latin typeface="Times New Roman" pitchFamily="18" charset="0"/>
                <a:cs typeface="Times New Roman" pitchFamily="18" charset="0"/>
              </a:rPr>
              <a:t>Amount dues and amount received can be viewed as per month and year with all/specific, class/section or individual student.</a:t>
            </a:r>
          </a:p>
          <a:p>
            <a:pPr algn="just">
              <a:lnSpc>
                <a:spcPct val="120000"/>
              </a:lnSpc>
            </a:pPr>
            <a:r>
              <a:rPr lang="en-US" sz="1200" dirty="0" smtClean="0">
                <a:latin typeface="Times New Roman" pitchFamily="18" charset="0"/>
                <a:cs typeface="Times New Roman" pitchFamily="18" charset="0"/>
              </a:rPr>
              <a:t>Fee dues alert.</a:t>
            </a:r>
          </a:p>
          <a:p>
            <a:pPr algn="just">
              <a:lnSpc>
                <a:spcPct val="120000"/>
              </a:lnSpc>
            </a:pPr>
            <a:r>
              <a:rPr lang="en-US" sz="1200" dirty="0" smtClean="0">
                <a:latin typeface="Times New Roman" pitchFamily="18" charset="0"/>
                <a:cs typeface="Times New Roman" pitchFamily="18" charset="0"/>
              </a:rPr>
              <a:t>Report on the basis of fee daily/monthly.</a:t>
            </a:r>
          </a:p>
          <a:p>
            <a:pPr algn="just">
              <a:lnSpc>
                <a:spcPct val="120000"/>
              </a:lnSpc>
            </a:pPr>
            <a:endParaRPr lang="en-US" sz="1200" dirty="0" smtClean="0">
              <a:latin typeface="Times New Roman" pitchFamily="18" charset="0"/>
              <a:cs typeface="Times New Roman" pitchFamily="18" charset="0"/>
            </a:endParaRPr>
          </a:p>
          <a:p>
            <a:pPr>
              <a:lnSpc>
                <a:spcPct val="120000"/>
              </a:lnSpc>
              <a:buNone/>
            </a:pPr>
            <a:r>
              <a:rPr lang="en-US" sz="1600" b="1" i="1" dirty="0" smtClean="0">
                <a:effectLst>
                  <a:outerShdw blurRad="38100" dist="38100" dir="2700000" algn="tl">
                    <a:srgbClr val="000000">
                      <a:alpha val="43137"/>
                    </a:srgbClr>
                  </a:outerShdw>
                </a:effectLst>
                <a:latin typeface="Georgia" pitchFamily="18" charset="0"/>
              </a:rPr>
              <a:t>Additional Features:</a:t>
            </a:r>
          </a:p>
          <a:p>
            <a:pPr algn="just">
              <a:lnSpc>
                <a:spcPct val="120000"/>
              </a:lnSpc>
              <a:buFont typeface="Wingdings" pitchFamily="2" charset="2"/>
              <a:buChar char="Ø"/>
            </a:pPr>
            <a:r>
              <a:rPr lang="en-US" sz="1200" dirty="0" smtClean="0">
                <a:latin typeface="Times New Roman" pitchFamily="18" charset="0"/>
                <a:cs typeface="Times New Roman" pitchFamily="18" charset="0"/>
              </a:rPr>
              <a:t>Various modes of payment by internet banking, credit or debit cards.</a:t>
            </a:r>
          </a:p>
          <a:p>
            <a:pPr algn="just">
              <a:lnSpc>
                <a:spcPct val="120000"/>
              </a:lnSpc>
              <a:buFont typeface="Wingdings" pitchFamily="2" charset="2"/>
              <a:buChar char="Ø"/>
            </a:pPr>
            <a:r>
              <a:rPr lang="en-US" sz="1200" dirty="0" smtClean="0">
                <a:latin typeface="Times New Roman" pitchFamily="18" charset="0"/>
                <a:cs typeface="Times New Roman" pitchFamily="18" charset="0"/>
              </a:rPr>
              <a:t>Online fee payment</a:t>
            </a:r>
          </a:p>
          <a:p>
            <a:endParaRPr lang="en-US" sz="12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Accounts</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pic>
        <p:nvPicPr>
          <p:cNvPr id="6" name="Picture 5" descr="680X480_FinanceAccountants.png"/>
          <p:cNvPicPr>
            <a:picLocks noChangeAspect="1"/>
          </p:cNvPicPr>
          <p:nvPr/>
        </p:nvPicPr>
        <p:blipFill>
          <a:blip r:embed="rId2" cstate="print"/>
          <a:stretch>
            <a:fillRect/>
          </a:stretch>
        </p:blipFill>
        <p:spPr>
          <a:xfrm>
            <a:off x="6858000" y="4572000"/>
            <a:ext cx="1835149" cy="1295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None/>
            </a:pPr>
            <a:r>
              <a:rPr lang="en-US" sz="24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All books details can be stored at one place with management of issuing &amp; receiving books.</a:t>
            </a:r>
          </a:p>
          <a:p>
            <a:pPr algn="just">
              <a:buNone/>
            </a:pPr>
            <a:endParaRPr lang="en-US" sz="4000" b="1" i="1" dirty="0" smtClean="0">
              <a:effectLst>
                <a:outerShdw blurRad="38100" dist="38100" dir="2700000" algn="tl">
                  <a:srgbClr val="000000">
                    <a:alpha val="43137"/>
                  </a:srgbClr>
                </a:outerShdw>
              </a:effectLst>
              <a:latin typeface="Georgia" pitchFamily="18" charset="0"/>
            </a:endParaRPr>
          </a:p>
          <a:p>
            <a:pPr algn="just">
              <a:buNone/>
            </a:pPr>
            <a:r>
              <a:rPr lang="en-US" sz="2400" b="1" i="1" dirty="0" smtClean="0">
                <a:effectLst>
                  <a:outerShdw blurRad="38100" dist="38100" dir="2700000" algn="tl">
                    <a:srgbClr val="000000">
                      <a:alpha val="43137"/>
                    </a:srgbClr>
                  </a:outerShdw>
                </a:effectLst>
                <a:latin typeface="Georgia" pitchFamily="18" charset="0"/>
              </a:rPr>
              <a:t>Features:</a:t>
            </a:r>
          </a:p>
          <a:p>
            <a:pPr algn="just">
              <a:lnSpc>
                <a:spcPct val="150000"/>
              </a:lnSpc>
              <a:buFont typeface="Wingdings" pitchFamily="2" charset="2"/>
              <a:buChar char="Ø"/>
            </a:pPr>
            <a:r>
              <a:rPr lang="en-US" sz="1600" dirty="0" smtClean="0">
                <a:latin typeface="Times New Roman" pitchFamily="18" charset="0"/>
                <a:cs typeface="Times New Roman" pitchFamily="18" charset="0"/>
              </a:rPr>
              <a:t>Manage all books details at one place with no. of books, volume, author, etc</a:t>
            </a:r>
          </a:p>
          <a:p>
            <a:pPr algn="just">
              <a:lnSpc>
                <a:spcPct val="150000"/>
              </a:lnSpc>
              <a:buFont typeface="Wingdings" pitchFamily="2" charset="2"/>
              <a:buChar char="Ø"/>
            </a:pPr>
            <a:r>
              <a:rPr lang="en-US" sz="1600" dirty="0" smtClean="0">
                <a:latin typeface="Times New Roman" pitchFamily="18" charset="0"/>
                <a:cs typeface="Times New Roman" pitchFamily="18" charset="0"/>
              </a:rPr>
              <a:t>Issuing &amp; receiving books can be managed.</a:t>
            </a:r>
          </a:p>
          <a:p>
            <a:pPr algn="just">
              <a:lnSpc>
                <a:spcPct val="150000"/>
              </a:lnSpc>
              <a:buFont typeface="Wingdings" pitchFamily="2" charset="2"/>
              <a:buChar char="Ø"/>
            </a:pPr>
            <a:r>
              <a:rPr lang="en-US" sz="1600" dirty="0" smtClean="0">
                <a:latin typeface="Times New Roman" pitchFamily="18" charset="0"/>
                <a:cs typeface="Times New Roman" pitchFamily="18" charset="0"/>
              </a:rPr>
              <a:t>Search books</a:t>
            </a:r>
            <a:r>
              <a:rPr lang="en-US" sz="2400" dirty="0" smtClean="0">
                <a:latin typeface="Times New Roman" pitchFamily="18" charset="0"/>
                <a:cs typeface="Times New Roman" pitchFamily="18" charset="0"/>
              </a:rPr>
              <a:t>.</a:t>
            </a:r>
          </a:p>
          <a:p>
            <a:pPr>
              <a:buNone/>
            </a:pPr>
            <a:endParaRPr lang="en-US" sz="2400" dirty="0" smtClean="0"/>
          </a:p>
          <a:p>
            <a:endParaRPr lang="en-US" sz="2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Library Module</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pic>
        <p:nvPicPr>
          <p:cNvPr id="7" name="Picture 6" descr="Koha.png"/>
          <p:cNvPicPr>
            <a:picLocks noChangeAspect="1"/>
          </p:cNvPicPr>
          <p:nvPr/>
        </p:nvPicPr>
        <p:blipFill>
          <a:blip r:embed="rId2"/>
          <a:stretch>
            <a:fillRect/>
          </a:stretch>
        </p:blipFill>
        <p:spPr>
          <a:xfrm>
            <a:off x="6172200" y="3733800"/>
            <a:ext cx="2133600" cy="21336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None/>
            </a:pPr>
            <a:r>
              <a:rPr lang="en-US" sz="2000" b="1" dirty="0" smtClean="0">
                <a:effectLst>
                  <a:outerShdw blurRad="38100" dist="38100" dir="2700000" algn="tl">
                    <a:srgbClr val="000000">
                      <a:alpha val="43137"/>
                    </a:srgbClr>
                  </a:outerShdw>
                </a:effectLst>
                <a:latin typeface="Georgia" pitchFamily="18" charset="0"/>
                <a:cs typeface="Aharoni" pitchFamily="2" charset="-79"/>
              </a:rPr>
              <a:t>Admission Report</a:t>
            </a:r>
          </a:p>
          <a:p>
            <a:pPr>
              <a:buNone/>
            </a:pPr>
            <a:r>
              <a:rPr lang="en-US" sz="1800" b="1" dirty="0" smtClean="0">
                <a:solidFill>
                  <a:schemeClr val="tx1">
                    <a:lumMod val="65000"/>
                    <a:lumOff val="35000"/>
                  </a:schemeClr>
                </a:solidFill>
                <a:latin typeface="Times New Roman" pitchFamily="18" charset="0"/>
                <a:cs typeface="Times New Roman" pitchFamily="18" charset="0"/>
              </a:rPr>
              <a:t>	Student Admission Report Class wise and between dates.</a:t>
            </a:r>
          </a:p>
          <a:p>
            <a:pPr>
              <a:buNone/>
            </a:pPr>
            <a:endParaRPr lang="en-US" sz="1800" b="1" dirty="0" smtClean="0">
              <a:solidFill>
                <a:schemeClr val="tx1">
                  <a:lumMod val="65000"/>
                  <a:lumOff val="35000"/>
                </a:schemeClr>
              </a:solidFill>
              <a:latin typeface="Times New Roman" pitchFamily="18" charset="0"/>
              <a:cs typeface="Times New Roman" pitchFamily="18" charset="0"/>
            </a:endParaRPr>
          </a:p>
          <a:p>
            <a:pPr>
              <a:buNone/>
            </a:pPr>
            <a:r>
              <a:rPr lang="en-US" sz="2000" b="1" dirty="0" smtClean="0">
                <a:effectLst>
                  <a:outerShdw blurRad="38100" dist="38100" dir="2700000" algn="tl">
                    <a:srgbClr val="000000">
                      <a:alpha val="43137"/>
                    </a:srgbClr>
                  </a:outerShdw>
                </a:effectLst>
                <a:latin typeface="Georgia" pitchFamily="18" charset="0"/>
                <a:cs typeface="Aharoni" pitchFamily="2" charset="-79"/>
              </a:rPr>
              <a:t>General Report</a:t>
            </a:r>
          </a:p>
          <a:p>
            <a:pPr>
              <a:buNone/>
            </a:pPr>
            <a:r>
              <a:rPr lang="en-US" sz="1800" b="1" dirty="0" smtClean="0">
                <a:solidFill>
                  <a:schemeClr val="tx1">
                    <a:lumMod val="65000"/>
                    <a:lumOff val="35000"/>
                  </a:schemeClr>
                </a:solidFill>
                <a:latin typeface="Times New Roman" pitchFamily="18" charset="0"/>
                <a:cs typeface="Times New Roman" pitchFamily="18" charset="0"/>
              </a:rPr>
              <a:t>	Class Wise &amp; Overall School report</a:t>
            </a:r>
          </a:p>
          <a:p>
            <a:pPr>
              <a:buNone/>
            </a:pPr>
            <a:endParaRPr lang="en-US" sz="1800" b="1" dirty="0" smtClean="0">
              <a:solidFill>
                <a:schemeClr val="tx1">
                  <a:lumMod val="65000"/>
                  <a:lumOff val="35000"/>
                </a:schemeClr>
              </a:solidFill>
              <a:latin typeface="Times New Roman" pitchFamily="18" charset="0"/>
              <a:cs typeface="Times New Roman" pitchFamily="18" charset="0"/>
            </a:endParaRPr>
          </a:p>
          <a:p>
            <a:pPr>
              <a:buNone/>
            </a:pPr>
            <a:r>
              <a:rPr lang="en-US" sz="2000" b="1" dirty="0" smtClean="0">
                <a:effectLst>
                  <a:outerShdw blurRad="38100" dist="38100" dir="2700000" algn="tl">
                    <a:srgbClr val="000000">
                      <a:alpha val="43137"/>
                    </a:srgbClr>
                  </a:outerShdw>
                </a:effectLst>
                <a:latin typeface="Georgia" pitchFamily="18" charset="0"/>
                <a:cs typeface="Aharoni" pitchFamily="2" charset="-79"/>
              </a:rPr>
              <a:t>Attendance Report</a:t>
            </a:r>
          </a:p>
          <a:p>
            <a:pPr>
              <a:buNone/>
            </a:pPr>
            <a:r>
              <a:rPr lang="en-US" sz="1800" b="1" dirty="0" smtClean="0">
                <a:solidFill>
                  <a:schemeClr val="tx1">
                    <a:lumMod val="65000"/>
                    <a:lumOff val="35000"/>
                  </a:schemeClr>
                </a:solidFill>
                <a:latin typeface="Times New Roman" pitchFamily="18" charset="0"/>
                <a:cs typeface="Times New Roman" pitchFamily="18" charset="0"/>
              </a:rPr>
              <a:t>	Student Attendance Report -Batch Class wise and between dates.</a:t>
            </a:r>
          </a:p>
          <a:p>
            <a:pPr>
              <a:buNone/>
            </a:pPr>
            <a:endParaRPr lang="en-US" sz="1800" b="1" dirty="0" smtClean="0">
              <a:solidFill>
                <a:schemeClr val="bg2">
                  <a:lumMod val="50000"/>
                </a:schemeClr>
              </a:solidFill>
              <a:latin typeface="Georgia" pitchFamily="18" charset="0"/>
              <a:cs typeface="Aharoni" pitchFamily="2" charset="-79"/>
            </a:endParaRPr>
          </a:p>
          <a:p>
            <a:pPr>
              <a:buNone/>
            </a:pPr>
            <a:r>
              <a:rPr lang="en-US" sz="2000" b="1" dirty="0" smtClean="0">
                <a:effectLst>
                  <a:outerShdw blurRad="38100" dist="38100" dir="2700000" algn="tl">
                    <a:srgbClr val="000000">
                      <a:alpha val="43137"/>
                    </a:srgbClr>
                  </a:outerShdw>
                </a:effectLst>
                <a:latin typeface="Georgia" pitchFamily="18" charset="0"/>
                <a:cs typeface="Aharoni" pitchFamily="2" charset="-79"/>
              </a:rPr>
              <a:t>Student Fees Report</a:t>
            </a:r>
          </a:p>
          <a:p>
            <a:pPr>
              <a:buNone/>
            </a:pPr>
            <a:r>
              <a:rPr lang="en-US" sz="1800" b="1" dirty="0" smtClean="0">
                <a:solidFill>
                  <a:schemeClr val="tx1">
                    <a:lumMod val="65000"/>
                    <a:lumOff val="35000"/>
                  </a:schemeClr>
                </a:solidFill>
                <a:latin typeface="Times New Roman" pitchFamily="18" charset="0"/>
                <a:cs typeface="Times New Roman" pitchFamily="18" charset="0"/>
              </a:rPr>
              <a:t>              School Fees              </a:t>
            </a:r>
          </a:p>
          <a:p>
            <a:pPr>
              <a:buNone/>
            </a:pPr>
            <a:r>
              <a:rPr lang="en-US" sz="1800" b="1" dirty="0" smtClean="0">
                <a:solidFill>
                  <a:schemeClr val="tx1">
                    <a:lumMod val="65000"/>
                    <a:lumOff val="35000"/>
                  </a:schemeClr>
                </a:solidFill>
                <a:latin typeface="Times New Roman" pitchFamily="18" charset="0"/>
                <a:cs typeface="Times New Roman" pitchFamily="18" charset="0"/>
              </a:rPr>
              <a:t>              Transport           Daily report &amp; Monthly report</a:t>
            </a:r>
          </a:p>
          <a:p>
            <a:pPr>
              <a:buNone/>
            </a:pPr>
            <a:r>
              <a:rPr lang="en-US" sz="1800" b="1" dirty="0" smtClean="0">
                <a:solidFill>
                  <a:schemeClr val="tx1">
                    <a:lumMod val="65000"/>
                    <a:lumOff val="35000"/>
                  </a:schemeClr>
                </a:solidFill>
                <a:latin typeface="Times New Roman" pitchFamily="18" charset="0"/>
                <a:cs typeface="Times New Roman" pitchFamily="18" charset="0"/>
              </a:rPr>
              <a:t>               Hostel</a:t>
            </a:r>
          </a:p>
          <a:p>
            <a:pPr>
              <a:buNone/>
            </a:pPr>
            <a:endParaRPr lang="en-US" sz="1800" dirty="0" smtClean="0"/>
          </a:p>
          <a:p>
            <a:endParaRPr lang="en-US" sz="1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Reports</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sp>
        <p:nvSpPr>
          <p:cNvPr id="6" name="Right Bracket 5"/>
          <p:cNvSpPr/>
          <p:nvPr/>
        </p:nvSpPr>
        <p:spPr>
          <a:xfrm>
            <a:off x="2760408" y="4603956"/>
            <a:ext cx="45719" cy="838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600" b="1" dirty="0" smtClean="0">
                <a:latin typeface="Times New Roman" pitchFamily="18" charset="0"/>
                <a:cs typeface="Times New Roman" pitchFamily="18" charset="0"/>
              </a:rPr>
              <a:t>Institute Management System</a:t>
            </a:r>
            <a:r>
              <a:rPr lang="en-US" sz="1600" dirty="0" smtClean="0">
                <a:latin typeface="Times New Roman" pitchFamily="18" charset="0"/>
                <a:cs typeface="Times New Roman" pitchFamily="18" charset="0"/>
              </a:rPr>
              <a:t> is designed to automate the management process of an institute from student admission to examination management, from course management to schedule management, from human resource employment to salary management.</a:t>
            </a:r>
          </a:p>
          <a:p>
            <a:pPr algn="just">
              <a:lnSpc>
                <a:spcPct val="150000"/>
              </a:lnSpc>
            </a:pPr>
            <a:r>
              <a:rPr lang="en-US" sz="1600" dirty="0" smtClean="0">
                <a:latin typeface="Times New Roman" pitchFamily="18" charset="0"/>
                <a:cs typeface="Times New Roman" pitchFamily="18" charset="0"/>
              </a:rPr>
              <a:t>Institute management need to have robust and integrated Institute Management System for their day to day operation.</a:t>
            </a:r>
          </a:p>
          <a:p>
            <a:pPr algn="just">
              <a:lnSpc>
                <a:spcPct val="150000"/>
              </a:lnSpc>
            </a:pPr>
            <a:r>
              <a:rPr lang="en-US" sz="1600" dirty="0" smtClean="0">
                <a:latin typeface="Times New Roman" pitchFamily="18" charset="0"/>
                <a:cs typeface="Times New Roman" pitchFamily="18" charset="0"/>
              </a:rPr>
              <a:t>It is difficult for any management to store the large number of data manually or in papers. In that case when any user wants to take information it is very difficult for management to provide information immediately. It is very time consuming process. But by using IMS it takes only few minutes/seconds.</a:t>
            </a:r>
          </a:p>
          <a:p>
            <a:pPr algn="just">
              <a:lnSpc>
                <a:spcPct val="150000"/>
              </a:lnSpc>
            </a:pPr>
            <a:r>
              <a:rPr lang="en-US" sz="1600" dirty="0" smtClean="0">
                <a:latin typeface="Times New Roman" pitchFamily="18" charset="0"/>
                <a:cs typeface="Times New Roman" pitchFamily="18" charset="0"/>
              </a:rPr>
              <a:t>It will store all the personal and academic information of the students. and the fee information of the students. Management will get information of any student who studied/studying in this institute till now easily.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Purpose of IMS</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Sample Reports</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pic>
        <p:nvPicPr>
          <p:cNvPr id="1026" name="Picture 2" descr="C:\Users\iNoble-Lenovo2\Desktop\sumschool_report.png"/>
          <p:cNvPicPr>
            <a:picLocks noGrp="1" noChangeAspect="1" noChangeArrowheads="1"/>
          </p:cNvPicPr>
          <p:nvPr>
            <p:ph idx="1"/>
          </p:nvPr>
        </p:nvPicPr>
        <p:blipFill>
          <a:blip r:embed="rId2"/>
          <a:srcRect/>
          <a:stretch>
            <a:fillRect/>
          </a:stretch>
        </p:blipFill>
        <p:spPr bwMode="auto">
          <a:xfrm>
            <a:off x="65389" y="990600"/>
            <a:ext cx="8887690" cy="4953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p>
          <a:p>
            <a:endParaRPr lang="en-US" sz="2000" dirty="0" smtClean="0"/>
          </a:p>
          <a:p>
            <a:pPr>
              <a:buNone/>
            </a:pPr>
            <a:r>
              <a:rPr lang="en-US" sz="3200" b="1" dirty="0" smtClean="0"/>
              <a:t>i</a:t>
            </a:r>
            <a:r>
              <a:rPr lang="en-US" sz="2400" b="1" dirty="0" smtClean="0"/>
              <a:t>Noble </a:t>
            </a:r>
            <a:r>
              <a:rPr lang="en-US" sz="2400" b="1" dirty="0" err="1" smtClean="0"/>
              <a:t>Infoway</a:t>
            </a:r>
            <a:r>
              <a:rPr lang="en-US" sz="2400" b="1" dirty="0" smtClean="0"/>
              <a:t> Pvt. Ltd.,</a:t>
            </a:r>
          </a:p>
          <a:p>
            <a:pPr>
              <a:buNone/>
            </a:pPr>
            <a:r>
              <a:rPr lang="en-US" sz="2400" dirty="0" smtClean="0"/>
              <a:t>No :6, </a:t>
            </a:r>
            <a:r>
              <a:rPr lang="en-US" sz="2400" dirty="0" err="1" smtClean="0"/>
              <a:t>Velappa</a:t>
            </a:r>
            <a:r>
              <a:rPr lang="en-US" sz="2400" dirty="0" smtClean="0"/>
              <a:t> </a:t>
            </a:r>
            <a:r>
              <a:rPr lang="en-US" sz="2400" dirty="0" err="1" smtClean="0"/>
              <a:t>Gounder</a:t>
            </a:r>
            <a:r>
              <a:rPr lang="en-US" sz="2400" dirty="0" smtClean="0"/>
              <a:t> Nagar, </a:t>
            </a:r>
          </a:p>
          <a:p>
            <a:pPr>
              <a:buNone/>
            </a:pPr>
            <a:r>
              <a:rPr lang="en-US" sz="2400" dirty="0" err="1" smtClean="0"/>
              <a:t>Visuvasapuram</a:t>
            </a:r>
            <a:r>
              <a:rPr lang="en-US" sz="2400" dirty="0" smtClean="0"/>
              <a:t>, </a:t>
            </a:r>
          </a:p>
          <a:p>
            <a:pPr>
              <a:buNone/>
            </a:pPr>
            <a:r>
              <a:rPr lang="en-US" sz="2400" dirty="0" err="1" smtClean="0"/>
              <a:t>Saravanampatti</a:t>
            </a:r>
            <a:r>
              <a:rPr lang="en-US" sz="2400" dirty="0" smtClean="0"/>
              <a:t>, </a:t>
            </a:r>
          </a:p>
          <a:p>
            <a:pPr>
              <a:buNone/>
            </a:pPr>
            <a:r>
              <a:rPr lang="en-US" sz="2400" dirty="0" smtClean="0"/>
              <a:t>Coimbatore, India-641035 </a:t>
            </a:r>
          </a:p>
          <a:p>
            <a:pPr>
              <a:buNone/>
            </a:pPr>
            <a:r>
              <a:rPr lang="en-US" sz="2400" dirty="0" smtClean="0"/>
              <a:t>Ph: +91 422-2665811 </a:t>
            </a:r>
          </a:p>
          <a:p>
            <a:pPr>
              <a:buNone/>
            </a:pPr>
            <a:r>
              <a:rPr lang="en-US" sz="2400" dirty="0" smtClean="0"/>
              <a:t>E-mail: </a:t>
            </a:r>
            <a:r>
              <a:rPr lang="en-US" sz="2400" b="1" dirty="0" smtClean="0">
                <a:hlinkClick r:id="rId2"/>
              </a:rPr>
              <a:t>info@inoble.in</a:t>
            </a:r>
            <a:endParaRPr lang="en-US" sz="2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4" name="Title 3"/>
          <p:cNvSpPr>
            <a:spLocks noGrp="1"/>
          </p:cNvSpPr>
          <p:nvPr>
            <p:ph type="title"/>
          </p:nvPr>
        </p:nvSpPr>
        <p:spPr/>
        <p:txBody>
          <a:bodyPr/>
          <a:lstStyle/>
          <a:p>
            <a:r>
              <a:rPr lang="en-US" dirty="0" smtClean="0"/>
              <a:t>Contact us</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pic>
        <p:nvPicPr>
          <p:cNvPr id="6" name="Picture 9" descr="Picture"/>
          <p:cNvPicPr>
            <a:picLocks noChangeAspect="1" noChangeArrowheads="1"/>
          </p:cNvPicPr>
          <p:nvPr/>
        </p:nvPicPr>
        <p:blipFill>
          <a:blip r:embed="rId3"/>
          <a:srcRect/>
          <a:stretch>
            <a:fillRect/>
          </a:stretch>
        </p:blipFill>
        <p:spPr bwMode="auto">
          <a:xfrm>
            <a:off x="5334000" y="2362200"/>
            <a:ext cx="2952750" cy="218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None/>
            </a:pPr>
            <a:endParaRPr lang="en-US" sz="4000" dirty="0" smtClean="0"/>
          </a:p>
          <a:p>
            <a:pPr algn="ctr">
              <a:buNone/>
            </a:pPr>
            <a:endParaRPr lang="en-US" sz="4000" dirty="0" smtClean="0"/>
          </a:p>
          <a:p>
            <a:pPr algn="ctr">
              <a:buNone/>
            </a:pPr>
            <a:endParaRPr lang="en-US" sz="5400" dirty="0" smtClean="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Title 3"/>
          <p:cNvSpPr>
            <a:spLocks noGrp="1"/>
          </p:cNvSpPr>
          <p:nvPr>
            <p:ph type="title"/>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pic>
        <p:nvPicPr>
          <p:cNvPr id="6" name="Content Placeholder 3" descr="thanks.png"/>
          <p:cNvPicPr>
            <a:picLocks noChangeAspect="1"/>
          </p:cNvPicPr>
          <p:nvPr/>
        </p:nvPicPr>
        <p:blipFill>
          <a:blip r:embed="rId2"/>
          <a:stretch>
            <a:fillRect/>
          </a:stretch>
        </p:blipFill>
        <p:spPr>
          <a:xfrm>
            <a:off x="1676400" y="2286000"/>
            <a:ext cx="6311112" cy="204444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fontAlgn="t">
              <a:buNone/>
            </a:pPr>
            <a:r>
              <a:rPr lang="en-US" sz="4000" b="1" dirty="0" smtClean="0">
                <a:solidFill>
                  <a:schemeClr val="tx2">
                    <a:lumMod val="60000"/>
                    <a:lumOff val="40000"/>
                  </a:schemeClr>
                </a:solidFill>
                <a:latin typeface="Georgia" pitchFamily="18" charset="0"/>
              </a:rPr>
              <a:t>Functional Benefits</a:t>
            </a:r>
          </a:p>
          <a:p>
            <a:pPr fontAlgn="t">
              <a:lnSpc>
                <a:spcPct val="150000"/>
              </a:lnSpc>
            </a:pPr>
            <a:r>
              <a:rPr lang="en-US" sz="2800" dirty="0" smtClean="0">
                <a:latin typeface="Times New Roman" pitchFamily="18" charset="0"/>
                <a:cs typeface="Times New Roman" pitchFamily="18" charset="0"/>
              </a:rPr>
              <a:t>Handling Enquiries from prospective students.</a:t>
            </a:r>
          </a:p>
          <a:p>
            <a:pPr fontAlgn="t">
              <a:lnSpc>
                <a:spcPct val="150000"/>
              </a:lnSpc>
            </a:pPr>
            <a:r>
              <a:rPr lang="en-US" sz="2800" dirty="0" smtClean="0">
                <a:latin typeface="Times New Roman" pitchFamily="18" charset="0"/>
                <a:cs typeface="Times New Roman" pitchFamily="18" charset="0"/>
              </a:rPr>
              <a:t>Handling the admissions process.</a:t>
            </a:r>
          </a:p>
          <a:p>
            <a:pPr fontAlgn="t">
              <a:lnSpc>
                <a:spcPct val="150000"/>
              </a:lnSpc>
            </a:pPr>
            <a:r>
              <a:rPr lang="en-US" sz="2800" dirty="0" smtClean="0">
                <a:latin typeface="Times New Roman" pitchFamily="18" charset="0"/>
                <a:cs typeface="Times New Roman" pitchFamily="18" charset="0"/>
              </a:rPr>
              <a:t>Enrolling new students and storing teaching option choices.</a:t>
            </a:r>
          </a:p>
          <a:p>
            <a:pPr fontAlgn="t">
              <a:lnSpc>
                <a:spcPct val="150000"/>
              </a:lnSpc>
            </a:pPr>
            <a:r>
              <a:rPr lang="en-US" sz="2800" dirty="0" smtClean="0">
                <a:latin typeface="Times New Roman" pitchFamily="18" charset="0"/>
                <a:cs typeface="Times New Roman" pitchFamily="18" charset="0"/>
              </a:rPr>
              <a:t>Management which includes Transportation Management, Fees Management etc.</a:t>
            </a:r>
          </a:p>
          <a:p>
            <a:pPr fontAlgn="t">
              <a:lnSpc>
                <a:spcPct val="150000"/>
              </a:lnSpc>
            </a:pPr>
            <a:r>
              <a:rPr lang="en-US" sz="2800" dirty="0" smtClean="0">
                <a:latin typeface="Times New Roman" pitchFamily="18" charset="0"/>
                <a:cs typeface="Times New Roman" pitchFamily="18" charset="0"/>
              </a:rPr>
              <a:t>Communicating student details to parents through a parent portal.</a:t>
            </a:r>
          </a:p>
          <a:p>
            <a:pPr fontAlgn="t"/>
            <a:endParaRPr lang="en-US" sz="2800" dirty="0" smtClean="0">
              <a:latin typeface="Times New Roman" pitchFamily="18" charset="0"/>
              <a:cs typeface="Times New Roman" pitchFamily="18" charset="0"/>
            </a:endParaRPr>
          </a:p>
          <a:p>
            <a:pPr fontAlgn="t">
              <a:buNone/>
            </a:pPr>
            <a:r>
              <a:rPr lang="en-US" sz="4000" b="1" dirty="0" smtClean="0">
                <a:solidFill>
                  <a:schemeClr val="tx2">
                    <a:lumMod val="60000"/>
                    <a:lumOff val="40000"/>
                  </a:schemeClr>
                </a:solidFill>
                <a:latin typeface="Georgia" pitchFamily="18" charset="0"/>
              </a:rPr>
              <a:t>Business Benefits</a:t>
            </a:r>
          </a:p>
          <a:p>
            <a:pPr fontAlgn="t">
              <a:lnSpc>
                <a:spcPct val="150000"/>
              </a:lnSpc>
            </a:pPr>
            <a:r>
              <a:rPr lang="en-US" sz="2800" dirty="0" smtClean="0">
                <a:latin typeface="Times New Roman" pitchFamily="18" charset="0"/>
                <a:cs typeface="Times New Roman" pitchFamily="18" charset="0"/>
              </a:rPr>
              <a:t>Manage multiple departments from a single computer.</a:t>
            </a:r>
          </a:p>
          <a:p>
            <a:pPr fontAlgn="t">
              <a:lnSpc>
                <a:spcPct val="150000"/>
              </a:lnSpc>
            </a:pPr>
            <a:r>
              <a:rPr lang="en-US" sz="2800" dirty="0" smtClean="0">
                <a:latin typeface="Times New Roman" pitchFamily="18" charset="0"/>
                <a:cs typeface="Times New Roman" pitchFamily="18" charset="0"/>
              </a:rPr>
              <a:t>Total computerized system.</a:t>
            </a:r>
          </a:p>
          <a:p>
            <a:pPr fontAlgn="t">
              <a:lnSpc>
                <a:spcPct val="150000"/>
              </a:lnSpc>
            </a:pPr>
            <a:r>
              <a:rPr lang="en-US" sz="2800" dirty="0" smtClean="0">
                <a:latin typeface="Times New Roman" pitchFamily="18" charset="0"/>
                <a:cs typeface="Times New Roman" pitchFamily="18" charset="0"/>
              </a:rPr>
              <a:t>Effective use of time.</a:t>
            </a:r>
          </a:p>
          <a:p>
            <a:pPr fontAlgn="t">
              <a:lnSpc>
                <a:spcPct val="150000"/>
              </a:lnSpc>
            </a:pPr>
            <a:r>
              <a:rPr lang="en-US" sz="2800" dirty="0" smtClean="0">
                <a:latin typeface="Times New Roman" pitchFamily="18" charset="0"/>
                <a:cs typeface="Times New Roman" pitchFamily="18" charset="0"/>
              </a:rPr>
              <a:t>Cost effective.</a:t>
            </a:r>
          </a:p>
          <a:p>
            <a:pPr fontAlgn="t">
              <a:lnSpc>
                <a:spcPct val="150000"/>
              </a:lnSpc>
            </a:pPr>
            <a:r>
              <a:rPr lang="en-US" sz="2800" dirty="0" smtClean="0">
                <a:latin typeface="Times New Roman" pitchFamily="18" charset="0"/>
                <a:cs typeface="Times New Roman" pitchFamily="18" charset="0"/>
              </a:rPr>
              <a:t>Anywhere, anytime Availability ? Internet or Intranet with Automatic Synchronization.</a:t>
            </a:r>
          </a:p>
          <a:p>
            <a:pPr fontAlgn="t">
              <a:lnSpc>
                <a:spcPct val="150000"/>
              </a:lnSpc>
            </a:pPr>
            <a:r>
              <a:rPr lang="en-US" sz="2800" dirty="0" smtClean="0">
                <a:latin typeface="Times New Roman" pitchFamily="18" charset="0"/>
                <a:cs typeface="Times New Roman" pitchFamily="18" charset="0"/>
              </a:rPr>
              <a:t>Highly customization according to your requirements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4" name="Title 3"/>
          <p:cNvSpPr>
            <a:spLocks noGrp="1"/>
          </p:cNvSpPr>
          <p:nvPr>
            <p:ph type="title"/>
          </p:nvPr>
        </p:nvSpPr>
        <p:spPr/>
        <p:txBody>
          <a:bodyPr>
            <a:noAutofit/>
          </a:bodyPr>
          <a:lstStyle/>
          <a:p>
            <a:r>
              <a:rPr lang="en-US" sz="2400" i="1" dirty="0" smtClean="0">
                <a:latin typeface="Georgia" pitchFamily="18" charset="0"/>
              </a:rPr>
              <a:t>Advantages from manual  system to Automation</a:t>
            </a:r>
            <a:endParaRPr lang="en-US" sz="2400"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t">
              <a:buNone/>
            </a:pPr>
            <a:r>
              <a:rPr lang="en-US" sz="2800" b="1" dirty="0" smtClean="0">
                <a:solidFill>
                  <a:schemeClr val="tx2">
                    <a:lumMod val="60000"/>
                    <a:lumOff val="40000"/>
                  </a:schemeClr>
                </a:solidFill>
                <a:latin typeface="Georgia" pitchFamily="18" charset="0"/>
              </a:rPr>
              <a:t>Operational Benefits</a:t>
            </a:r>
          </a:p>
          <a:p>
            <a:pPr fontAlgn="t">
              <a:lnSpc>
                <a:spcPct val="150000"/>
              </a:lnSpc>
            </a:pPr>
            <a:r>
              <a:rPr lang="en-US" sz="1600" dirty="0" smtClean="0">
                <a:latin typeface="Times New Roman" pitchFamily="18" charset="0"/>
                <a:cs typeface="Times New Roman" pitchFamily="18" charset="0"/>
              </a:rPr>
              <a:t>Mobile phone access, user access and iterative system.</a:t>
            </a:r>
          </a:p>
          <a:p>
            <a:pPr fontAlgn="t">
              <a:lnSpc>
                <a:spcPct val="150000"/>
              </a:lnSpc>
            </a:pPr>
            <a:r>
              <a:rPr lang="en-US" sz="1600" dirty="0" smtClean="0">
                <a:latin typeface="Times New Roman" pitchFamily="18" charset="0"/>
                <a:cs typeface="Times New Roman" pitchFamily="18" charset="0"/>
              </a:rPr>
              <a:t>Highly secure data backup and comprehensive security system.</a:t>
            </a:r>
          </a:p>
          <a:p>
            <a:pPr fontAlgn="t">
              <a:lnSpc>
                <a:spcPct val="150000"/>
              </a:lnSpc>
            </a:pPr>
            <a:r>
              <a:rPr lang="en-US" sz="1600" dirty="0" smtClean="0">
                <a:latin typeface="Times New Roman" pitchFamily="18" charset="0"/>
                <a:cs typeface="Times New Roman" pitchFamily="18" charset="0"/>
              </a:rPr>
              <a:t>Availability &amp; Accessibility of records 24X7 to authorized persons.</a:t>
            </a:r>
          </a:p>
          <a:p>
            <a:pPr fontAlgn="t">
              <a:lnSpc>
                <a:spcPct val="150000"/>
              </a:lnSpc>
            </a:pPr>
            <a:r>
              <a:rPr lang="en-US" sz="1600" dirty="0" smtClean="0">
                <a:latin typeface="Times New Roman" pitchFamily="18" charset="0"/>
                <a:cs typeface="Times New Roman" pitchFamily="18" charset="0"/>
              </a:rPr>
              <a:t>Utility to export data in multiple formats like MS Excel, PDF Files etc.</a:t>
            </a:r>
          </a:p>
          <a:p>
            <a:pPr fontAlgn="t">
              <a:lnSpc>
                <a:spcPct val="150000"/>
              </a:lnSpc>
            </a:pPr>
            <a:r>
              <a:rPr lang="en-US" sz="1600" dirty="0" smtClean="0">
                <a:latin typeface="Times New Roman" pitchFamily="18" charset="0"/>
                <a:cs typeface="Times New Roman" pitchFamily="18" charset="0"/>
              </a:rPr>
              <a:t>Graphical representation of report facilities analysis, planning and implementation of business activities</a:t>
            </a:r>
            <a:r>
              <a:rPr lang="en-US" sz="2000" dirty="0" smtClean="0">
                <a:latin typeface="Times New Roman" pitchFamily="18" charset="0"/>
                <a:cs typeface="Times New Roman" pitchFamily="18" charset="0"/>
              </a:rPr>
              <a:t>.</a:t>
            </a:r>
          </a:p>
          <a:p>
            <a:pPr>
              <a:buNone/>
            </a:pPr>
            <a:endParaRPr lang="en-US" sz="2000" dirty="0" smtClean="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Advantages (Continues..)</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Flow Diagram</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pic>
        <p:nvPicPr>
          <p:cNvPr id="6" name="Picture 2" descr="C:\Users\iNoble-Lenovo2\Desktop\ims.jpg"/>
          <p:cNvPicPr>
            <a:picLocks noChangeAspect="1" noChangeArrowheads="1"/>
          </p:cNvPicPr>
          <p:nvPr/>
        </p:nvPicPr>
        <p:blipFill>
          <a:blip r:embed="rId2"/>
          <a:srcRect/>
          <a:stretch>
            <a:fillRect/>
          </a:stretch>
        </p:blipFill>
        <p:spPr bwMode="auto">
          <a:xfrm>
            <a:off x="533400" y="973392"/>
            <a:ext cx="8285526" cy="511545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Modules</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grpSp>
        <p:nvGrpSpPr>
          <p:cNvPr id="21" name="Group 20"/>
          <p:cNvGrpSpPr/>
          <p:nvPr/>
        </p:nvGrpSpPr>
        <p:grpSpPr>
          <a:xfrm>
            <a:off x="685800" y="838200"/>
            <a:ext cx="8305800" cy="6248400"/>
            <a:chOff x="685800" y="838200"/>
            <a:chExt cx="8305800" cy="6248400"/>
          </a:xfrm>
        </p:grpSpPr>
        <p:sp>
          <p:nvSpPr>
            <p:cNvPr id="6" name="Content Placeholder 2"/>
            <p:cNvSpPr txBox="1">
              <a:spLocks/>
            </p:cNvSpPr>
            <p:nvPr/>
          </p:nvSpPr>
          <p:spPr>
            <a:xfrm>
              <a:off x="685800" y="1752600"/>
              <a:ext cx="8305800" cy="5334000"/>
            </a:xfrm>
            <a:prstGeom prst="rect">
              <a:avLst/>
            </a:prstGeom>
          </p:spPr>
          <p:txBody>
            <a:bodyPr vert="horz">
              <a:normAutofit fontScale="700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000" b="1" i="0" u="none" strike="noStrike" kern="1200" cap="none" spc="0" normalizeH="0" baseline="0" noProof="0" dirty="0" smtClean="0">
                <a:ln>
                  <a:noFill/>
                </a:ln>
                <a:solidFill>
                  <a:schemeClr val="accent6">
                    <a:lumMod val="75000"/>
                  </a:schemeClr>
                </a:solidFill>
                <a:effectLst/>
                <a:uLnTx/>
                <a:uFillTx/>
                <a:latin typeface="Aharoni" pitchFamily="2" charset="-79"/>
                <a:ea typeface="+mn-ea"/>
                <a:cs typeface="Aharoni" pitchFamily="2" charset="-79"/>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000" b="1" i="0" u="none" strike="noStrike" kern="1200" cap="none" spc="0" normalizeH="0" baseline="0" noProof="0" dirty="0" smtClean="0">
                <a:ln>
                  <a:noFill/>
                </a:ln>
                <a:solidFill>
                  <a:schemeClr val="accent6">
                    <a:lumMod val="75000"/>
                  </a:schemeClr>
                </a:solidFill>
                <a:effectLst/>
                <a:uLnTx/>
                <a:uFillTx/>
                <a:latin typeface="Aharoni" pitchFamily="2" charset="-79"/>
                <a:ea typeface="+mn-ea"/>
                <a:cs typeface="Aharoni" pitchFamily="2" charset="-79"/>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000" b="1" i="0" u="none" strike="noStrike" kern="1200" cap="none" spc="0" normalizeH="0" baseline="0" noProof="0" dirty="0" smtClean="0">
                  <a:ln>
                    <a:noFill/>
                  </a:ln>
                  <a:solidFill>
                    <a:schemeClr val="accent6">
                      <a:lumMod val="75000"/>
                    </a:schemeClr>
                  </a:solidFill>
                  <a:effectLst/>
                  <a:uLnTx/>
                  <a:uFillTx/>
                  <a:latin typeface="Aharoni" pitchFamily="2" charset="-79"/>
                  <a:ea typeface="+mn-ea"/>
                  <a:cs typeface="Aharoni" pitchFamily="2" charset="-79"/>
                </a:rPr>
                <a:t>Admin Module          Enquiry Module        Student Module          Staff Module       Parents Module </a:t>
              </a:r>
            </a:p>
            <a:p>
              <a:pPr marL="365760" marR="0" lvl="0" indent="-256032" algn="l" defTabSz="914400" rtl="0" eaLnBrk="1" fontAlgn="auto" latinLnBrk="0" hangingPunct="1">
                <a:lnSpc>
                  <a:spcPct val="150000"/>
                </a:lnSpc>
                <a:spcBef>
                  <a:spcPts val="400"/>
                </a:spcBef>
                <a:spcAft>
                  <a:spcPts val="0"/>
                </a:spcAft>
                <a:buClr>
                  <a:schemeClr val="accent1"/>
                </a:buClr>
                <a:buSzPct val="68000"/>
                <a:buFont typeface="Wingdings 3"/>
                <a:buNone/>
                <a:tabLst/>
                <a:defRPr/>
              </a:pPr>
              <a:r>
                <a:rPr kumimoji="0" lang="en-US" sz="2000" b="1" i="0" u="none" strike="noStrike" kern="1200" cap="none" spc="0" normalizeH="0" baseline="0" noProof="0" dirty="0" smtClean="0">
                  <a:ln>
                    <a:noFill/>
                  </a:ln>
                  <a:solidFill>
                    <a:schemeClr val="accent6">
                      <a:lumMod val="75000"/>
                    </a:schemeClr>
                  </a:solidFill>
                  <a:effectLst/>
                  <a:uLnTx/>
                  <a:uFillTx/>
                  <a:latin typeface="Aharoni" pitchFamily="2" charset="-79"/>
                  <a:ea typeface="+mn-ea"/>
                  <a:cs typeface="Aharoni" pitchFamily="2" charset="-79"/>
                </a:rPr>
                <a:t>				</a:t>
              </a:r>
            </a:p>
            <a:p>
              <a:pPr marL="365760" marR="0" lvl="0" indent="-256032" algn="l" defTabSz="914400" rtl="0" eaLnBrk="1" fontAlgn="auto" latinLnBrk="0" hangingPunct="1">
                <a:lnSpc>
                  <a:spcPct val="150000"/>
                </a:lnSpc>
                <a:spcBef>
                  <a:spcPts val="400"/>
                </a:spcBef>
                <a:spcAft>
                  <a:spcPts val="0"/>
                </a:spcAft>
                <a:buClr>
                  <a:schemeClr val="accent1"/>
                </a:buClr>
                <a:buSzPct val="68000"/>
                <a:buFont typeface="Wingdings 3"/>
                <a:buNone/>
                <a:tabLst/>
                <a:defRPr/>
              </a:pPr>
              <a:endParaRPr kumimoji="0" lang="en-US" sz="2000" b="1" i="0" u="none" strike="noStrike" kern="1200" cap="none" spc="0" normalizeH="0" baseline="0" noProof="0" dirty="0" smtClean="0">
                <a:ln>
                  <a:noFill/>
                </a:ln>
                <a:solidFill>
                  <a:schemeClr val="accent6">
                    <a:lumMod val="75000"/>
                  </a:schemeClr>
                </a:solidFill>
                <a:effectLst/>
                <a:uLnTx/>
                <a:uFillTx/>
                <a:latin typeface="Aharoni" pitchFamily="2" charset="-79"/>
                <a:ea typeface="+mn-ea"/>
                <a:cs typeface="Aharoni" pitchFamily="2" charset="-79"/>
              </a:endParaRPr>
            </a:p>
            <a:p>
              <a:pPr marL="365760" marR="0" lvl="0" indent="-256032" algn="l" defTabSz="914400" rtl="0" eaLnBrk="1" fontAlgn="auto" latinLnBrk="0" hangingPunct="1">
                <a:lnSpc>
                  <a:spcPct val="150000"/>
                </a:lnSpc>
                <a:spcBef>
                  <a:spcPts val="400"/>
                </a:spcBef>
                <a:spcAft>
                  <a:spcPts val="0"/>
                </a:spcAft>
                <a:buClr>
                  <a:schemeClr val="accent1"/>
                </a:buClr>
                <a:buSzPct val="68000"/>
                <a:buFont typeface="Wingdings 3"/>
                <a:buNone/>
                <a:tabLst/>
                <a:defRPr/>
              </a:pPr>
              <a:r>
                <a:rPr kumimoji="0" lang="en-US" sz="2000" b="1" i="0" u="none" strike="noStrike" kern="1200" cap="none" spc="0" normalizeH="0" baseline="0" noProof="0" dirty="0" smtClean="0">
                  <a:ln>
                    <a:noFill/>
                  </a:ln>
                  <a:solidFill>
                    <a:schemeClr val="accent6">
                      <a:lumMod val="75000"/>
                    </a:schemeClr>
                  </a:solidFill>
                  <a:effectLst/>
                  <a:uLnTx/>
                  <a:uFillTx/>
                  <a:latin typeface="Aharoni" pitchFamily="2" charset="-79"/>
                  <a:ea typeface="+mn-ea"/>
                  <a:cs typeface="Aharoni" pitchFamily="2" charset="-79"/>
                </a:rPr>
                <a:t>				</a:t>
              </a:r>
            </a:p>
            <a:p>
              <a:pPr marL="365760" marR="0" lvl="0" indent="-256032" algn="l" defTabSz="914400" rtl="0" eaLnBrk="1" fontAlgn="auto" latinLnBrk="0" hangingPunct="1">
                <a:lnSpc>
                  <a:spcPct val="150000"/>
                </a:lnSpc>
                <a:spcBef>
                  <a:spcPts val="400"/>
                </a:spcBef>
                <a:spcAft>
                  <a:spcPts val="0"/>
                </a:spcAft>
                <a:buClr>
                  <a:schemeClr val="accent1"/>
                </a:buClr>
                <a:buSzPct val="68000"/>
                <a:buFont typeface="Wingdings 3"/>
                <a:buNone/>
                <a:tabLst/>
                <a:defRPr/>
              </a:pPr>
              <a:r>
                <a:rPr kumimoji="0" lang="en-US" sz="2000" b="1" i="0" u="none" strike="noStrike" kern="1200" cap="none" spc="0" normalizeH="0" baseline="0" noProof="0" dirty="0" smtClean="0">
                  <a:ln>
                    <a:noFill/>
                  </a:ln>
                  <a:solidFill>
                    <a:schemeClr val="accent6">
                      <a:lumMod val="75000"/>
                    </a:schemeClr>
                  </a:solidFill>
                  <a:effectLst/>
                  <a:uLnTx/>
                  <a:uFillTx/>
                  <a:latin typeface="Aharoni" pitchFamily="2" charset="-79"/>
                  <a:ea typeface="+mn-ea"/>
                  <a:cs typeface="Aharoni" pitchFamily="2" charset="-79"/>
                </a:rPr>
                <a:t>				</a:t>
              </a:r>
            </a:p>
            <a:p>
              <a:pPr marL="365760" marR="0" lvl="0" indent="-256032" algn="l" defTabSz="914400" rtl="0" eaLnBrk="1" fontAlgn="auto" latinLnBrk="0" hangingPunct="1">
                <a:lnSpc>
                  <a:spcPct val="150000"/>
                </a:lnSpc>
                <a:spcBef>
                  <a:spcPts val="400"/>
                </a:spcBef>
                <a:spcAft>
                  <a:spcPts val="0"/>
                </a:spcAft>
                <a:buClr>
                  <a:schemeClr val="accent1"/>
                </a:buClr>
                <a:buSzPct val="68000"/>
                <a:buFont typeface="Wingdings 3"/>
                <a:buNone/>
                <a:tabLst/>
                <a:defRPr/>
              </a:pPr>
              <a:r>
                <a:rPr kumimoji="0" lang="en-US" sz="2000" b="1" i="0" u="none" strike="noStrike" kern="1200" cap="none" spc="0" normalizeH="0" baseline="0" noProof="0" dirty="0" smtClean="0">
                  <a:ln>
                    <a:noFill/>
                  </a:ln>
                  <a:solidFill>
                    <a:schemeClr val="accent6">
                      <a:lumMod val="75000"/>
                    </a:schemeClr>
                  </a:solidFill>
                  <a:effectLst/>
                  <a:uLnTx/>
                  <a:uFillTx/>
                  <a:latin typeface="Aharoni" pitchFamily="2" charset="-79"/>
                  <a:ea typeface="+mn-ea"/>
                  <a:cs typeface="Aharoni" pitchFamily="2" charset="-79"/>
                </a:rPr>
                <a:t>SMS Module           Certificate Module                Hostel Module                     Transport Module	</a:t>
              </a:r>
            </a:p>
            <a:p>
              <a:pPr marL="365760" marR="0" lvl="0" indent="-256032" algn="l" defTabSz="914400" rtl="0" eaLnBrk="1" fontAlgn="auto" latinLnBrk="0" hangingPunct="1">
                <a:lnSpc>
                  <a:spcPct val="150000"/>
                </a:lnSpc>
                <a:spcBef>
                  <a:spcPts val="400"/>
                </a:spcBef>
                <a:spcAft>
                  <a:spcPts val="0"/>
                </a:spcAft>
                <a:buClr>
                  <a:schemeClr val="accent1"/>
                </a:buClr>
                <a:buSzPct val="68000"/>
                <a:buFont typeface="Wingdings 3"/>
                <a:buNone/>
                <a:tabLst/>
                <a:defRPr/>
              </a:pPr>
              <a:r>
                <a:rPr kumimoji="0" lang="en-US" sz="2000" b="1" i="0" u="none" strike="noStrike" kern="1200" cap="none" spc="0" normalizeH="0" baseline="0" noProof="0" dirty="0" smtClean="0">
                  <a:ln>
                    <a:noFill/>
                  </a:ln>
                  <a:solidFill>
                    <a:schemeClr val="accent6">
                      <a:lumMod val="75000"/>
                    </a:schemeClr>
                  </a:solidFill>
                  <a:effectLst/>
                  <a:uLnTx/>
                  <a:uFillTx/>
                  <a:latin typeface="Aharoni" pitchFamily="2" charset="-79"/>
                  <a:ea typeface="+mn-ea"/>
                  <a:cs typeface="Aharoni" pitchFamily="2" charset="-79"/>
                </a:rPr>
                <a:t>				</a:t>
              </a:r>
            </a:p>
            <a:p>
              <a:pPr marL="365760" marR="0" lvl="0" indent="-256032" algn="l" defTabSz="914400" rtl="0" eaLnBrk="1" fontAlgn="auto" latinLnBrk="0" hangingPunct="1">
                <a:lnSpc>
                  <a:spcPct val="150000"/>
                </a:lnSpc>
                <a:spcBef>
                  <a:spcPts val="400"/>
                </a:spcBef>
                <a:spcAft>
                  <a:spcPts val="0"/>
                </a:spcAft>
                <a:buClr>
                  <a:schemeClr val="accent1"/>
                </a:buClr>
                <a:buSzPct val="68000"/>
                <a:buFont typeface="Wingdings 3"/>
                <a:buNone/>
                <a:tabLst/>
                <a:defRPr/>
              </a:pPr>
              <a:r>
                <a:rPr kumimoji="0" lang="en-US" sz="2000" b="1" i="0" u="none" strike="noStrike" kern="1200" cap="none" spc="0" normalizeH="0" baseline="0" noProof="0" dirty="0" smtClean="0">
                  <a:ln>
                    <a:noFill/>
                  </a:ln>
                  <a:solidFill>
                    <a:schemeClr val="accent6">
                      <a:lumMod val="75000"/>
                    </a:schemeClr>
                  </a:solidFill>
                  <a:effectLst/>
                  <a:uLnTx/>
                  <a:uFillTx/>
                  <a:latin typeface="Aharoni" pitchFamily="2" charset="-79"/>
                  <a:ea typeface="+mn-ea"/>
                  <a:cs typeface="Aharoni" pitchFamily="2" charset="-79"/>
                </a:rPr>
                <a:t>				</a:t>
              </a:r>
            </a:p>
            <a:p>
              <a:pPr marL="365760" marR="0" lvl="0" indent="-256032" algn="l" defTabSz="914400" rtl="0" eaLnBrk="1" fontAlgn="auto" latinLnBrk="0" hangingPunct="1">
                <a:lnSpc>
                  <a:spcPct val="150000"/>
                </a:lnSpc>
                <a:spcBef>
                  <a:spcPts val="400"/>
                </a:spcBef>
                <a:spcAft>
                  <a:spcPts val="0"/>
                </a:spcAft>
                <a:buClr>
                  <a:schemeClr val="accent1"/>
                </a:buClr>
                <a:buSzPct val="68000"/>
                <a:buFont typeface="Wingdings 3"/>
                <a:buNone/>
                <a:tabLst/>
                <a:defRPr/>
              </a:pPr>
              <a:r>
                <a:rPr kumimoji="0" lang="en-US" sz="2000" b="1" i="0" u="none" strike="noStrike" kern="1200" cap="none" spc="0" normalizeH="0" baseline="0" noProof="0" dirty="0" smtClean="0">
                  <a:ln>
                    <a:noFill/>
                  </a:ln>
                  <a:solidFill>
                    <a:schemeClr val="accent6">
                      <a:lumMod val="75000"/>
                    </a:schemeClr>
                  </a:solidFill>
                  <a:effectLst/>
                  <a:uLnTx/>
                  <a:uFillTx/>
                  <a:latin typeface="Aharoni" pitchFamily="2" charset="-79"/>
                  <a:ea typeface="+mn-ea"/>
                  <a:cs typeface="Aharoni" pitchFamily="2" charset="-79"/>
                </a:rPr>
                <a:t>				</a:t>
              </a:r>
            </a:p>
            <a:p>
              <a:pPr marL="365760" marR="0" lvl="0" indent="-256032" algn="l" defTabSz="914400" rtl="0" eaLnBrk="1" fontAlgn="auto" latinLnBrk="0" hangingPunct="1">
                <a:lnSpc>
                  <a:spcPct val="150000"/>
                </a:lnSpc>
                <a:spcBef>
                  <a:spcPts val="400"/>
                </a:spcBef>
                <a:spcAft>
                  <a:spcPts val="0"/>
                </a:spcAft>
                <a:buClr>
                  <a:schemeClr val="accent1"/>
                </a:buClr>
                <a:buSzPct val="68000"/>
                <a:buFont typeface="Wingdings 3"/>
                <a:buNone/>
                <a:tabLst/>
                <a:defRPr/>
              </a:pPr>
              <a:r>
                <a:rPr kumimoji="0" lang="en-US" sz="2000" b="1" i="0" u="none" strike="noStrike" kern="1200" cap="none" spc="0" normalizeH="0" baseline="0" noProof="0" dirty="0" smtClean="0">
                  <a:ln>
                    <a:noFill/>
                  </a:ln>
                  <a:solidFill>
                    <a:schemeClr val="accent6">
                      <a:lumMod val="75000"/>
                    </a:schemeClr>
                  </a:solidFill>
                  <a:effectLst/>
                  <a:uLnTx/>
                  <a:uFillTx/>
                  <a:latin typeface="Aharoni" pitchFamily="2" charset="-79"/>
                  <a:ea typeface="+mn-ea"/>
                  <a:cs typeface="Aharoni" pitchFamily="2" charset="-79"/>
                </a:rPr>
                <a:t>				</a:t>
              </a:r>
            </a:p>
            <a:p>
              <a:pPr marL="365760" marR="0" lvl="0" indent="-256032" algn="l" defTabSz="914400" rtl="0" eaLnBrk="1" fontAlgn="auto" latinLnBrk="0" hangingPunct="1">
                <a:lnSpc>
                  <a:spcPct val="150000"/>
                </a:lnSpc>
                <a:spcBef>
                  <a:spcPts val="400"/>
                </a:spcBef>
                <a:spcAft>
                  <a:spcPts val="0"/>
                </a:spcAft>
                <a:buClr>
                  <a:schemeClr val="accent1"/>
                </a:buClr>
                <a:buSzPct val="68000"/>
                <a:buFont typeface="Wingdings 3"/>
                <a:buNone/>
                <a:tabLst/>
                <a:defRPr/>
              </a:pPr>
              <a:r>
                <a:rPr kumimoji="0" lang="en-US" sz="2000" b="1" i="0" u="none" strike="noStrike" kern="1200" cap="none" spc="0" normalizeH="0" baseline="0" noProof="0" dirty="0" smtClean="0">
                  <a:ln>
                    <a:noFill/>
                  </a:ln>
                  <a:solidFill>
                    <a:schemeClr val="accent6">
                      <a:lumMod val="75000"/>
                    </a:schemeClr>
                  </a:solidFill>
                  <a:effectLst/>
                  <a:uLnTx/>
                  <a:uFillTx/>
                  <a:latin typeface="Aharoni" pitchFamily="2" charset="-79"/>
                  <a:ea typeface="+mn-ea"/>
                  <a:cs typeface="Aharoni" pitchFamily="2" charset="-79"/>
                </a:rPr>
                <a:t>   Library Module	        Accounts Module           Attendance                 Reports</a:t>
              </a:r>
            </a:p>
            <a:p>
              <a:pPr marL="365760" marR="0" lvl="0" indent="-256032" algn="l" defTabSz="914400" rtl="0" eaLnBrk="1" fontAlgn="auto" latinLnBrk="0" hangingPunct="1">
                <a:lnSpc>
                  <a:spcPct val="150000"/>
                </a:lnSpc>
                <a:spcBef>
                  <a:spcPts val="400"/>
                </a:spcBef>
                <a:spcAft>
                  <a:spcPts val="0"/>
                </a:spcAft>
                <a:buClr>
                  <a:schemeClr val="accent1"/>
                </a:buClr>
                <a:buSzPct val="68000"/>
                <a:buFont typeface="Wingdings 3"/>
                <a:buNone/>
                <a:tabLst/>
                <a:defRPr/>
              </a:pPr>
              <a:r>
                <a:rPr kumimoji="0" lang="en-US" sz="2000" b="1" i="0" u="none" strike="noStrike" kern="1200" cap="none" spc="0" normalizeH="0" baseline="0" noProof="0" dirty="0" smtClean="0">
                  <a:ln>
                    <a:noFill/>
                  </a:ln>
                  <a:solidFill>
                    <a:schemeClr val="accent6">
                      <a:lumMod val="75000"/>
                    </a:schemeClr>
                  </a:solidFill>
                  <a:effectLst/>
                  <a:uLnTx/>
                  <a:uFillTx/>
                  <a:latin typeface="Aharoni" pitchFamily="2" charset="-79"/>
                  <a:ea typeface="+mn-ea"/>
                  <a:cs typeface="Aharoni" pitchFamily="2" charset="-79"/>
                </a:rPr>
                <a:t>				</a:t>
              </a:r>
              <a:endParaRPr kumimoji="0" lang="en-US" sz="2000" b="1" i="0" u="none" strike="noStrike" kern="1200" cap="none" spc="0" normalizeH="0" baseline="0" noProof="0" dirty="0">
                <a:ln>
                  <a:noFill/>
                </a:ln>
                <a:solidFill>
                  <a:schemeClr val="accent6">
                    <a:lumMod val="75000"/>
                  </a:schemeClr>
                </a:solidFill>
                <a:effectLst/>
                <a:uLnTx/>
                <a:uFillTx/>
                <a:latin typeface="Aharoni" pitchFamily="2" charset="-79"/>
                <a:ea typeface="+mn-ea"/>
                <a:cs typeface="Aharoni" pitchFamily="2" charset="-79"/>
              </a:endParaRPr>
            </a:p>
          </p:txBody>
        </p:sp>
        <p:pic>
          <p:nvPicPr>
            <p:cNvPr id="7" name="Picture 6" descr="key.png"/>
            <p:cNvPicPr>
              <a:picLocks noChangeAspect="1"/>
            </p:cNvPicPr>
            <p:nvPr/>
          </p:nvPicPr>
          <p:blipFill>
            <a:blip r:embed="rId2" cstate="print"/>
            <a:stretch>
              <a:fillRect/>
            </a:stretch>
          </p:blipFill>
          <p:spPr>
            <a:xfrm>
              <a:off x="990600" y="1143000"/>
              <a:ext cx="838200" cy="838200"/>
            </a:xfrm>
            <a:prstGeom prst="rect">
              <a:avLst/>
            </a:prstGeom>
          </p:spPr>
        </p:pic>
        <p:pic>
          <p:nvPicPr>
            <p:cNvPr id="8" name="Picture 7" descr="enquiry_report.png"/>
            <p:cNvPicPr>
              <a:picLocks noChangeAspect="1"/>
            </p:cNvPicPr>
            <p:nvPr/>
          </p:nvPicPr>
          <p:blipFill>
            <a:blip r:embed="rId3"/>
            <a:stretch>
              <a:fillRect/>
            </a:stretch>
          </p:blipFill>
          <p:spPr>
            <a:xfrm>
              <a:off x="2743200" y="1219200"/>
              <a:ext cx="1219200" cy="838200"/>
            </a:xfrm>
            <a:prstGeom prst="rect">
              <a:avLst/>
            </a:prstGeom>
          </p:spPr>
        </p:pic>
        <p:pic>
          <p:nvPicPr>
            <p:cNvPr id="9" name="Picture 8" descr="stu_login.gif"/>
            <p:cNvPicPr>
              <a:picLocks noChangeAspect="1"/>
            </p:cNvPicPr>
            <p:nvPr/>
          </p:nvPicPr>
          <p:blipFill>
            <a:blip r:embed="rId4"/>
            <a:stretch>
              <a:fillRect/>
            </a:stretch>
          </p:blipFill>
          <p:spPr>
            <a:xfrm>
              <a:off x="4343400" y="1066800"/>
              <a:ext cx="990600" cy="990600"/>
            </a:xfrm>
            <a:prstGeom prst="rect">
              <a:avLst/>
            </a:prstGeom>
          </p:spPr>
        </p:pic>
        <p:pic>
          <p:nvPicPr>
            <p:cNvPr id="10" name="Picture 9" descr="people-icon.png"/>
            <p:cNvPicPr>
              <a:picLocks noChangeAspect="1"/>
            </p:cNvPicPr>
            <p:nvPr/>
          </p:nvPicPr>
          <p:blipFill>
            <a:blip r:embed="rId5"/>
            <a:stretch>
              <a:fillRect/>
            </a:stretch>
          </p:blipFill>
          <p:spPr>
            <a:xfrm>
              <a:off x="6248400" y="1066800"/>
              <a:ext cx="1066800" cy="1026249"/>
            </a:xfrm>
            <a:prstGeom prst="rect">
              <a:avLst/>
            </a:prstGeom>
          </p:spPr>
        </p:pic>
        <p:pic>
          <p:nvPicPr>
            <p:cNvPr id="11" name="Picture 10" descr="wpTfEZw.png"/>
            <p:cNvPicPr>
              <a:picLocks noChangeAspect="1"/>
            </p:cNvPicPr>
            <p:nvPr/>
          </p:nvPicPr>
          <p:blipFill>
            <a:blip r:embed="rId6"/>
            <a:stretch>
              <a:fillRect/>
            </a:stretch>
          </p:blipFill>
          <p:spPr>
            <a:xfrm>
              <a:off x="4724400" y="4495800"/>
              <a:ext cx="1295400" cy="1295400"/>
            </a:xfrm>
            <a:prstGeom prst="rect">
              <a:avLst/>
            </a:prstGeom>
          </p:spPr>
        </p:pic>
        <p:pic>
          <p:nvPicPr>
            <p:cNvPr id="12" name="Picture 11" descr="sms-text-message-icon-32311.png"/>
            <p:cNvPicPr>
              <a:picLocks noChangeAspect="1"/>
            </p:cNvPicPr>
            <p:nvPr/>
          </p:nvPicPr>
          <p:blipFill>
            <a:blip r:embed="rId7"/>
            <a:stretch>
              <a:fillRect/>
            </a:stretch>
          </p:blipFill>
          <p:spPr>
            <a:xfrm>
              <a:off x="914400" y="2743200"/>
              <a:ext cx="1066800" cy="1066800"/>
            </a:xfrm>
            <a:prstGeom prst="rect">
              <a:avLst/>
            </a:prstGeom>
          </p:spPr>
        </p:pic>
        <p:pic>
          <p:nvPicPr>
            <p:cNvPr id="13" name="Picture 12" descr="hotel-motel-sleeping-accomodation-clip-art-red-white-hi.png"/>
            <p:cNvPicPr>
              <a:picLocks noChangeAspect="1"/>
            </p:cNvPicPr>
            <p:nvPr/>
          </p:nvPicPr>
          <p:blipFill>
            <a:blip r:embed="rId8" cstate="print"/>
            <a:stretch>
              <a:fillRect/>
            </a:stretch>
          </p:blipFill>
          <p:spPr>
            <a:xfrm>
              <a:off x="5029200" y="2895600"/>
              <a:ext cx="804041" cy="777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descr="bus_PNG8630.png"/>
            <p:cNvPicPr>
              <a:picLocks noChangeAspect="1"/>
            </p:cNvPicPr>
            <p:nvPr/>
          </p:nvPicPr>
          <p:blipFill>
            <a:blip r:embed="rId9" cstate="print"/>
            <a:stretch>
              <a:fillRect/>
            </a:stretch>
          </p:blipFill>
          <p:spPr>
            <a:xfrm>
              <a:off x="7086600" y="2819400"/>
              <a:ext cx="1219200" cy="914400"/>
            </a:xfrm>
            <a:prstGeom prst="rect">
              <a:avLst/>
            </a:prstGeom>
          </p:spPr>
        </p:pic>
        <p:pic>
          <p:nvPicPr>
            <p:cNvPr id="15" name="Picture 14" descr="Koha.png"/>
            <p:cNvPicPr>
              <a:picLocks noChangeAspect="1"/>
            </p:cNvPicPr>
            <p:nvPr/>
          </p:nvPicPr>
          <p:blipFill>
            <a:blip r:embed="rId10"/>
            <a:stretch>
              <a:fillRect/>
            </a:stretch>
          </p:blipFill>
          <p:spPr>
            <a:xfrm>
              <a:off x="1066800" y="4572000"/>
              <a:ext cx="990600" cy="990600"/>
            </a:xfrm>
            <a:prstGeom prst="rect">
              <a:avLst/>
            </a:prstGeom>
          </p:spPr>
        </p:pic>
        <p:pic>
          <p:nvPicPr>
            <p:cNvPr id="16" name="Picture 15" descr="680X480_FinanceAccountants.png"/>
            <p:cNvPicPr>
              <a:picLocks noChangeAspect="1"/>
            </p:cNvPicPr>
            <p:nvPr/>
          </p:nvPicPr>
          <p:blipFill>
            <a:blip r:embed="rId11" cstate="print"/>
            <a:stretch>
              <a:fillRect/>
            </a:stretch>
          </p:blipFill>
          <p:spPr>
            <a:xfrm>
              <a:off x="3048000" y="4648200"/>
              <a:ext cx="1295400" cy="914400"/>
            </a:xfrm>
            <a:prstGeom prst="rect">
              <a:avLst/>
            </a:prstGeom>
          </p:spPr>
        </p:pic>
        <p:pic>
          <p:nvPicPr>
            <p:cNvPr id="17" name="Picture 16" descr="parenting-goods-icon.png"/>
            <p:cNvPicPr>
              <a:picLocks noChangeAspect="1"/>
            </p:cNvPicPr>
            <p:nvPr/>
          </p:nvPicPr>
          <p:blipFill>
            <a:blip r:embed="rId12"/>
            <a:stretch>
              <a:fillRect/>
            </a:stretch>
          </p:blipFill>
          <p:spPr>
            <a:xfrm>
              <a:off x="7543800" y="838200"/>
              <a:ext cx="1269841" cy="1269841"/>
            </a:xfrm>
            <a:prstGeom prst="rect">
              <a:avLst/>
            </a:prstGeom>
          </p:spPr>
        </p:pic>
        <p:pic>
          <p:nvPicPr>
            <p:cNvPr id="18" name="Picture 17" descr="picAppIcon256.png"/>
            <p:cNvPicPr>
              <a:picLocks noChangeAspect="1"/>
            </p:cNvPicPr>
            <p:nvPr/>
          </p:nvPicPr>
          <p:blipFill>
            <a:blip r:embed="rId13"/>
            <a:stretch>
              <a:fillRect/>
            </a:stretch>
          </p:blipFill>
          <p:spPr>
            <a:xfrm>
              <a:off x="6629400" y="4495800"/>
              <a:ext cx="1168197" cy="1168197"/>
            </a:xfrm>
            <a:prstGeom prst="rect">
              <a:avLst/>
            </a:prstGeom>
          </p:spPr>
        </p:pic>
        <p:pic>
          <p:nvPicPr>
            <p:cNvPr id="19" name="Picture 18" descr="rolled-diploma-hi.png"/>
            <p:cNvPicPr>
              <a:picLocks noChangeAspect="1"/>
            </p:cNvPicPr>
            <p:nvPr/>
          </p:nvPicPr>
          <p:blipFill>
            <a:blip r:embed="rId14" cstate="print"/>
            <a:stretch>
              <a:fillRect/>
            </a:stretch>
          </p:blipFill>
          <p:spPr>
            <a:xfrm>
              <a:off x="2590800" y="2667000"/>
              <a:ext cx="1219200" cy="1121665"/>
            </a:xfrm>
            <a:prstGeom prst="rect">
              <a:avLst/>
            </a:prstGeom>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en-US" sz="28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This module is used by the administrator to prevent unauthorized access to the system. Any user logging into the system can access only those functions for which he/she has been granted rights for.</a:t>
            </a:r>
          </a:p>
          <a:p>
            <a:pPr algn="just">
              <a:buNone/>
            </a:pPr>
            <a:endParaRPr lang="en-US" sz="2800" dirty="0" smtClean="0">
              <a:latin typeface="Times New Roman" pitchFamily="18" charset="0"/>
              <a:cs typeface="Times New Roman" pitchFamily="18" charset="0"/>
            </a:endParaRPr>
          </a:p>
          <a:p>
            <a:pPr>
              <a:buNone/>
            </a:pPr>
            <a:r>
              <a:rPr lang="en-US" sz="2400" b="1" i="1" dirty="0" smtClean="0">
                <a:effectLst>
                  <a:outerShdw blurRad="38100" dist="38100" dir="2700000" algn="tl">
                    <a:srgbClr val="000000">
                      <a:alpha val="43137"/>
                    </a:srgbClr>
                  </a:outerShdw>
                </a:effectLst>
                <a:latin typeface="Georgia" pitchFamily="18" charset="0"/>
              </a:rPr>
              <a:t>Features:</a:t>
            </a:r>
          </a:p>
          <a:p>
            <a:pPr>
              <a:lnSpc>
                <a:spcPct val="150000"/>
              </a:lnSpc>
              <a:buFont typeface="Wingdings" pitchFamily="2" charset="2"/>
              <a:buChar char="Ø"/>
            </a:pPr>
            <a:r>
              <a:rPr lang="en-US" sz="1900" dirty="0" smtClean="0">
                <a:latin typeface="Times New Roman" pitchFamily="18" charset="0"/>
                <a:cs typeface="Times New Roman" pitchFamily="18" charset="0"/>
              </a:rPr>
              <a:t>Transparency in Institute management</a:t>
            </a:r>
          </a:p>
          <a:p>
            <a:pPr>
              <a:lnSpc>
                <a:spcPct val="150000"/>
              </a:lnSpc>
              <a:buFont typeface="Wingdings" pitchFamily="2" charset="2"/>
              <a:buChar char="Ø"/>
            </a:pPr>
            <a:r>
              <a:rPr lang="en-US" sz="1900" dirty="0" smtClean="0">
                <a:latin typeface="Times New Roman" pitchFamily="18" charset="0"/>
                <a:cs typeface="Times New Roman" pitchFamily="18" charset="0"/>
              </a:rPr>
              <a:t>Secure in case of unauthorized access</a:t>
            </a:r>
          </a:p>
          <a:p>
            <a:pPr>
              <a:lnSpc>
                <a:spcPct val="150000"/>
              </a:lnSpc>
              <a:buFont typeface="Wingdings" pitchFamily="2" charset="2"/>
              <a:buChar char="Ø"/>
            </a:pPr>
            <a:r>
              <a:rPr lang="en-US" sz="1900" dirty="0" smtClean="0">
                <a:latin typeface="Times New Roman" pitchFamily="18" charset="0"/>
                <a:cs typeface="Times New Roman" pitchFamily="18" charset="0"/>
              </a:rPr>
              <a:t>Can reserve the rights to access</a:t>
            </a:r>
          </a:p>
          <a:p>
            <a:pPr>
              <a:lnSpc>
                <a:spcPct val="150000"/>
              </a:lnSpc>
              <a:buFont typeface="Wingdings" pitchFamily="2" charset="2"/>
              <a:buChar char="Ø"/>
            </a:pPr>
            <a:r>
              <a:rPr lang="en-US" sz="1900" dirty="0" smtClean="0">
                <a:latin typeface="Times New Roman" pitchFamily="18" charset="0"/>
                <a:cs typeface="Times New Roman" pitchFamily="18" charset="0"/>
              </a:rPr>
              <a:t>Authorized person or principal can check detail of any module on his/her system. </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Admin Panel</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pic>
        <p:nvPicPr>
          <p:cNvPr id="8" name="Picture 7" descr="key.png"/>
          <p:cNvPicPr>
            <a:picLocks noChangeAspect="1"/>
          </p:cNvPicPr>
          <p:nvPr/>
        </p:nvPicPr>
        <p:blipFill>
          <a:blip r:embed="rId2"/>
          <a:stretch>
            <a:fillRect/>
          </a:stretch>
        </p:blipFill>
        <p:spPr>
          <a:xfrm>
            <a:off x="7239000" y="2819400"/>
            <a:ext cx="1371600" cy="13716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en-US" sz="1600" dirty="0" smtClean="0">
                <a:latin typeface="Times New Roman" pitchFamily="18" charset="0"/>
                <a:cs typeface="Times New Roman" pitchFamily="18" charset="0"/>
              </a:rPr>
              <a:t>	This module will help you to make the enquiry system more efficient in terms of follow up &amp; enhance utilization of time of management as it works on self automated system. Since admission depends up on the no. of enquiry &amp; how it is being handled &amp; followed up on time.</a:t>
            </a:r>
          </a:p>
          <a:p>
            <a:pPr algn="just">
              <a:lnSpc>
                <a:spcPct val="150000"/>
              </a:lnSpc>
              <a:buNone/>
            </a:pPr>
            <a:endParaRPr lang="en-US" sz="1600" dirty="0" smtClean="0">
              <a:latin typeface="Times New Roman" pitchFamily="18" charset="0"/>
              <a:cs typeface="Times New Roman" pitchFamily="18" charset="0"/>
            </a:endParaRPr>
          </a:p>
          <a:p>
            <a:pPr>
              <a:buNone/>
            </a:pPr>
            <a:r>
              <a:rPr lang="en-US" sz="2800" b="1" i="1" dirty="0" smtClean="0">
                <a:effectLst>
                  <a:outerShdw blurRad="38100" dist="38100" dir="2700000" algn="tl">
                    <a:srgbClr val="000000">
                      <a:alpha val="43137"/>
                    </a:srgbClr>
                  </a:outerShdw>
                </a:effectLst>
                <a:latin typeface="Georgia" pitchFamily="18" charset="0"/>
              </a:rPr>
              <a:t>Features:</a:t>
            </a:r>
          </a:p>
          <a:p>
            <a:pPr>
              <a:lnSpc>
                <a:spcPct val="150000"/>
              </a:lnSpc>
              <a:buFont typeface="Wingdings" pitchFamily="2" charset="2"/>
              <a:buChar char="Ø"/>
            </a:pPr>
            <a:r>
              <a:rPr lang="en-US" sz="28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Online enquiry form.</a:t>
            </a:r>
          </a:p>
          <a:p>
            <a:pPr>
              <a:lnSpc>
                <a:spcPct val="150000"/>
              </a:lnSpc>
              <a:buFont typeface="Wingdings" pitchFamily="2" charset="2"/>
              <a:buChar char="Ø"/>
            </a:pPr>
            <a:r>
              <a:rPr lang="en-US" sz="1600" dirty="0" smtClean="0">
                <a:latin typeface="Times New Roman" pitchFamily="18" charset="0"/>
                <a:cs typeface="Times New Roman" pitchFamily="18" charset="0"/>
              </a:rPr>
              <a:t>Centralized enquiry details of tables enquiry,.</a:t>
            </a:r>
          </a:p>
          <a:p>
            <a:pPr>
              <a:lnSpc>
                <a:spcPct val="150000"/>
              </a:lnSpc>
              <a:buFont typeface="Wingdings" pitchFamily="2" charset="2"/>
              <a:buChar char="Ø"/>
            </a:pPr>
            <a:r>
              <a:rPr lang="en-US" sz="1600" dirty="0" smtClean="0">
                <a:latin typeface="Times New Roman" pitchFamily="18" charset="0"/>
                <a:cs typeface="Times New Roman" pitchFamily="18" charset="0"/>
              </a:rPr>
              <a:t>Report generation of enquiry as per day, week and month.</a:t>
            </a:r>
          </a:p>
          <a:p>
            <a:pPr>
              <a:lnSpc>
                <a:spcPct val="150000"/>
              </a:lnSpc>
              <a:buFont typeface="Wingdings" pitchFamily="2" charset="2"/>
              <a:buChar char="Ø"/>
            </a:pPr>
            <a:r>
              <a:rPr lang="en-US" sz="1600" dirty="0" smtClean="0">
                <a:latin typeface="Times New Roman" pitchFamily="18" charset="0"/>
                <a:cs typeface="Times New Roman" pitchFamily="18" charset="0"/>
              </a:rPr>
              <a:t>Generate enquiry details between  two date ranges.</a:t>
            </a:r>
          </a:p>
          <a:p>
            <a:pPr>
              <a:lnSpc>
                <a:spcPct val="150000"/>
              </a:lnSpc>
              <a:buFont typeface="Wingdings" pitchFamily="2" charset="2"/>
              <a:buChar char="Ø"/>
            </a:pPr>
            <a:r>
              <a:rPr lang="en-US" sz="1600" dirty="0" smtClean="0">
                <a:latin typeface="Times New Roman" pitchFamily="18" charset="0"/>
                <a:cs typeface="Times New Roman" pitchFamily="18" charset="0"/>
              </a:rPr>
              <a:t>Track each enquiry details cover up by counselor.</a:t>
            </a:r>
          </a:p>
          <a:p>
            <a:pPr>
              <a:lnSpc>
                <a:spcPct val="150000"/>
              </a:lnSpc>
              <a:buFont typeface="Wingdings" pitchFamily="2" charset="2"/>
              <a:buChar char="Ø"/>
            </a:pPr>
            <a:r>
              <a:rPr lang="en-US" sz="1600" dirty="0" smtClean="0">
                <a:latin typeface="Times New Roman" pitchFamily="18" charset="0"/>
                <a:cs typeface="Times New Roman" pitchFamily="18" charset="0"/>
              </a:rPr>
              <a:t>This System starts follow up just after enquiry submitted by students</a:t>
            </a:r>
          </a:p>
          <a:p>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Enquiry Module</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pic>
        <p:nvPicPr>
          <p:cNvPr id="6" name="Picture 5" descr="enquiry_report.png"/>
          <p:cNvPicPr>
            <a:picLocks noChangeAspect="1"/>
          </p:cNvPicPr>
          <p:nvPr/>
        </p:nvPicPr>
        <p:blipFill>
          <a:blip r:embed="rId2"/>
          <a:stretch>
            <a:fillRect/>
          </a:stretch>
        </p:blipFill>
        <p:spPr>
          <a:xfrm>
            <a:off x="6629400" y="2590800"/>
            <a:ext cx="2209800" cy="17678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gn="just">
              <a:lnSpc>
                <a:spcPct val="150000"/>
              </a:lnSpc>
              <a:buNone/>
            </a:pPr>
            <a:r>
              <a:rPr lang="en-US" sz="2800" dirty="0" smtClean="0">
                <a:latin typeface="Times New Roman" pitchFamily="18" charset="0"/>
                <a:cs typeface="Times New Roman" pitchFamily="18" charset="0"/>
              </a:rPr>
              <a:t>	The student module helps you to store all personal, academic, professional and history data regarding a student, his/her parents, and his/her siblings</a:t>
            </a:r>
            <a:r>
              <a:rPr lang="en-US" sz="3200" dirty="0" smtClean="0">
                <a:latin typeface="Times New Roman" pitchFamily="18" charset="0"/>
                <a:cs typeface="Times New Roman" pitchFamily="18" charset="0"/>
              </a:rPr>
              <a:t>..</a:t>
            </a:r>
          </a:p>
          <a:p>
            <a:pPr algn="just">
              <a:buNone/>
            </a:pPr>
            <a:endParaRPr lang="en-US" sz="3200" dirty="0" smtClean="0">
              <a:latin typeface="Times New Roman" pitchFamily="18" charset="0"/>
              <a:cs typeface="Times New Roman" pitchFamily="18" charset="0"/>
            </a:endParaRPr>
          </a:p>
          <a:p>
            <a:pPr algn="just">
              <a:buNone/>
            </a:pPr>
            <a:r>
              <a:rPr lang="en-US" sz="4000" b="1" dirty="0" smtClean="0">
                <a:effectLst>
                  <a:outerShdw blurRad="38100" dist="38100" dir="2700000" algn="tl">
                    <a:srgbClr val="000000">
                      <a:alpha val="43137"/>
                    </a:srgbClr>
                  </a:outerShdw>
                </a:effectLst>
                <a:latin typeface="Georgia" pitchFamily="18" charset="0"/>
                <a:cs typeface="Times New Roman" pitchFamily="18" charset="0"/>
              </a:rPr>
              <a:t>Features:</a:t>
            </a:r>
          </a:p>
          <a:p>
            <a:pPr>
              <a:lnSpc>
                <a:spcPct val="150000"/>
              </a:lnSpc>
              <a:buFont typeface="Wingdings" pitchFamily="2" charset="2"/>
              <a:buChar char="Ø"/>
            </a:pPr>
            <a:r>
              <a:rPr lang="en-US" sz="2800" dirty="0" smtClean="0">
                <a:latin typeface="Times New Roman" pitchFamily="18" charset="0"/>
                <a:cs typeface="Times New Roman" pitchFamily="18" charset="0"/>
              </a:rPr>
              <a:t>Maintain record of all valuable information about every student</a:t>
            </a:r>
          </a:p>
          <a:p>
            <a:pPr>
              <a:lnSpc>
                <a:spcPct val="150000"/>
              </a:lnSpc>
              <a:buFont typeface="Wingdings" pitchFamily="2" charset="2"/>
              <a:buChar char="Ø"/>
            </a:pPr>
            <a:r>
              <a:rPr lang="en-US" sz="2800" dirty="0" smtClean="0">
                <a:latin typeface="Times New Roman" pitchFamily="18" charset="0"/>
                <a:cs typeface="Times New Roman" pitchFamily="18" charset="0"/>
              </a:rPr>
              <a:t>Students record can be edited as per requirement.</a:t>
            </a:r>
          </a:p>
          <a:p>
            <a:pPr>
              <a:lnSpc>
                <a:spcPct val="150000"/>
              </a:lnSpc>
              <a:buFont typeface="Wingdings" pitchFamily="2" charset="2"/>
              <a:buChar char="Ø"/>
            </a:pPr>
            <a:r>
              <a:rPr lang="en-US" sz="2800" dirty="0" smtClean="0">
                <a:latin typeface="Times New Roman" pitchFamily="18" charset="0"/>
                <a:cs typeface="Times New Roman" pitchFamily="18" charset="0"/>
              </a:rPr>
              <a:t>Change of Class &amp; batch can be done easily.</a:t>
            </a:r>
          </a:p>
          <a:p>
            <a:pPr>
              <a:lnSpc>
                <a:spcPct val="150000"/>
              </a:lnSpc>
              <a:buFont typeface="Wingdings" pitchFamily="2" charset="2"/>
              <a:buChar char="Ø"/>
            </a:pPr>
            <a:r>
              <a:rPr lang="en-US" sz="2800" dirty="0" smtClean="0">
                <a:latin typeface="Times New Roman" pitchFamily="18" charset="0"/>
                <a:cs typeface="Times New Roman" pitchFamily="18" charset="0"/>
              </a:rPr>
              <a:t>Students record can be filtered according to course &amp; batch wise</a:t>
            </a:r>
          </a:p>
          <a:p>
            <a:pPr>
              <a:lnSpc>
                <a:spcPct val="150000"/>
              </a:lnSpc>
              <a:buFont typeface="Wingdings" pitchFamily="2" charset="2"/>
              <a:buChar char="Ø"/>
            </a:pPr>
            <a:r>
              <a:rPr lang="en-US" sz="2800" dirty="0" smtClean="0">
                <a:latin typeface="Times New Roman" pitchFamily="18" charset="0"/>
                <a:cs typeface="Times New Roman" pitchFamily="18" charset="0"/>
              </a:rPr>
              <a:t>Student’s photograph &amp; document can be uploaded during admission or it can upload in student edit.</a:t>
            </a:r>
          </a:p>
          <a:p>
            <a:pPr>
              <a:lnSpc>
                <a:spcPct val="150000"/>
              </a:lnSpc>
              <a:buFont typeface="Wingdings" pitchFamily="2" charset="2"/>
              <a:buChar char="Ø"/>
            </a:pPr>
            <a:r>
              <a:rPr lang="en-US" sz="2800" dirty="0" smtClean="0">
                <a:latin typeface="Times New Roman" pitchFamily="18" charset="0"/>
                <a:cs typeface="Times New Roman" pitchFamily="18" charset="0"/>
              </a:rPr>
              <a:t>Promotion of students from one class to another class can be easily handle.</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Title 3"/>
          <p:cNvSpPr>
            <a:spLocks noGrp="1"/>
          </p:cNvSpPr>
          <p:nvPr>
            <p:ph type="title"/>
          </p:nvPr>
        </p:nvSpPr>
        <p:spPr/>
        <p:txBody>
          <a:bodyPr>
            <a:normAutofit fontScale="90000"/>
          </a:bodyPr>
          <a:lstStyle/>
          <a:p>
            <a:r>
              <a:rPr lang="en-US" sz="4400" i="1" dirty="0" smtClean="0">
                <a:latin typeface="Georgia" pitchFamily="18" charset="0"/>
              </a:rPr>
              <a:t>Student Module</a:t>
            </a:r>
            <a:endParaRPr lang="en-US" dirty="0"/>
          </a:p>
        </p:txBody>
      </p:sp>
      <p:sp>
        <p:nvSpPr>
          <p:cNvPr id="5" name="Footer Placeholder 4"/>
          <p:cNvSpPr>
            <a:spLocks noGrp="1"/>
          </p:cNvSpPr>
          <p:nvPr>
            <p:ph type="ftr" sz="quarter" idx="11"/>
          </p:nvPr>
        </p:nvSpPr>
        <p:spPr/>
        <p:txBody>
          <a:bodyPr/>
          <a:lstStyle/>
          <a:p>
            <a:r>
              <a:rPr lang="en-US" smtClean="0"/>
              <a:t>www.</a:t>
            </a:r>
            <a:r>
              <a:rPr lang="en-US" smtClean="0">
                <a:solidFill>
                  <a:srgbClr val="FF0000"/>
                </a:solidFill>
              </a:rPr>
              <a:t>i</a:t>
            </a:r>
            <a:r>
              <a:rPr lang="en-US" smtClean="0"/>
              <a:t>noble.in</a:t>
            </a:r>
            <a:endParaRPr lang="en-US" dirty="0" smtClean="0"/>
          </a:p>
        </p:txBody>
      </p:sp>
      <p:pic>
        <p:nvPicPr>
          <p:cNvPr id="6" name="Picture 5" descr="stu_login.gif"/>
          <p:cNvPicPr>
            <a:picLocks noChangeAspect="1"/>
          </p:cNvPicPr>
          <p:nvPr/>
        </p:nvPicPr>
        <p:blipFill>
          <a:blip r:embed="rId2"/>
          <a:stretch>
            <a:fillRect/>
          </a:stretch>
        </p:blipFill>
        <p:spPr>
          <a:xfrm>
            <a:off x="7315200" y="2514600"/>
            <a:ext cx="1676400" cy="16764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144</TotalTime>
  <Words>279</Words>
  <Application>Microsoft Office PowerPoint</Application>
  <PresentationFormat>On-screen Show (4:3)</PresentationFormat>
  <Paragraphs>216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IMS –Institute Management System</vt:lpstr>
      <vt:lpstr>Purpose of IMS</vt:lpstr>
      <vt:lpstr>Advantages from manual  system to Automation</vt:lpstr>
      <vt:lpstr>Advantages (Continues..)</vt:lpstr>
      <vt:lpstr>Flow Diagram</vt:lpstr>
      <vt:lpstr>Modules</vt:lpstr>
      <vt:lpstr>Admin Panel</vt:lpstr>
      <vt:lpstr>Enquiry Module</vt:lpstr>
      <vt:lpstr>Student Module</vt:lpstr>
      <vt:lpstr>Staff module</vt:lpstr>
      <vt:lpstr>Parent Module</vt:lpstr>
      <vt:lpstr>Manage Attendance</vt:lpstr>
      <vt:lpstr>SMS Module</vt:lpstr>
      <vt:lpstr>Certificate Module</vt:lpstr>
      <vt:lpstr>Hostel</vt:lpstr>
      <vt:lpstr>Transport</vt:lpstr>
      <vt:lpstr>Accounts</vt:lpstr>
      <vt:lpstr>Library Module</vt:lpstr>
      <vt:lpstr>Reports</vt:lpstr>
      <vt:lpstr>Sample Reports</vt:lpstr>
      <vt:lpstr>Contact us</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Saravanan</dc:creator>
  <cp:lastModifiedBy>iNoble-Lenovo2</cp:lastModifiedBy>
  <cp:revision>35</cp:revision>
  <dcterms:created xsi:type="dcterms:W3CDTF">2006-08-16T00:00:00Z</dcterms:created>
  <dcterms:modified xsi:type="dcterms:W3CDTF">2017-07-05T09:07:22Z</dcterms:modified>
</cp:coreProperties>
</file>