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9" r:id="rId5"/>
    <p:sldId id="266" r:id="rId6"/>
    <p:sldId id="271" r:id="rId7"/>
    <p:sldId id="270" r:id="rId8"/>
    <p:sldId id="277" r:id="rId9"/>
    <p:sldId id="276" r:id="rId10"/>
    <p:sldId id="279" r:id="rId11"/>
    <p:sldId id="275" r:id="rId12"/>
    <p:sldId id="274" r:id="rId13"/>
    <p:sldId id="273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6C66-6CA2-F3F2-2634-83B23C0E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BB8FF-8F08-863C-3BC3-2FD3D7BE0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E7B3-D0D0-1BFC-AE30-BA8F1B4D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D2D05-34A1-F988-E2E4-C04437F8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C5BA-FB60-570F-9E7F-B661166DF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9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1EDC-D154-1BDE-5EBA-0FFD2AF2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C70F3-A37E-F374-F7A4-2C1288AC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2DF-6416-30DF-DCFB-7FAEFB94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A8BCF-6DE3-2848-DEF3-7D9FBAE7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51DE-7BA9-0B21-3704-2DC930A1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96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CDA6A-E52D-3579-C5A6-4E9CC4495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7F068-5131-A20A-7622-AD5CEB4C6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D525-B903-3BBB-357E-E2922582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31F3-6996-C2F0-68F5-8884A714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4325-8972-F5CF-D421-29CACD4F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65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F932-1C68-76E7-68CE-BEABC150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E8E60-4099-DB39-1D2B-2175A946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E661-EEFA-CFE9-A9E1-71EFC47E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A3DB-CEF1-83E4-E442-CB737723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E2704-ADE6-A3ED-5C5C-71369D04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4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B6C5-EA27-97B8-0D8F-D53BAB53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8D49-B901-FEBF-EC17-122000B01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A3283-D82E-1680-02CF-7031E6C5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76360-B016-7ECD-6CCF-BD3598BA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3039A-AD55-0BFD-641F-7D658E30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44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FEA4-1BC6-FF59-AF8B-27FBE02D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60CE-4579-E9F7-5EEE-8526A92F6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F7278-5608-687B-C221-528D5665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29CF9-3F12-0B2B-FE4C-80985DB6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A3389-54A8-7ED6-AE56-CC69C938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027A5-1EA4-E7CA-7B01-E63E6D0C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58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9BED-9687-8BFC-4395-7A8014BD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758A2-05D7-3B4D-82EB-DE772CDE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8DB1B-885D-1D6D-05DC-D45E49E53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91BE9-2F2D-F077-2A53-90BAA6F41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38B3E-FB93-AF90-D92A-86740CA31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628C5-DD52-2376-0E71-8864AC60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C54EC-B35F-EAEB-9A76-F0AF0283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DCAFA-B0FD-6BC5-21E6-D532323A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5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C2D2-99E1-9FC6-F239-BE60556F1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98F3F-66C5-F195-3FC0-902EDACF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30B80-F9A7-1946-340E-75AD9AFA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B3FC3-FDE8-04B6-4C9C-FF24BC3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4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08B7B-7E8D-8409-6BED-A4A4634E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6EAC4-40EF-AF79-70D2-8464FCDE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1CA57-40E2-069B-9DF7-DD868A23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06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079D-01A0-3F7C-DDB2-A0432C43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B405-0149-0CE6-1A48-D07B29025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EC534-B3DC-43F6-C1B3-73BBC10B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F662-6519-BF03-B60F-34C03F33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CD75-BE6E-F177-A7D9-37703FA3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BBF73-470E-E102-A2CB-9738AA93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78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8146-D4A2-6A00-3042-EE84F84B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36B660-D966-3EFC-6454-685C54B62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B9509-FF03-C8BB-A811-BF648E04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663A7-BA3C-FFE3-918A-04962794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E3BD-490F-1373-979B-9438533F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8616-F5E2-9547-1614-EC73F13C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29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BCA38-D248-95B1-C89C-C136A737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97D9C-C0A1-ECF5-0980-37FEBEDC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E419D-9201-F049-8F85-98B8D6F47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26A53-916B-4753-9D31-684519FF9E4A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EB725-6A09-E066-32E7-86461CB52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3F5D-5897-B62D-0A51-D02CD92F6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A0E96-1942-4422-AA89-77AE1435F1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5BD6-4BDD-0F7C-6F8E-7FA11C397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4171"/>
            <a:ext cx="6781800" cy="3225800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Ad_Hoc Insights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</a:br>
            <a:r>
              <a:rPr lang="en-IN" sz="5300" dirty="0">
                <a:solidFill>
                  <a:schemeClr val="tx2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Consumer Goods</a:t>
            </a:r>
            <a:br>
              <a:rPr lang="en-IN" dirty="0"/>
            </a:br>
            <a:endParaRPr lang="en-IN" dirty="0"/>
          </a:p>
        </p:txBody>
      </p:sp>
      <p:pic>
        <p:nvPicPr>
          <p:cNvPr id="18" name="Picture 17" descr="A circle of icons&#10;&#10;AI-generated content may be incorrect.">
            <a:extLst>
              <a:ext uri="{FF2B5EF4-FFF2-40B4-BE49-F238E27FC236}">
                <a16:creationId xmlns:a16="http://schemas.microsoft.com/office/drawing/2014/main" id="{ADB377A2-DE32-FB63-471C-1493B667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170" y="1161143"/>
            <a:ext cx="6314774" cy="511991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DB71BA-265A-CC1A-7A0B-D5A6619CEF9D}"/>
              </a:ext>
            </a:extLst>
          </p:cNvPr>
          <p:cNvSpPr txBox="1"/>
          <p:nvPr/>
        </p:nvSpPr>
        <p:spPr>
          <a:xfrm>
            <a:off x="451755" y="5865558"/>
            <a:ext cx="293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Presented By </a:t>
            </a:r>
          </a:p>
          <a:p>
            <a:r>
              <a:rPr lang="en-IN" sz="2400" dirty="0"/>
              <a:t>Md Arshad Hussain</a:t>
            </a:r>
          </a:p>
        </p:txBody>
      </p:sp>
    </p:spTree>
    <p:extLst>
      <p:ext uri="{BB962C8B-B14F-4D97-AF65-F5344CB8AC3E}">
        <p14:creationId xmlns:p14="http://schemas.microsoft.com/office/powerpoint/2010/main" val="1619694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6200E-6E1A-F5F6-657F-E5DD72D6E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19E80-A5BC-FE08-2A94-4ABE9139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" t="1320" r="1153" b="1973"/>
          <a:stretch>
            <a:fillRect/>
          </a:stretch>
        </p:blipFill>
        <p:spPr>
          <a:xfrm>
            <a:off x="148723" y="1600200"/>
            <a:ext cx="11890875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57E2CC-AF58-BD22-5315-64C78FB25DEA}"/>
              </a:ext>
            </a:extLst>
          </p:cNvPr>
          <p:cNvCxnSpPr>
            <a:cxnSpLocks/>
          </p:cNvCxnSpPr>
          <p:nvPr/>
        </p:nvCxnSpPr>
        <p:spPr>
          <a:xfrm>
            <a:off x="2166257" y="4038601"/>
            <a:ext cx="0" cy="9035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870BAD-EB89-34CD-723F-55AF3B53DF5E}"/>
              </a:ext>
            </a:extLst>
          </p:cNvPr>
          <p:cNvCxnSpPr>
            <a:cxnSpLocks/>
          </p:cNvCxnSpPr>
          <p:nvPr/>
        </p:nvCxnSpPr>
        <p:spPr>
          <a:xfrm>
            <a:off x="8142514" y="4038601"/>
            <a:ext cx="0" cy="9035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DA37-5FB1-F47E-41C6-FC6C43AF612A}"/>
              </a:ext>
            </a:extLst>
          </p:cNvPr>
          <p:cNvSpPr txBox="1"/>
          <p:nvPr/>
        </p:nvSpPr>
        <p:spPr>
          <a:xfrm>
            <a:off x="1915885" y="915182"/>
            <a:ext cx="855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  <a:latin typeface="Calibri" panose="020F0502020204030204" pitchFamily="34" charset="0"/>
              </a:rPr>
              <a:t>Gross sales amount report for </a:t>
            </a:r>
            <a:r>
              <a:rPr lang="en-GB" sz="2800" b="1" dirty="0">
                <a:effectLst/>
                <a:latin typeface="Calibri" panose="020F0502020204030204" pitchFamily="34" charset="0"/>
              </a:rPr>
              <a:t>Atliq Exclusive</a:t>
            </a:r>
            <a:r>
              <a:rPr lang="en-GB" sz="2800" dirty="0">
                <a:effectLst/>
                <a:latin typeface="Calibri" panose="020F0502020204030204" pitchFamily="34" charset="0"/>
              </a:rPr>
              <a:t> by month</a:t>
            </a:r>
            <a:endParaRPr lang="en-IN" sz="28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B8D4A3C-5EEF-A805-ACD3-A8E20EE8858A}"/>
              </a:ext>
            </a:extLst>
          </p:cNvPr>
          <p:cNvSpPr/>
          <p:nvPr/>
        </p:nvSpPr>
        <p:spPr>
          <a:xfrm>
            <a:off x="7064828" y="1850571"/>
            <a:ext cx="555172" cy="587829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D722079-46E6-62EC-0565-7DEC1D81CA96}"/>
              </a:ext>
            </a:extLst>
          </p:cNvPr>
          <p:cNvSpPr/>
          <p:nvPr/>
        </p:nvSpPr>
        <p:spPr>
          <a:xfrm>
            <a:off x="3124199" y="3548742"/>
            <a:ext cx="555172" cy="587829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63B71E-DDC6-0E12-1376-011753A4F252}"/>
              </a:ext>
            </a:extLst>
          </p:cNvPr>
          <p:cNvCxnSpPr>
            <a:cxnSpLocks/>
          </p:cNvCxnSpPr>
          <p:nvPr/>
        </p:nvCxnSpPr>
        <p:spPr>
          <a:xfrm flipH="1">
            <a:off x="3488868" y="2908442"/>
            <a:ext cx="76201" cy="5769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A6DEE4-7701-3036-5B07-6432DB62D191}"/>
              </a:ext>
            </a:extLst>
          </p:cNvPr>
          <p:cNvCxnSpPr>
            <a:cxnSpLocks/>
          </p:cNvCxnSpPr>
          <p:nvPr/>
        </p:nvCxnSpPr>
        <p:spPr>
          <a:xfrm flipH="1">
            <a:off x="7761512" y="2144485"/>
            <a:ext cx="83820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F14703-9311-E78B-87AA-D829A9E3BAB1}"/>
              </a:ext>
            </a:extLst>
          </p:cNvPr>
          <p:cNvSpPr txBox="1"/>
          <p:nvPr/>
        </p:nvSpPr>
        <p:spPr>
          <a:xfrm>
            <a:off x="3015342" y="2282084"/>
            <a:ext cx="14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Lowest Gross Sales </a:t>
            </a:r>
            <a:r>
              <a:rPr lang="en-IN" sz="1600" b="1" dirty="0"/>
              <a:t>0.77M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F1647-B4E9-8969-4339-7AD0A03EDE74}"/>
              </a:ext>
            </a:extLst>
          </p:cNvPr>
          <p:cNvSpPr txBox="1"/>
          <p:nvPr/>
        </p:nvSpPr>
        <p:spPr>
          <a:xfrm>
            <a:off x="8686800" y="1779381"/>
            <a:ext cx="1491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Highest Gross Sales </a:t>
            </a:r>
            <a:r>
              <a:rPr lang="en-IN" sz="1600" b="1" dirty="0"/>
              <a:t>32.25M</a:t>
            </a:r>
          </a:p>
        </p:txBody>
      </p:sp>
    </p:spTree>
    <p:extLst>
      <p:ext uri="{BB962C8B-B14F-4D97-AF65-F5344CB8AC3E}">
        <p14:creationId xmlns:p14="http://schemas.microsoft.com/office/powerpoint/2010/main" val="102878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391B2-8409-33F7-F88A-162AA82C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E45DE-9ACC-4174-FB9A-0081DD325898}"/>
              </a:ext>
            </a:extLst>
          </p:cNvPr>
          <p:cNvSpPr txBox="1"/>
          <p:nvPr/>
        </p:nvSpPr>
        <p:spPr>
          <a:xfrm>
            <a:off x="239486" y="108857"/>
            <a:ext cx="114626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8. In which quarter of 2020, got the maximum total_sold_quantity? The final output contains these fields sorted by the total_sold_quantity</a:t>
            </a:r>
          </a:p>
          <a:p>
            <a:r>
              <a:rPr lang="en-GB" sz="2200" dirty="0"/>
              <a:t>Quarter </a:t>
            </a:r>
          </a:p>
          <a:p>
            <a:r>
              <a:rPr lang="en-GB" sz="2200" dirty="0"/>
              <a:t>total_sold_quantity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3C049-5A33-B498-65BC-0619AB03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177" y="1947292"/>
            <a:ext cx="5179222" cy="4145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8BE2F-ABD9-F3CA-36E1-DD757CDE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51" y="2458162"/>
            <a:ext cx="4723344" cy="2339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A10F9B-80EE-3AD5-7D2F-D4763694C7AB}"/>
              </a:ext>
            </a:extLst>
          </p:cNvPr>
          <p:cNvSpPr txBox="1"/>
          <p:nvPr/>
        </p:nvSpPr>
        <p:spPr>
          <a:xfrm>
            <a:off x="6522921" y="1360454"/>
            <a:ext cx="526630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effectLst/>
                <a:latin typeface="Calibri" panose="020F0502020204030204" pitchFamily="34" charset="0"/>
              </a:rPr>
              <a:t>Total sold quantity in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FY</a:t>
            </a:r>
            <a:r>
              <a:rPr lang="en-GB" sz="22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2020</a:t>
            </a:r>
            <a:r>
              <a:rPr lang="en-GB" sz="22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2200" dirty="0">
                <a:effectLst/>
                <a:latin typeface="Calibri" panose="020F0502020204030204" pitchFamily="34" charset="0"/>
              </a:rPr>
              <a:t>by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Quarter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8344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8905D0-7A1F-1F93-56C4-B29734E05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B93DA2-CDB8-2233-F60A-9888BA17E053}"/>
              </a:ext>
            </a:extLst>
          </p:cNvPr>
          <p:cNvSpPr txBox="1"/>
          <p:nvPr/>
        </p:nvSpPr>
        <p:spPr>
          <a:xfrm>
            <a:off x="359228" y="214586"/>
            <a:ext cx="114517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9. Which channel helped to bring more gross sales in the fiscal year 2021 and the percentage of contribution? The final output contains these fields,</a:t>
            </a:r>
          </a:p>
          <a:p>
            <a:r>
              <a:rPr lang="en-GB" sz="2200" dirty="0"/>
              <a:t>Channel, gross_sales_mln, percentage </a:t>
            </a:r>
            <a:endParaRPr lang="en-IN" sz="2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918301-1D5A-CF8C-A05B-7E2CDE6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64020"/>
            <a:ext cx="5867400" cy="19031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27F0F-F992-6CF8-FF3C-F5EF4F1F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403" y="2757919"/>
            <a:ext cx="5244568" cy="32453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2EFA99-BA91-D444-DE8F-903EDC5E646A}"/>
              </a:ext>
            </a:extLst>
          </p:cNvPr>
          <p:cNvSpPr txBox="1"/>
          <p:nvPr/>
        </p:nvSpPr>
        <p:spPr>
          <a:xfrm>
            <a:off x="6664403" y="1856921"/>
            <a:ext cx="52445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effectLst/>
                <a:latin typeface="Calibri" panose="020F0502020204030204" pitchFamily="34" charset="0"/>
              </a:rPr>
              <a:t>Gross sales and contribution percentages by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Channel</a:t>
            </a:r>
            <a:r>
              <a:rPr lang="en-GB" sz="2200" dirty="0">
                <a:effectLst/>
                <a:latin typeface="Calibri" panose="020F0502020204030204" pitchFamily="34" charset="0"/>
              </a:rPr>
              <a:t> for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FY</a:t>
            </a:r>
            <a:r>
              <a:rPr lang="en-GB" sz="2200" b="1" dirty="0">
                <a:solidFill>
                  <a:srgbClr val="293693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2021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359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EB34D3-655E-1875-6343-C0E27BB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EBDF30-8EE8-0564-D97D-A5ED8EC53634}"/>
              </a:ext>
            </a:extLst>
          </p:cNvPr>
          <p:cNvSpPr txBox="1"/>
          <p:nvPr/>
        </p:nvSpPr>
        <p:spPr>
          <a:xfrm>
            <a:off x="272143" y="163286"/>
            <a:ext cx="117892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10. Get the Top 3 products in each division that have a high total_sold_quantity in the fiscal_year 2021? The final output contains these fields, </a:t>
            </a:r>
          </a:p>
          <a:p>
            <a:r>
              <a:rPr lang="en-GB" sz="2200" dirty="0"/>
              <a:t>division, product_code, product, total_sold_quantity, rank_order </a:t>
            </a:r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179B-8930-6DD3-2E21-A374CC06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73" y="1742111"/>
            <a:ext cx="9421540" cy="40486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3479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A507F-CC49-E00F-CF5B-9CEB8A7D9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FEEA69-5663-D31F-B83F-D32659794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1" y="1104532"/>
            <a:ext cx="3583741" cy="41489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4D939-D88F-FB57-F774-AADC26C3C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46" y="2406133"/>
            <a:ext cx="3813308" cy="41489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12A42-45D5-378C-AAF0-3F390E6E1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6" y="1104533"/>
            <a:ext cx="3583740" cy="4148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A7A09-DD86-F51D-4DF3-828907EC8B6E}"/>
              </a:ext>
            </a:extLst>
          </p:cNvPr>
          <p:cNvSpPr txBox="1"/>
          <p:nvPr/>
        </p:nvSpPr>
        <p:spPr>
          <a:xfrm>
            <a:off x="1894112" y="302891"/>
            <a:ext cx="8675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effectLst/>
                <a:latin typeface="Calibri" panose="020F0502020204030204" pitchFamily="34" charset="0"/>
              </a:rPr>
              <a:t>Top</a:t>
            </a:r>
            <a:r>
              <a:rPr lang="en-GB" sz="2800" b="1" dirty="0">
                <a:solidFill>
                  <a:srgbClr val="293693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2800" b="1" dirty="0">
                <a:effectLst/>
                <a:latin typeface="Calibri" panose="020F0502020204030204" pitchFamily="34" charset="0"/>
              </a:rPr>
              <a:t>3</a:t>
            </a:r>
            <a:r>
              <a:rPr lang="en-GB" sz="2800" dirty="0">
                <a:effectLst/>
                <a:latin typeface="Calibri" panose="020F0502020204030204" pitchFamily="34" charset="0"/>
              </a:rPr>
              <a:t> highest-selling products by </a:t>
            </a:r>
            <a:r>
              <a:rPr lang="en-GB" sz="2800" b="1" dirty="0">
                <a:effectLst/>
                <a:latin typeface="Calibri" panose="020F0502020204030204" pitchFamily="34" charset="0"/>
              </a:rPr>
              <a:t>Division</a:t>
            </a:r>
            <a:r>
              <a:rPr lang="en-GB" sz="2800" dirty="0">
                <a:effectLst/>
                <a:latin typeface="Calibri" panose="020F0502020204030204" pitchFamily="34" charset="0"/>
              </a:rPr>
              <a:t> </a:t>
            </a:r>
            <a:r>
              <a:rPr lang="en-GB" sz="2800" dirty="0">
                <a:latin typeface="Calibri" panose="020F0502020204030204" pitchFamily="34" charset="0"/>
              </a:rPr>
              <a:t>in the</a:t>
            </a:r>
            <a:r>
              <a:rPr lang="en-GB" sz="2800" dirty="0">
                <a:effectLst/>
                <a:latin typeface="Calibri" panose="020F0502020204030204" pitchFamily="34" charset="0"/>
              </a:rPr>
              <a:t> </a:t>
            </a:r>
            <a:r>
              <a:rPr lang="en-GB" sz="2800" b="1" dirty="0">
                <a:effectLst/>
                <a:latin typeface="Calibri" panose="020F0502020204030204" pitchFamily="34" charset="0"/>
              </a:rPr>
              <a:t>FY</a:t>
            </a:r>
            <a:r>
              <a:rPr lang="en-GB" sz="2800" b="1" dirty="0">
                <a:solidFill>
                  <a:srgbClr val="293693"/>
                </a:solidFill>
                <a:effectLst/>
                <a:latin typeface="Calibri" panose="020F0502020204030204" pitchFamily="34" charset="0"/>
              </a:rPr>
              <a:t> </a:t>
            </a:r>
            <a:r>
              <a:rPr lang="en-GB" sz="2800" b="1" dirty="0">
                <a:effectLst/>
                <a:latin typeface="Calibri" panose="020F0502020204030204" pitchFamily="34" charset="0"/>
              </a:rPr>
              <a:t>2021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0532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4BF14-DEC1-2ED4-5F19-4EA674CC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D543BC2-E697-7259-EBE5-A48B1B38F14D}"/>
              </a:ext>
            </a:extLst>
          </p:cNvPr>
          <p:cNvSpPr txBox="1"/>
          <p:nvPr/>
        </p:nvSpPr>
        <p:spPr>
          <a:xfrm>
            <a:off x="4191000" y="0"/>
            <a:ext cx="4103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 </a:t>
            </a:r>
            <a:r>
              <a:rPr lang="en-IN" sz="4400" b="1" dirty="0"/>
              <a:t>Objectives </a:t>
            </a:r>
            <a:r>
              <a:rPr lang="en-IN" sz="4400" dirty="0"/>
              <a:t>🎯</a:t>
            </a:r>
            <a:endParaRPr lang="en-IN" sz="4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72056-3458-AEC5-1327-916FD24C6232}"/>
              </a:ext>
            </a:extLst>
          </p:cNvPr>
          <p:cNvSpPr txBox="1"/>
          <p:nvPr/>
        </p:nvSpPr>
        <p:spPr>
          <a:xfrm>
            <a:off x="664028" y="1135559"/>
            <a:ext cx="10863943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b="1" dirty="0"/>
              <a:t>AtliQ Hardwares</a:t>
            </a:r>
            <a:r>
              <a:rPr lang="en-GB" sz="2200" dirty="0"/>
              <a:t> (an imaginary enterprise) stands as a prominent computer hardware manufacturer in India, with notable global outreach.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Despite the growth, the leadership recognized a </a:t>
            </a:r>
            <a:r>
              <a:rPr lang="en-GB" sz="2200" b="1" dirty="0"/>
              <a:t>lack of timely insights</a:t>
            </a:r>
            <a:r>
              <a:rPr lang="en-GB" sz="2200" dirty="0"/>
              <a:t> for making smart and strategic data-driven decisions.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A decision was made to </a:t>
            </a:r>
            <a:r>
              <a:rPr lang="en-GB" sz="2200" b="1" dirty="0"/>
              <a:t>scale the analytics team</a:t>
            </a:r>
            <a:r>
              <a:rPr lang="en-GB" sz="2200" dirty="0"/>
              <a:t> by hiring new junior data analysts.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To identify suitable candidates, </a:t>
            </a:r>
            <a:r>
              <a:rPr lang="en-GB" sz="2200" b="1" dirty="0"/>
              <a:t>Tony Sharma</a:t>
            </a:r>
            <a:r>
              <a:rPr lang="en-GB" sz="2200" dirty="0"/>
              <a:t>, the Data Analytics Head, proposed a </a:t>
            </a:r>
            <a:r>
              <a:rPr lang="en-GB" sz="2200" b="1" dirty="0"/>
              <a:t>SQL-based assessment</a:t>
            </a:r>
            <a:r>
              <a:rPr lang="en-GB" sz="2200" dirty="0"/>
              <a:t> focusing on both technical abilities and interpersonal skills.</a:t>
            </a:r>
            <a:endParaRPr lang="en-I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/>
              <a:t>The assessment aims to generate actionable insights for </a:t>
            </a:r>
            <a:r>
              <a:rPr lang="en-GB" sz="2200" b="1" dirty="0"/>
              <a:t>10 business-related ad hoc queries</a:t>
            </a:r>
            <a:r>
              <a:rPr lang="en-GB" sz="2200" dirty="0"/>
              <a:t>.</a:t>
            </a:r>
            <a:endParaRPr lang="en-IN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3259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03E6E-F359-3194-77A4-90994931C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5AF5E6-EE08-48F0-2324-C0B0EDBD04B8}"/>
              </a:ext>
            </a:extLst>
          </p:cNvPr>
          <p:cNvSpPr txBox="1"/>
          <p:nvPr/>
        </p:nvSpPr>
        <p:spPr>
          <a:xfrm>
            <a:off x="566057" y="141514"/>
            <a:ext cx="1113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Q1. Provide the list of markets in which customer  "Atliq  Exclusive"  operates its business in the  APAC  region.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154A7-3039-01B5-F2AB-DB123802F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8" y="1768811"/>
            <a:ext cx="1643741" cy="36034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A3280E-7106-B42C-7C60-14EA8786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515" y="1153886"/>
            <a:ext cx="8218714" cy="53840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6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88A02-7B7D-5F3E-565C-57450830D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88FADD-D374-5F35-3CE5-934C693DA092}"/>
              </a:ext>
            </a:extLst>
          </p:cNvPr>
          <p:cNvSpPr txBox="1"/>
          <p:nvPr/>
        </p:nvSpPr>
        <p:spPr>
          <a:xfrm>
            <a:off x="130629" y="141514"/>
            <a:ext cx="11811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Q2.  What is the percentage of unique product increase in 2021 vs. 2020? The final output contains these fields      unique_products_2020 ,</a:t>
            </a:r>
          </a:p>
          <a:p>
            <a:r>
              <a:rPr lang="en-GB" sz="2200" dirty="0"/>
              <a:t>unique_products_2021,</a:t>
            </a:r>
          </a:p>
          <a:p>
            <a:r>
              <a:rPr lang="en-GB" sz="2200" dirty="0"/>
              <a:t> percentage_chg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07FE9-A2C7-7F86-74CF-405125FC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56" y="1931643"/>
            <a:ext cx="6735115" cy="35723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175FF-DCBE-67B9-DF7A-0FFDF476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9" y="2720499"/>
            <a:ext cx="5029902" cy="821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594A3-AF9A-9BF1-6DA1-F6E529EC7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5A0176-2329-B7FF-F1D9-05269600FCB3}"/>
              </a:ext>
            </a:extLst>
          </p:cNvPr>
          <p:cNvSpPr txBox="1"/>
          <p:nvPr/>
        </p:nvSpPr>
        <p:spPr>
          <a:xfrm>
            <a:off x="195943" y="206829"/>
            <a:ext cx="11756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Q3.Provide a report with all the unique product counts for each segment and sort them in descending order of product counts. The final output contains 2 fields- segment, product_count </a:t>
            </a:r>
            <a:endParaRPr lang="en-IN" sz="2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AE3FD8-F1C4-BC11-25B6-FE26F11D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519" y="1561839"/>
            <a:ext cx="7382905" cy="37343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786CEC-A1BC-0106-C52B-683219062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3" y="1752893"/>
            <a:ext cx="3505689" cy="34979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029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EA872-4536-696B-AF0C-2D54F21D7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5F910-92FB-64CC-90C3-36336FFE2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0" y="2937667"/>
            <a:ext cx="4833630" cy="2135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2DFC4E-6C74-D0A4-C0C0-38653E5913F0}"/>
              </a:ext>
            </a:extLst>
          </p:cNvPr>
          <p:cNvSpPr txBox="1"/>
          <p:nvPr/>
        </p:nvSpPr>
        <p:spPr>
          <a:xfrm>
            <a:off x="445943" y="152400"/>
            <a:ext cx="113215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Q4. Follow-up: Which segment had the most increase in unique products in 2021 vs 2020?   The final output contains these fields – segment, product_count_2020 </a:t>
            </a:r>
          </a:p>
          <a:p>
            <a:r>
              <a:rPr lang="en-GB" sz="2200" dirty="0"/>
              <a:t>product_count_2021 difference</a:t>
            </a: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4D581-94CD-A8CC-4A68-DFAB571D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210" y="2155219"/>
            <a:ext cx="6773220" cy="43344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8BD5B-8CAC-4F9F-4BC9-297C1A80FA15}"/>
              </a:ext>
            </a:extLst>
          </p:cNvPr>
          <p:cNvSpPr txBox="1"/>
          <p:nvPr/>
        </p:nvSpPr>
        <p:spPr>
          <a:xfrm>
            <a:off x="5126205" y="1615474"/>
            <a:ext cx="69672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Unique product difference per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segment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from 2020 to 2021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7888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6685F-7D82-4A1E-00F8-F4FA8455A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F96651-D673-4D25-834A-D19D6A0778C6}"/>
              </a:ext>
            </a:extLst>
          </p:cNvPr>
          <p:cNvSpPr txBox="1"/>
          <p:nvPr/>
        </p:nvSpPr>
        <p:spPr>
          <a:xfrm>
            <a:off x="206827" y="228599"/>
            <a:ext cx="116368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5. Get the products that have the highest and lowest manufacturing costs. The final output should contain these fields--product_code, product, manufacturing_cost </a:t>
            </a:r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D4F94-44EC-6390-0B8A-19AEEAFB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38" y="1270116"/>
            <a:ext cx="6585064" cy="1832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E87E3D-0CD6-B049-75AB-2C607C9F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064" y="4446929"/>
            <a:ext cx="3320143" cy="2182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BC288E-9D48-2DF8-38B0-2407BAB3D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384" y="4446929"/>
            <a:ext cx="3419595" cy="2182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237C9-6993-505C-98B4-16376B3415AC}"/>
              </a:ext>
            </a:extLst>
          </p:cNvPr>
          <p:cNvSpPr txBox="1"/>
          <p:nvPr/>
        </p:nvSpPr>
        <p:spPr>
          <a:xfrm>
            <a:off x="3353326" y="3429000"/>
            <a:ext cx="4787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effectLst/>
                <a:latin typeface="Calibri" panose="020F0502020204030204" pitchFamily="34" charset="0"/>
              </a:rPr>
              <a:t>Products having the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highest</a:t>
            </a:r>
            <a:r>
              <a:rPr lang="en-GB" sz="2200" dirty="0">
                <a:effectLst/>
                <a:latin typeface="Calibri" panose="020F0502020204030204" pitchFamily="34" charset="0"/>
              </a:rPr>
              <a:t> and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lowest</a:t>
            </a:r>
            <a:r>
              <a:rPr lang="en-GB" sz="2200" dirty="0">
                <a:effectLst/>
                <a:latin typeface="Calibri" panose="020F0502020204030204" pitchFamily="34" charset="0"/>
              </a:rPr>
              <a:t> 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manufacturing</a:t>
            </a:r>
            <a:r>
              <a:rPr lang="en-GB" sz="2200" dirty="0">
                <a:effectLst/>
                <a:latin typeface="Calibri" panose="020F0502020204030204" pitchFamily="34" charset="0"/>
              </a:rPr>
              <a:t> costs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27915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B46FD-5DDE-340A-252E-4082B1E5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CC592-1305-D7B7-BECD-AF7F40708C6F}"/>
              </a:ext>
            </a:extLst>
          </p:cNvPr>
          <p:cNvSpPr txBox="1"/>
          <p:nvPr/>
        </p:nvSpPr>
        <p:spPr>
          <a:xfrm>
            <a:off x="381000" y="130629"/>
            <a:ext cx="1150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6. Generate a report which contains the top 5 customers who received an average high pre_invoice_discount_pct for the fiscal year 2021 and in the Indian market. The final output contains these fields, customer_code customer average_discount_percentage </a:t>
            </a:r>
            <a:endParaRPr lang="en-IN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4E85F3-B539-03CC-E439-E702D519E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516" y="2731534"/>
            <a:ext cx="6091684" cy="30007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6F250-81E8-6C0E-C46A-4525DC80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38" y="3369798"/>
            <a:ext cx="5364480" cy="1724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9E1E8A-2E68-F999-84A0-BDBD9075CD5B}"/>
              </a:ext>
            </a:extLst>
          </p:cNvPr>
          <p:cNvSpPr txBox="1"/>
          <p:nvPr/>
        </p:nvSpPr>
        <p:spPr>
          <a:xfrm>
            <a:off x="5791200" y="1914517"/>
            <a:ext cx="63137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b="1" dirty="0">
                <a:effectLst/>
                <a:latin typeface="Calibri" panose="020F0502020204030204" pitchFamily="34" charset="0"/>
              </a:rPr>
              <a:t>Top 5 Indian</a:t>
            </a:r>
            <a:r>
              <a:rPr lang="en-GB" sz="2200" dirty="0">
                <a:effectLst/>
                <a:latin typeface="Calibri" panose="020F0502020204030204" pitchFamily="34" charset="0"/>
              </a:rPr>
              <a:t> customers with highest average discount percentage for </a:t>
            </a:r>
            <a:r>
              <a:rPr lang="en-GB" sz="2200" b="1" dirty="0">
                <a:effectLst/>
                <a:latin typeface="Calibri" panose="020F0502020204030204" pitchFamily="34" charset="0"/>
              </a:rPr>
              <a:t>FY 2021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99251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20000"/>
                <a:lumOff val="80000"/>
              </a:schemeClr>
            </a:gs>
            <a:gs pos="82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F2DD1-5746-3BAF-8106-305DD8F80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333098-9685-3E54-674C-31FDA764AA2A}"/>
              </a:ext>
            </a:extLst>
          </p:cNvPr>
          <p:cNvSpPr txBox="1"/>
          <p:nvPr/>
        </p:nvSpPr>
        <p:spPr>
          <a:xfrm>
            <a:off x="381000" y="304800"/>
            <a:ext cx="11506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7. Get the complete report of the Gross sales amount for the customer “Atliq Exclusive” for each month . This analysis helps to get an idea of low and high-performing months and take strategic decisions. The final report contains these columns: Month, Year, Gross sales Amount </a:t>
            </a:r>
            <a:endParaRPr lang="en-IN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F5E57-FEB5-F7E1-1ECD-73B2375C1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412796"/>
            <a:ext cx="4321629" cy="52166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7739D88-F78F-7986-94A2-E767285E74D8}"/>
              </a:ext>
            </a:extLst>
          </p:cNvPr>
          <p:cNvSpPr/>
          <p:nvPr/>
        </p:nvSpPr>
        <p:spPr>
          <a:xfrm>
            <a:off x="4898569" y="1730829"/>
            <a:ext cx="511629" cy="22902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8F48FAF-AD80-017B-8E46-5BC24AB39374}"/>
              </a:ext>
            </a:extLst>
          </p:cNvPr>
          <p:cNvSpPr/>
          <p:nvPr/>
        </p:nvSpPr>
        <p:spPr>
          <a:xfrm>
            <a:off x="4898568" y="4262931"/>
            <a:ext cx="511629" cy="229026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E111B-B562-9C29-B07A-A03E15574017}"/>
              </a:ext>
            </a:extLst>
          </p:cNvPr>
          <p:cNvSpPr txBox="1"/>
          <p:nvPr/>
        </p:nvSpPr>
        <p:spPr>
          <a:xfrm>
            <a:off x="5889172" y="2624728"/>
            <a:ext cx="389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Gross Sales in </a:t>
            </a:r>
            <a:r>
              <a:rPr lang="en-IN" sz="2800" b="1" dirty="0"/>
              <a:t>FY 2020</a:t>
            </a:r>
            <a:br>
              <a:rPr lang="en-IN" sz="2800" dirty="0"/>
            </a:br>
            <a:r>
              <a:rPr lang="en-IN" sz="2800" dirty="0"/>
              <a:t>79.5M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7F453-ECF1-FC74-A3B6-32A8AE67E5BF}"/>
              </a:ext>
            </a:extLst>
          </p:cNvPr>
          <p:cNvSpPr txBox="1"/>
          <p:nvPr/>
        </p:nvSpPr>
        <p:spPr>
          <a:xfrm>
            <a:off x="5889171" y="5083630"/>
            <a:ext cx="3897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Gross Sales in </a:t>
            </a:r>
            <a:r>
              <a:rPr lang="en-IN" sz="2800" b="1" dirty="0"/>
              <a:t>FY 2020</a:t>
            </a:r>
            <a:br>
              <a:rPr lang="en-IN" sz="2800" dirty="0"/>
            </a:br>
            <a:r>
              <a:rPr lang="en-IN" sz="2800" dirty="0"/>
              <a:t>224.42M</a:t>
            </a:r>
          </a:p>
        </p:txBody>
      </p:sp>
    </p:spTree>
    <p:extLst>
      <p:ext uri="{BB962C8B-B14F-4D97-AF65-F5344CB8AC3E}">
        <p14:creationId xmlns:p14="http://schemas.microsoft.com/office/powerpoint/2010/main" val="219129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1249</TotalTime>
  <Words>594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Calibri</vt:lpstr>
      <vt:lpstr>Office Theme</vt:lpstr>
      <vt:lpstr> Ad_Hoc Insights  Consumer Goods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Arshad Hussain</dc:creator>
  <cp:lastModifiedBy>Arshad Hussain</cp:lastModifiedBy>
  <cp:revision>29</cp:revision>
  <dcterms:created xsi:type="dcterms:W3CDTF">2025-07-14T04:09:42Z</dcterms:created>
  <dcterms:modified xsi:type="dcterms:W3CDTF">2025-07-16T19:04:53Z</dcterms:modified>
</cp:coreProperties>
</file>