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1" r:id="rId1"/>
  </p:sldMasterIdLst>
  <p:notesMasterIdLst>
    <p:notesMasterId r:id="rId42"/>
  </p:notesMasterIdLst>
  <p:handoutMasterIdLst>
    <p:handoutMasterId r:id="rId43"/>
  </p:handoutMasterIdLst>
  <p:sldIdLst>
    <p:sldId id="320" r:id="rId2"/>
    <p:sldId id="256" r:id="rId3"/>
    <p:sldId id="257" r:id="rId4"/>
    <p:sldId id="259" r:id="rId5"/>
    <p:sldId id="345" r:id="rId6"/>
    <p:sldId id="260" r:id="rId7"/>
    <p:sldId id="258" r:id="rId8"/>
    <p:sldId id="261" r:id="rId9"/>
    <p:sldId id="262" r:id="rId10"/>
    <p:sldId id="265" r:id="rId11"/>
    <p:sldId id="266" r:id="rId12"/>
    <p:sldId id="267" r:id="rId13"/>
    <p:sldId id="376" r:id="rId14"/>
    <p:sldId id="268" r:id="rId15"/>
    <p:sldId id="269" r:id="rId16"/>
    <p:sldId id="270" r:id="rId17"/>
    <p:sldId id="373" r:id="rId18"/>
    <p:sldId id="271" r:id="rId19"/>
    <p:sldId id="272" r:id="rId20"/>
    <p:sldId id="273" r:id="rId21"/>
    <p:sldId id="325" r:id="rId22"/>
    <p:sldId id="274" r:id="rId23"/>
    <p:sldId id="275" r:id="rId24"/>
    <p:sldId id="276" r:id="rId25"/>
    <p:sldId id="326" r:id="rId26"/>
    <p:sldId id="329" r:id="rId27"/>
    <p:sldId id="330" r:id="rId28"/>
    <p:sldId id="277" r:id="rId29"/>
    <p:sldId id="278" r:id="rId30"/>
    <p:sldId id="279" r:id="rId31"/>
    <p:sldId id="332" r:id="rId32"/>
    <p:sldId id="375" r:id="rId33"/>
    <p:sldId id="334" r:id="rId34"/>
    <p:sldId id="341" r:id="rId35"/>
    <p:sldId id="377" r:id="rId36"/>
    <p:sldId id="282" r:id="rId37"/>
    <p:sldId id="281" r:id="rId38"/>
    <p:sldId id="378" r:id="rId39"/>
    <p:sldId id="379" r:id="rId40"/>
    <p:sldId id="319" r:id="rId41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69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2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fld id="{29E57153-A580-4B5E-9B53-6B87B5A1FB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5B7CC90F-195F-4DEF-A4DA-F5B0A181CF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79FD97-3E05-4AF7-9FA7-5D40E8EC0B1C}" type="slidenum">
              <a:rPr lang="en-US" altLang="en-US" sz="130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C1AAF5-6AEA-4D14-8684-0B8539C0EA31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81E236-F3CF-4317-8D23-91C03DF91DAA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FD32BD-82F1-48BD-AD09-96AD51164653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5A69C5-4E79-40C5-A40D-3DE0D1BB057D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66EED2-8886-4DAB-8F39-47600D19EAAD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0A219B-7ED1-4E4A-95DF-430BAF20189A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181FFE9-0679-4531-AB67-8E0EAB444F99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E9D46A0-8FB9-4F36-8A68-841EE000AD2B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A3BC2A-3044-458B-B1BD-DEB1040FB7FC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70FF04-BD4D-47CF-853F-6CFC89ED42D1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17DEB3-15EC-4046-B6FC-7059E5DE6572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C98D951-B8BF-4FE7-8FF8-B9812C3DBA9F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AB2A54-CE49-40F1-BE38-E3DCEF43F856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120282-FA19-4407-98A6-B549395434D4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B704F0-BAEA-48FC-A020-011B0A01BDD0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6BDD98-9085-4F65-9BDF-1B839A8B4DC6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AF8D3E-D4BC-4C85-BC46-168123D4B1D3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89F052-F191-428D-AF67-B65E8960DD5C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DD8D6FB-95B3-4852-BB48-80936A26FC18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8FB941-5722-4BA5-84DF-FC78527A2BB7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37B947-B885-486A-9E0E-5DB5F2D174C2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90F1DB-8581-4412-BE09-331FFC345D8A}" type="slidenum">
              <a:rPr lang="en-US" altLang="en-US" sz="130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F6C2F6-402D-422C-BB49-ADCD5F850701}" type="slidenum">
              <a:rPr lang="en-US" altLang="en-US" sz="1300">
                <a:latin typeface="Times New Roman" panose="02020603050405020304" pitchFamily="18" charset="0"/>
              </a:rPr>
              <a:pPr/>
              <a:t>30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6C7905A-2CC2-4593-BC50-F4A9103CA5F9}" type="slidenum">
              <a:rPr lang="en-US" altLang="en-US" sz="1300">
                <a:latin typeface="Times New Roman" panose="02020603050405020304" pitchFamily="18" charset="0"/>
              </a:rPr>
              <a:pPr/>
              <a:t>31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47C592-32BF-47BB-9678-D5FB42722EAA}" type="slidenum">
              <a:rPr lang="en-US" altLang="en-US" sz="1300">
                <a:latin typeface="Times New Roman" panose="02020603050405020304" pitchFamily="18" charset="0"/>
              </a:rPr>
              <a:pPr/>
              <a:t>32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55DDF8-1267-474D-9F61-95CB06392C59}" type="slidenum">
              <a:rPr lang="en-US" altLang="en-US" sz="1300">
                <a:latin typeface="Times New Roman" panose="02020603050405020304" pitchFamily="18" charset="0"/>
              </a:rPr>
              <a:pPr/>
              <a:t>33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3F68DF0-6905-4D9D-ACCA-81F50CE25A46}" type="slidenum">
              <a:rPr lang="en-US" altLang="en-US" sz="1300">
                <a:latin typeface="Times New Roman" panose="02020603050405020304" pitchFamily="18" charset="0"/>
              </a:rPr>
              <a:pPr/>
              <a:t>34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14055-A8AE-4C05-AC7A-46A0B6A29489}" type="slidenum">
              <a:rPr lang="en-US" altLang="en-US" sz="1300">
                <a:latin typeface="Times New Roman" panose="02020603050405020304" pitchFamily="18" charset="0"/>
              </a:rPr>
              <a:pPr/>
              <a:t>35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4DD0DF-53A0-4666-9689-6AAB81C4795A}" type="slidenum">
              <a:rPr lang="en-US" altLang="en-US" sz="1300">
                <a:latin typeface="Times New Roman" panose="02020603050405020304" pitchFamily="18" charset="0"/>
              </a:rPr>
              <a:pPr/>
              <a:t>36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BB09A6-5E06-46D1-A99F-E344CBBF67B7}" type="slidenum">
              <a:rPr lang="en-US" altLang="en-US" sz="1300">
                <a:latin typeface="Times New Roman" panose="02020603050405020304" pitchFamily="18" charset="0"/>
              </a:rPr>
              <a:pPr/>
              <a:t>37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F3432E-CDE5-4384-A759-4644C3D8AA2D}" type="slidenum">
              <a:rPr lang="en-US" altLang="en-US" sz="1300">
                <a:latin typeface="Times New Roman" panose="02020603050405020304" pitchFamily="18" charset="0"/>
              </a:rPr>
              <a:pPr/>
              <a:t>40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57C7EE-1394-4754-ABAC-F51DB6C77C16}" type="slidenum">
              <a:rPr lang="en-US" altLang="en-US" sz="130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96B228-294A-4543-9668-830A4BA10FD0}" type="slidenum">
              <a:rPr lang="en-US" altLang="en-US" sz="130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368A3B-2500-44E1-A876-1D192EB39441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7B586B-FBE3-4075-88E9-19535EAEDE53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9CAF58-8E40-42E6-AEEE-83BAC72A0401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D1BF8E-E101-475A-9CDD-3A67C3D2CCFD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BECEEC-3BC9-4D4E-99DA-2E5AA45784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7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29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BA9BFC-BC4C-47B6-8B8E-F3902B6E8A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78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C98E8D-185A-414A-A518-5C49E7B629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08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656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74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A266F-A005-4455-9502-E3724A964F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99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6A8F2-4A8B-4A99-BE4D-D3A869CE75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41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8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1659C-1AF3-4FAF-8545-8F03FEBA5E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4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CEF85-9243-4C03-980F-FEC8A6A7A1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27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A1303-5D2D-4597-85C3-1555E5FE4D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32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EFD54-8803-427D-A9AB-631036F81C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52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068018-0522-4E2C-B8D9-E5451E9A4D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10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0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000" b="1" dirty="0">
                <a:solidFill>
                  <a:srgbClr val="002060"/>
                </a:solidFill>
              </a:rPr>
              <a:t>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17.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A69B54C0-8EB7-4834-9342-A9C86C117E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47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Module 17: Transactions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Concurrent Executions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14696" cy="5367972"/>
          </a:xfrm>
        </p:spPr>
        <p:txBody>
          <a:bodyPr/>
          <a:lstStyle/>
          <a:p>
            <a:r>
              <a:rPr lang="en-US" altLang="en-US" dirty="0"/>
              <a:t>Multiple transactions are allowed to run concurrently in the system.  Advantages are:</a:t>
            </a:r>
          </a:p>
          <a:p>
            <a:pPr lvl="1"/>
            <a:r>
              <a:rPr lang="en-US" altLang="en-US" b="1" dirty="0"/>
              <a:t>Increased processor and disk utilization</a:t>
            </a:r>
            <a:r>
              <a:rPr lang="en-US" altLang="en-US" dirty="0"/>
              <a:t>, leading to better transaction </a:t>
            </a:r>
            <a:r>
              <a:rPr lang="en-US" altLang="en-US" i="1" dirty="0"/>
              <a:t>throughput</a:t>
            </a:r>
          </a:p>
          <a:p>
            <a:pPr lvl="2"/>
            <a:r>
              <a:rPr lang="en-US" altLang="en-US" dirty="0"/>
              <a:t>e.g., one transaction can be using the CPU while another is reading from or writing to the disk</a:t>
            </a:r>
          </a:p>
          <a:p>
            <a:pPr lvl="1"/>
            <a:r>
              <a:rPr lang="en-US" altLang="en-US" b="1" dirty="0"/>
              <a:t>Reduced average response time</a:t>
            </a:r>
            <a:r>
              <a:rPr lang="en-US" altLang="en-US" dirty="0"/>
              <a:t> for transactions: short transactions need not wait behind long ones.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Concurrency control schemes</a:t>
            </a:r>
            <a:r>
              <a:rPr lang="en-US" altLang="en-US" i="1" dirty="0"/>
              <a:t> </a:t>
            </a:r>
            <a:r>
              <a:rPr lang="en-US" altLang="en-US" dirty="0"/>
              <a:t>– mechanisms  to achieve isolation</a:t>
            </a:r>
          </a:p>
          <a:p>
            <a:pPr lvl="1"/>
            <a:r>
              <a:rPr lang="en-US" altLang="en-US" dirty="0"/>
              <a:t>That is, to control the interaction among the concurrent transactions in order to prevent them from destroying the consistency of the database</a:t>
            </a:r>
          </a:p>
          <a:p>
            <a:pPr lvl="2"/>
            <a:r>
              <a:rPr lang="en-US" altLang="en-US" dirty="0"/>
              <a:t>Will study in Chapter 15, after studying notion of correctness of concurrent executions.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803473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 sequences of instructions that specify the chronological order in which instructions of concurrent transactions are executed</a:t>
            </a:r>
          </a:p>
          <a:p>
            <a:pPr lvl="1"/>
            <a:r>
              <a:rPr lang="en-US" altLang="en-US" dirty="0"/>
              <a:t>A schedule for a set of transactions must consist of all instructions of those transactions</a:t>
            </a:r>
          </a:p>
          <a:p>
            <a:pPr lvl="1"/>
            <a:r>
              <a:rPr lang="en-US" altLang="en-US" dirty="0"/>
              <a:t>Must preserve the order in which the instructions appear in each individual transaction.</a:t>
            </a:r>
          </a:p>
          <a:p>
            <a:r>
              <a:rPr lang="en-US" altLang="en-US" dirty="0"/>
              <a:t>A transaction that successfully completes its execution will have a commit instructions as the last statement </a:t>
            </a:r>
          </a:p>
          <a:p>
            <a:pPr lvl="1"/>
            <a:r>
              <a:rPr lang="en-US" altLang="en-US" dirty="0"/>
              <a:t>By default transaction assumed to execute commit instruction as its last step</a:t>
            </a:r>
          </a:p>
          <a:p>
            <a:r>
              <a:rPr lang="en-US" altLang="en-US" dirty="0"/>
              <a:t>A transaction that fails to successfully complete its execution will have an abort instruction as the last statement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48070" y="1102497"/>
            <a:ext cx="7563775" cy="5367972"/>
          </a:xfrm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transfer $50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</a:t>
            </a:r>
            <a:r>
              <a:rPr lang="en-US" altLang="en-US" dirty="0"/>
              <a:t>,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transfer 10% of the balance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B.</a:t>
            </a:r>
            <a:r>
              <a:rPr lang="en-US" altLang="en-US" dirty="0"/>
              <a:t>  </a:t>
            </a:r>
          </a:p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000099"/>
                </a:solidFill>
              </a:rPr>
              <a:t>serial </a:t>
            </a:r>
            <a:r>
              <a:rPr lang="en-US" altLang="en-US" dirty="0"/>
              <a:t>schedule in which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is followed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:</a:t>
            </a:r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400" dirty="0"/>
              <a:t>		</a:t>
            </a:r>
          </a:p>
        </p:txBody>
      </p:sp>
      <p:pic>
        <p:nvPicPr>
          <p:cNvPr id="1536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078" y="2324500"/>
            <a:ext cx="301625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Schedule 2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  <a:noFill/>
        </p:spPr>
        <p:txBody>
          <a:bodyPr/>
          <a:lstStyle/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A serial schedule where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  <a:r>
              <a:rPr lang="en-US" altLang="en-US" dirty="0"/>
              <a:t> is followed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</a:p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pic>
        <p:nvPicPr>
          <p:cNvPr id="1638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1738313"/>
            <a:ext cx="289877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3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847860" cy="5367972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be the transactions defined previously</a:t>
            </a:r>
            <a:r>
              <a:rPr lang="en-US" altLang="en-US" i="1" dirty="0"/>
              <a:t>.</a:t>
            </a:r>
            <a:r>
              <a:rPr lang="en-US" altLang="en-US" dirty="0"/>
              <a:t>  The following schedule is not a serial schedule, but it is </a:t>
            </a:r>
            <a:r>
              <a:rPr lang="en-US" altLang="en-US" i="1" dirty="0">
                <a:solidFill>
                  <a:srgbClr val="000099"/>
                </a:solidFill>
              </a:rPr>
              <a:t>equivalent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to Schedule 1.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1190625" y="5624513"/>
            <a:ext cx="67246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947863" algn="l"/>
                <a:tab pos="2684463" algn="l"/>
                <a:tab pos="3594100" algn="l"/>
                <a:tab pos="4286250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947863" algn="l"/>
                <a:tab pos="2684463" algn="l"/>
                <a:tab pos="3594100" algn="l"/>
                <a:tab pos="4286250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947863" algn="l"/>
                <a:tab pos="2684463" algn="l"/>
                <a:tab pos="3594100" algn="l"/>
                <a:tab pos="4286250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947863" algn="l"/>
                <a:tab pos="2684463" algn="l"/>
                <a:tab pos="3594100" algn="l"/>
                <a:tab pos="4286250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947863" algn="l"/>
                <a:tab pos="2684463" algn="l"/>
                <a:tab pos="3594100" algn="l"/>
                <a:tab pos="4286250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47863" algn="l"/>
                <a:tab pos="2684463" algn="l"/>
                <a:tab pos="3594100" algn="l"/>
                <a:tab pos="4286250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47863" algn="l"/>
                <a:tab pos="2684463" algn="l"/>
                <a:tab pos="3594100" algn="l"/>
                <a:tab pos="4286250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47863" algn="l"/>
                <a:tab pos="2684463" algn="l"/>
                <a:tab pos="3594100" algn="l"/>
                <a:tab pos="4286250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47863" algn="l"/>
                <a:tab pos="2684463" algn="l"/>
                <a:tab pos="3594100" algn="l"/>
                <a:tab pos="4286250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r>
              <a:rPr kumimoji="1" lang="en-US" altLang="en-US" sz="1800">
                <a:latin typeface="Arial" panose="020B0604020202020204" pitchFamily="34" charset="0"/>
              </a:rPr>
              <a:t>In Schedules 1, 2 and 3, the sum A + B is preserved.</a:t>
            </a:r>
          </a:p>
        </p:txBody>
      </p:sp>
      <p:pic>
        <p:nvPicPr>
          <p:cNvPr id="1741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3" y="1905000"/>
            <a:ext cx="2779712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4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The following concurrent schedule does not preserve the value of (</a:t>
            </a:r>
            <a:r>
              <a:rPr lang="en-US" altLang="en-US" i="1" dirty="0"/>
              <a:t>A </a:t>
            </a:r>
            <a:r>
              <a:rPr lang="en-US" altLang="en-US" dirty="0"/>
              <a:t>+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i="1" dirty="0"/>
              <a:t>)</a:t>
            </a:r>
            <a:r>
              <a:rPr lang="en-US" altLang="en-US" dirty="0"/>
              <a:t>.			</a:t>
            </a:r>
            <a:endParaRPr lang="en-US" altLang="en-US" i="1" dirty="0"/>
          </a:p>
        </p:txBody>
      </p:sp>
      <p:pic>
        <p:nvPicPr>
          <p:cNvPr id="1843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016125"/>
            <a:ext cx="2713038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Serializability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812350" cy="5367972"/>
          </a:xfrm>
        </p:spPr>
        <p:txBody>
          <a:bodyPr/>
          <a:lstStyle/>
          <a:p>
            <a:r>
              <a:rPr lang="en-US" altLang="en-US" b="1" dirty="0"/>
              <a:t>Basic Assumption</a:t>
            </a:r>
            <a:r>
              <a:rPr lang="en-US" altLang="en-US" dirty="0"/>
              <a:t> – Each transaction preserves database consistency.</a:t>
            </a:r>
          </a:p>
          <a:p>
            <a:r>
              <a:rPr lang="en-US" altLang="en-US" dirty="0"/>
              <a:t>Thus, serial execution of a set of transactions preserves database consistency.</a:t>
            </a:r>
          </a:p>
          <a:p>
            <a:r>
              <a:rPr lang="en-US" altLang="en-US" dirty="0"/>
              <a:t>A (possibly concurrent) schedule is serializable if it is equivalent to a serial schedule.  Different forms of schedule equivalence give rise to the notions of: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1.	</a:t>
            </a:r>
            <a:r>
              <a:rPr lang="en-US" altLang="en-US" b="1" dirty="0">
                <a:solidFill>
                  <a:srgbClr val="000099"/>
                </a:solidFill>
              </a:rPr>
              <a:t>conflict serializability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2.	</a:t>
            </a:r>
            <a:r>
              <a:rPr lang="en-US" altLang="en-US" b="1" dirty="0">
                <a:solidFill>
                  <a:srgbClr val="000099"/>
                </a:solidFill>
              </a:rPr>
              <a:t>view serializability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Simplified view of transactions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874494" cy="5367972"/>
          </a:xfrm>
        </p:spPr>
        <p:txBody>
          <a:bodyPr/>
          <a:lstStyle/>
          <a:p>
            <a:r>
              <a:rPr lang="en-US" altLang="en-US" dirty="0"/>
              <a:t>We ignore operations other than </a:t>
            </a:r>
            <a:r>
              <a:rPr lang="en-US" altLang="en-US" b="1" dirty="0"/>
              <a:t>read</a:t>
            </a:r>
            <a:r>
              <a:rPr lang="en-US" altLang="en-US" dirty="0"/>
              <a:t> and </a:t>
            </a:r>
            <a:r>
              <a:rPr lang="en-US" altLang="en-US" b="1" dirty="0"/>
              <a:t>write</a:t>
            </a:r>
            <a:r>
              <a:rPr lang="en-US" altLang="en-US" dirty="0"/>
              <a:t> instructions</a:t>
            </a:r>
          </a:p>
          <a:p>
            <a:r>
              <a:rPr lang="en-US" altLang="en-US" dirty="0"/>
              <a:t>We assume that transactions may perform arbitrary computations on data in local buffers in between reads and writes.  </a:t>
            </a:r>
          </a:p>
          <a:p>
            <a:r>
              <a:rPr lang="en-US" altLang="en-US" dirty="0"/>
              <a:t>Our simplified schedules consist of only </a:t>
            </a:r>
            <a:r>
              <a:rPr lang="en-US" altLang="en-US" b="1" dirty="0"/>
              <a:t>read</a:t>
            </a:r>
            <a:r>
              <a:rPr lang="en-US" altLang="en-US" dirty="0"/>
              <a:t> and </a:t>
            </a:r>
            <a:r>
              <a:rPr lang="en-US" altLang="en-US" b="1" dirty="0"/>
              <a:t>write </a:t>
            </a:r>
            <a:r>
              <a:rPr lang="en-US" altLang="en-US" dirty="0"/>
              <a:t>instructions.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Conflicting Instructions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50206" cy="5367972"/>
          </a:xfrm>
        </p:spPr>
        <p:txBody>
          <a:bodyPr/>
          <a:lstStyle/>
          <a:p>
            <a:r>
              <a:rPr lang="en-US" altLang="en-US" dirty="0"/>
              <a:t>Instructions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of transactions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respectively, </a:t>
            </a:r>
            <a:r>
              <a:rPr lang="en-US" altLang="en-US" b="1" dirty="0">
                <a:solidFill>
                  <a:srgbClr val="000099"/>
                </a:solidFill>
              </a:rPr>
              <a:t>conflict</a:t>
            </a:r>
            <a:r>
              <a:rPr lang="en-US" altLang="en-US" dirty="0"/>
              <a:t> if and only if there exists some item </a:t>
            </a:r>
            <a:r>
              <a:rPr lang="en-US" altLang="en-US" i="1" dirty="0"/>
              <a:t>Q</a:t>
            </a:r>
            <a:r>
              <a:rPr lang="en-US" altLang="en-US" dirty="0"/>
              <a:t> accessed by both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and at least one of these instructions wrote </a:t>
            </a:r>
            <a:r>
              <a:rPr lang="en-US" altLang="en-US" i="1" dirty="0"/>
              <a:t>Q.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1.  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Q),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).  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don</a:t>
            </a:r>
            <a:r>
              <a:rPr lang="ja-JP" altLang="en-US" dirty="0"/>
              <a:t>’</a:t>
            </a:r>
            <a:r>
              <a:rPr lang="en-US" altLang="ja-JP" dirty="0"/>
              <a:t>t conflict.</a:t>
            </a:r>
            <a:br>
              <a:rPr lang="en-US" altLang="ja-JP" dirty="0"/>
            </a:br>
            <a:r>
              <a:rPr lang="en-US" altLang="ja-JP" dirty="0"/>
              <a:t>   2.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read</a:t>
            </a:r>
            <a:r>
              <a:rPr lang="en-US" altLang="ja-JP" dirty="0"/>
              <a:t>(</a:t>
            </a:r>
            <a:r>
              <a:rPr lang="en-US" altLang="ja-JP" i="1" dirty="0"/>
              <a:t>Q), 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They conflict.</a:t>
            </a:r>
            <a:br>
              <a:rPr lang="en-US" altLang="ja-JP" dirty="0"/>
            </a:br>
            <a:r>
              <a:rPr lang="en-US" altLang="ja-JP" dirty="0"/>
              <a:t>   3.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Q),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read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 They conflict</a:t>
            </a:r>
            <a:br>
              <a:rPr lang="en-US" altLang="ja-JP" dirty="0"/>
            </a:br>
            <a:r>
              <a:rPr lang="en-US" altLang="ja-JP" dirty="0"/>
              <a:t>   4.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Q),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They conflict</a:t>
            </a:r>
          </a:p>
          <a:p>
            <a:r>
              <a:rPr lang="en-US" altLang="en-US" dirty="0"/>
              <a:t>Intuitively, a conflict between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forces a (logical) temporal order between them.  </a:t>
            </a:r>
          </a:p>
          <a:p>
            <a:pPr lvl="1"/>
            <a:r>
              <a:rPr lang="en-US" altLang="en-US" dirty="0"/>
              <a:t> If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are consecutive in a schedule and they do not conflict, their results would remain the same even if they had been interchanged in the schedule.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0206" cy="5367972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If a schedule </a:t>
            </a:r>
            <a:r>
              <a:rPr lang="en-US" altLang="en-US" i="1" dirty="0"/>
              <a:t>S</a:t>
            </a:r>
            <a:r>
              <a:rPr lang="en-US" altLang="en-US" dirty="0"/>
              <a:t> can be transformed into a schedule </a:t>
            </a:r>
            <a:r>
              <a:rPr lang="en-US" altLang="en-US" i="1" dirty="0"/>
              <a:t>S’ </a:t>
            </a:r>
            <a:r>
              <a:rPr lang="en-US" altLang="en-US" dirty="0"/>
              <a:t>by a series of swaps of non-conflicting instructions, we say that </a:t>
            </a:r>
            <a:r>
              <a:rPr lang="en-US" altLang="en-US" i="1" dirty="0"/>
              <a:t>S</a:t>
            </a:r>
            <a:r>
              <a:rPr lang="en-US" altLang="en-US" dirty="0"/>
              <a:t> and </a:t>
            </a:r>
            <a:r>
              <a:rPr lang="en-US" altLang="en-US" i="1" dirty="0"/>
              <a:t>S’ </a:t>
            </a:r>
            <a:r>
              <a:rPr lang="en-US" altLang="en-US" dirty="0"/>
              <a:t>are </a:t>
            </a:r>
            <a:r>
              <a:rPr lang="en-US" altLang="en-US" b="1" dirty="0">
                <a:solidFill>
                  <a:srgbClr val="000099"/>
                </a:solidFill>
              </a:rPr>
              <a:t>conflict equivalent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We say that a schedule </a:t>
            </a:r>
            <a:r>
              <a:rPr lang="en-US" altLang="en-US" i="1" dirty="0"/>
              <a:t>S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0099"/>
                </a:solidFill>
              </a:rPr>
              <a:t>conflict serializable</a:t>
            </a:r>
            <a:r>
              <a:rPr lang="en-US" altLang="en-US" dirty="0"/>
              <a:t> if it is conflict equivalent to a serial schedule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732450" cy="5367972"/>
          </a:xfrm>
        </p:spPr>
        <p:txBody>
          <a:bodyPr/>
          <a:lstStyle/>
          <a:p>
            <a:r>
              <a:rPr lang="en-US" altLang="en-US" dirty="0"/>
              <a:t>Transaction Concept</a:t>
            </a:r>
          </a:p>
          <a:p>
            <a:r>
              <a:rPr lang="en-US" altLang="en-US" dirty="0"/>
              <a:t>Transaction State</a:t>
            </a:r>
          </a:p>
          <a:p>
            <a:r>
              <a:rPr lang="en-US" altLang="en-US" dirty="0"/>
              <a:t>Concurrent Executions</a:t>
            </a:r>
          </a:p>
          <a:p>
            <a:r>
              <a:rPr lang="en-US" altLang="en-US" dirty="0"/>
              <a:t>Serializability</a:t>
            </a:r>
          </a:p>
          <a:p>
            <a:r>
              <a:rPr lang="en-US" altLang="en-US" dirty="0"/>
              <a:t>Recoverability</a:t>
            </a:r>
          </a:p>
          <a:p>
            <a:r>
              <a:rPr lang="en-US" altLang="en-US" dirty="0"/>
              <a:t>Implementation of Isolation</a:t>
            </a:r>
          </a:p>
          <a:p>
            <a:r>
              <a:rPr lang="en-US" altLang="en-US" dirty="0"/>
              <a:t>Transaction Definition in SQL</a:t>
            </a:r>
          </a:p>
          <a:p>
            <a:r>
              <a:rPr lang="en-US" altLang="en-US" dirty="0"/>
              <a:t>Testing for Serializability.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altLang="en-US" dirty="0"/>
              <a:t>Schedule 3 can be transformed into Schedule 6, a serial schedule where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follows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by series of swaps of non-conflicting instructions.  Therefore Schedule 3 is conflict serializable.</a:t>
            </a:r>
          </a:p>
        </p:txBody>
      </p:sp>
      <p:sp>
        <p:nvSpPr>
          <p:cNvPr id="23556" name="Text Box 11"/>
          <p:cNvSpPr txBox="1">
            <a:spLocks noChangeArrowheads="1"/>
          </p:cNvSpPr>
          <p:nvPr/>
        </p:nvSpPr>
        <p:spPr bwMode="auto">
          <a:xfrm>
            <a:off x="2151063" y="5408613"/>
            <a:ext cx="1338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800"/>
              <a:t>Schedule 3</a:t>
            </a:r>
          </a:p>
        </p:txBody>
      </p:sp>
      <p:sp>
        <p:nvSpPr>
          <p:cNvPr id="23557" name="Text Box 12"/>
          <p:cNvSpPr txBox="1">
            <a:spLocks noChangeArrowheads="1"/>
          </p:cNvSpPr>
          <p:nvPr/>
        </p:nvSpPr>
        <p:spPr bwMode="auto">
          <a:xfrm>
            <a:off x="6046788" y="5440363"/>
            <a:ext cx="1338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800"/>
              <a:t>Schedule 6</a:t>
            </a:r>
          </a:p>
        </p:txBody>
      </p:sp>
      <p:pic>
        <p:nvPicPr>
          <p:cNvPr id="2355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617788"/>
            <a:ext cx="3040063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2625725"/>
            <a:ext cx="3111500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Example of a schedule that is not conflict serializable: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We are unable to swap instructions in the above schedule to obtain either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 &gt;, or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&gt;.</a:t>
            </a:r>
          </a:p>
        </p:txBody>
      </p:sp>
      <p:pic>
        <p:nvPicPr>
          <p:cNvPr id="245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0" y="1717675"/>
            <a:ext cx="3513138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077200" cy="5367972"/>
          </a:xfrm>
        </p:spPr>
        <p:txBody>
          <a:bodyPr/>
          <a:lstStyle/>
          <a:p>
            <a:pPr>
              <a:defRPr/>
            </a:pPr>
            <a:r>
              <a:rPr lang="en-US" dirty="0"/>
              <a:t>Let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S’</a:t>
            </a:r>
            <a:r>
              <a:rPr lang="en-IN" dirty="0"/>
              <a:t> </a:t>
            </a:r>
            <a:r>
              <a:rPr lang="en-US" dirty="0"/>
              <a:t>be two schedules with the same set of transactions. 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S’ </a:t>
            </a:r>
            <a:r>
              <a:rPr lang="en-US" dirty="0"/>
              <a:t>are </a:t>
            </a:r>
            <a:r>
              <a:rPr lang="en-US" b="1" dirty="0">
                <a:solidFill>
                  <a:srgbClr val="000099"/>
                </a:solidFill>
              </a:rPr>
              <a:t>view equivalent</a:t>
            </a:r>
            <a:r>
              <a:rPr lang="en-US" i="1" dirty="0"/>
              <a:t> </a:t>
            </a:r>
            <a:r>
              <a:rPr lang="en-US" dirty="0"/>
              <a:t>if the following three conditions are met, for each data item </a:t>
            </a:r>
            <a:r>
              <a:rPr lang="en-US" i="1" dirty="0"/>
              <a:t>Q,</a:t>
            </a:r>
            <a:r>
              <a:rPr lang="en-US" dirty="0"/>
              <a:t>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1.   </a:t>
            </a:r>
            <a:r>
              <a:rPr lang="en-US" dirty="0"/>
              <a:t>If in schedule S,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reads the initial value of </a:t>
            </a:r>
            <a:r>
              <a:rPr lang="en-US" i="1" dirty="0"/>
              <a:t>Q</a:t>
            </a:r>
            <a:r>
              <a:rPr lang="en-US" dirty="0"/>
              <a:t>, then in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schedule </a:t>
            </a:r>
            <a:r>
              <a:rPr lang="en-US" i="1" dirty="0"/>
              <a:t>S</a:t>
            </a:r>
            <a:r>
              <a:rPr lang="en-IN" i="1" dirty="0"/>
              <a:t>’</a:t>
            </a:r>
            <a:r>
              <a:rPr lang="en-US" altLang="ja-JP" dirty="0"/>
              <a:t> also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i</a:t>
            </a:r>
            <a:r>
              <a:rPr lang="en-US" altLang="ja-JP" i="1" dirty="0"/>
              <a:t> </a:t>
            </a:r>
            <a:r>
              <a:rPr lang="en-US" altLang="ja-JP" dirty="0"/>
              <a:t> must read the initial value of </a:t>
            </a:r>
            <a:r>
              <a:rPr lang="en-US" altLang="ja-JP" i="1" dirty="0"/>
              <a:t>Q.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2.</a:t>
            </a:r>
            <a:r>
              <a:rPr lang="en-US" dirty="0"/>
              <a:t>   If in schedule S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executes </a:t>
            </a:r>
            <a:r>
              <a:rPr lang="en-US" b="1" dirty="0"/>
              <a:t>read</a:t>
            </a:r>
            <a:r>
              <a:rPr lang="en-US" dirty="0"/>
              <a:t>(</a:t>
            </a:r>
            <a:r>
              <a:rPr lang="en-US" i="1" dirty="0"/>
              <a:t>Q)</a:t>
            </a:r>
            <a:r>
              <a:rPr lang="en-US" dirty="0"/>
              <a:t>, and that value was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produced by transaction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dirty="0"/>
              <a:t> </a:t>
            </a:r>
            <a:r>
              <a:rPr lang="en-US" i="1" dirty="0"/>
              <a:t> </a:t>
            </a:r>
            <a:r>
              <a:rPr lang="en-US" dirty="0"/>
              <a:t>(if any), then in schedule </a:t>
            </a:r>
            <a:r>
              <a:rPr lang="en-US" i="1" dirty="0"/>
              <a:t>S</a:t>
            </a:r>
            <a:r>
              <a:rPr lang="en-IN" i="1" dirty="0"/>
              <a:t>’</a:t>
            </a:r>
            <a:r>
              <a:rPr lang="en-US" altLang="ja-JP" dirty="0"/>
              <a:t> also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ja-JP" dirty="0"/>
              <a:t>     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i</a:t>
            </a:r>
            <a:r>
              <a:rPr lang="en-US" altLang="ja-JP" dirty="0"/>
              <a:t> must read the value of </a:t>
            </a:r>
            <a:r>
              <a:rPr lang="en-US" altLang="ja-JP" i="1" dirty="0"/>
              <a:t>Q</a:t>
            </a:r>
            <a:r>
              <a:rPr lang="en-US" altLang="ja-JP" dirty="0"/>
              <a:t> that was produced by the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ja-JP" dirty="0"/>
              <a:t>      same </a:t>
            </a:r>
            <a:r>
              <a:rPr lang="en-US" altLang="ja-JP" b="1" dirty="0"/>
              <a:t>write</a:t>
            </a:r>
            <a:r>
              <a:rPr lang="en-US" altLang="ja-JP" dirty="0"/>
              <a:t>(Q) operation of transaction </a:t>
            </a:r>
            <a:r>
              <a:rPr lang="en-US" altLang="ja-JP" i="1" dirty="0" err="1"/>
              <a:t>T</a:t>
            </a:r>
            <a:r>
              <a:rPr lang="en-US" altLang="ja-JP" i="1" baseline="-25000" dirty="0" err="1"/>
              <a:t>j</a:t>
            </a:r>
            <a:r>
              <a:rPr lang="en-US" altLang="ja-JP" dirty="0"/>
              <a:t> .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3.   </a:t>
            </a:r>
            <a:r>
              <a:rPr lang="en-US" dirty="0"/>
              <a:t>The transaction (if any) that performs the final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operation in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schedule </a:t>
            </a:r>
            <a:r>
              <a:rPr lang="en-US" i="1" dirty="0"/>
              <a:t>S </a:t>
            </a:r>
            <a:r>
              <a:rPr lang="en-US" dirty="0"/>
              <a:t>must also perform the final</a:t>
            </a:r>
            <a:r>
              <a:rPr lang="en-US" i="1" dirty="0"/>
              <a:t>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operation in schedule </a:t>
            </a:r>
            <a:r>
              <a:rPr lang="en-US" i="1" dirty="0"/>
              <a:t>S</a:t>
            </a:r>
            <a:r>
              <a:rPr lang="en-IN" altLang="ja-JP" i="1" dirty="0"/>
              <a:t>’</a:t>
            </a:r>
            <a:r>
              <a:rPr lang="en-US" altLang="ja-JP" i="1" dirty="0"/>
              <a:t>.</a:t>
            </a:r>
          </a:p>
          <a:p>
            <a:pPr marL="400050">
              <a:defRPr/>
            </a:pPr>
            <a:r>
              <a:rPr lang="en-US" dirty="0"/>
              <a:t>As can be seen, view equivalence is also based purely on </a:t>
            </a:r>
            <a:r>
              <a:rPr lang="en-US" b="1" dirty="0"/>
              <a:t>reads </a:t>
            </a:r>
            <a:r>
              <a:rPr lang="en-US" dirty="0"/>
              <a:t>and </a:t>
            </a:r>
            <a:r>
              <a:rPr lang="en-US" b="1" dirty="0"/>
              <a:t>writes</a:t>
            </a:r>
            <a:r>
              <a:rPr lang="en-US" dirty="0"/>
              <a:t> alone.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7634797" cy="5367972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A schedule </a:t>
            </a:r>
            <a:r>
              <a:rPr lang="en-US" altLang="en-US" i="1"/>
              <a:t>S</a:t>
            </a:r>
            <a:r>
              <a:rPr lang="en-US" altLang="en-US"/>
              <a:t> is </a:t>
            </a:r>
            <a:r>
              <a:rPr lang="en-US" altLang="en-US" b="1">
                <a:solidFill>
                  <a:srgbClr val="000099"/>
                </a:solidFill>
              </a:rPr>
              <a:t>view serializable</a:t>
            </a:r>
            <a:r>
              <a:rPr lang="en-US" altLang="en-US" i="1"/>
              <a:t> </a:t>
            </a:r>
            <a:r>
              <a:rPr lang="en-US" altLang="en-US"/>
              <a:t>if it is view equivalent to a serial schedule.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Every conflict serializable schedule is also view serializable.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Below is a schedule which is view-serializable but </a:t>
            </a:r>
            <a:r>
              <a:rPr lang="en-US" altLang="en-US" i="1"/>
              <a:t>not </a:t>
            </a:r>
            <a:r>
              <a:rPr lang="en-US" altLang="en-US"/>
              <a:t>conflict serializable.</a:t>
            </a:r>
            <a:br>
              <a:rPr lang="en-US" altLang="en-US"/>
            </a:br>
            <a:endParaRPr lang="en-US" altLang="en-US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		</a:t>
            </a:r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What serial schedule is above equivalent to?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Every view serializable schedule that is not conflict serializable has </a:t>
            </a:r>
            <a:r>
              <a:rPr lang="en-US" altLang="en-US" b="1">
                <a:solidFill>
                  <a:srgbClr val="000099"/>
                </a:solidFill>
              </a:rPr>
              <a:t>blind writes</a:t>
            </a:r>
            <a:r>
              <a:rPr lang="en-US" altLang="en-US" b="1"/>
              <a:t>.</a:t>
            </a:r>
          </a:p>
        </p:txBody>
      </p:sp>
      <p:pic>
        <p:nvPicPr>
          <p:cNvPr id="26628" name="Picture 4" descr="New PDF from Images Output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613" y="2590707"/>
            <a:ext cx="293687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Other Notions of Serializability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066626" cy="5367972"/>
          </a:xfrm>
        </p:spPr>
        <p:txBody>
          <a:bodyPr/>
          <a:lstStyle/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The schedule below produces same outcome as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</a:t>
            </a:r>
            <a:r>
              <a:rPr lang="en-US" altLang="en-US" baseline="-25000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&gt;, yet is not conflict equivalent or view equivalent to it.</a:t>
            </a:r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		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Determining such equivalence requires analysis of operations other than read and write.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</p:txBody>
      </p:sp>
      <p:pic>
        <p:nvPicPr>
          <p:cNvPr id="2765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799" y="1966118"/>
            <a:ext cx="28448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Testing for Serializability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85717" cy="5367972"/>
          </a:xfrm>
        </p:spPr>
        <p:txBody>
          <a:bodyPr/>
          <a:lstStyle/>
          <a:p>
            <a:r>
              <a:rPr lang="en-US" altLang="en-US" dirty="0"/>
              <a:t>Consider some schedule of a set of transactions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Precedence graph</a:t>
            </a:r>
            <a:r>
              <a:rPr lang="en-US" altLang="en-US" i="1" dirty="0"/>
              <a:t> </a:t>
            </a:r>
            <a:r>
              <a:rPr lang="en-US" altLang="en-US" dirty="0"/>
              <a:t>— a direct graph where the vertices are the transactions (names).</a:t>
            </a:r>
          </a:p>
          <a:p>
            <a:r>
              <a:rPr lang="en-US" altLang="en-US" dirty="0"/>
              <a:t>We draw an arc from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to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if the two transaction conflict,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accessed the data item on which the conflict arose earlier.</a:t>
            </a:r>
          </a:p>
          <a:p>
            <a:r>
              <a:rPr lang="en-US" altLang="en-US" dirty="0"/>
              <a:t>We may label the arc by the item that was accessed.</a:t>
            </a:r>
          </a:p>
          <a:p>
            <a:r>
              <a:rPr lang="en-US" altLang="en-US" b="1" dirty="0"/>
              <a:t>Example 1</a:t>
            </a:r>
            <a:endParaRPr lang="en-US" altLang="en-US" dirty="0"/>
          </a:p>
        </p:txBody>
      </p:sp>
      <p:pic>
        <p:nvPicPr>
          <p:cNvPr id="2867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12" y="3429000"/>
            <a:ext cx="2584450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 for Conflict Serializability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4919966" cy="5367972"/>
          </a:xfrm>
        </p:spPr>
        <p:txBody>
          <a:bodyPr/>
          <a:lstStyle/>
          <a:p>
            <a:r>
              <a:rPr lang="en-US" altLang="en-US" dirty="0"/>
              <a:t>A schedule is conflict serializable if and only if its precedence graph is acyclic.</a:t>
            </a:r>
          </a:p>
          <a:p>
            <a:r>
              <a:rPr lang="en-US" altLang="en-US" dirty="0"/>
              <a:t>Cycle-detection algorithms exist which take order 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 time, where </a:t>
            </a:r>
            <a:r>
              <a:rPr lang="en-US" altLang="en-US" i="1" dirty="0"/>
              <a:t>n </a:t>
            </a:r>
            <a:r>
              <a:rPr lang="en-US" altLang="en-US" dirty="0"/>
              <a:t>is the number of vertices in the graph.  </a:t>
            </a:r>
          </a:p>
          <a:p>
            <a:pPr lvl="1"/>
            <a:r>
              <a:rPr lang="en-US" altLang="en-US" dirty="0"/>
              <a:t>(Better algorithms take order </a:t>
            </a:r>
            <a:r>
              <a:rPr lang="en-US" altLang="en-US" i="1" dirty="0"/>
              <a:t>n</a:t>
            </a:r>
            <a:r>
              <a:rPr lang="en-US" altLang="en-US" dirty="0"/>
              <a:t> + </a:t>
            </a:r>
            <a:r>
              <a:rPr lang="en-US" altLang="en-US" i="1" dirty="0"/>
              <a:t>e</a:t>
            </a:r>
            <a:r>
              <a:rPr lang="en-US" altLang="en-US" dirty="0"/>
              <a:t> where </a:t>
            </a:r>
            <a:r>
              <a:rPr lang="en-US" altLang="en-US" i="1" dirty="0"/>
              <a:t>e</a:t>
            </a:r>
            <a:r>
              <a:rPr lang="en-US" altLang="en-US" dirty="0"/>
              <a:t> is the number of edges.)</a:t>
            </a:r>
          </a:p>
          <a:p>
            <a:r>
              <a:rPr lang="en-US" altLang="en-US" dirty="0"/>
              <a:t>If precedence graph is acyclic, the serializability order can be obtained by a </a:t>
            </a:r>
            <a:r>
              <a:rPr lang="en-US" altLang="en-US" i="1" dirty="0">
                <a:solidFill>
                  <a:srgbClr val="000099"/>
                </a:solidFill>
              </a:rPr>
              <a:t>topological sorting</a:t>
            </a:r>
            <a:r>
              <a:rPr lang="en-US" altLang="en-US" dirty="0"/>
              <a:t> of the graph. </a:t>
            </a:r>
          </a:p>
          <a:p>
            <a:pPr lvl="1"/>
            <a:r>
              <a:rPr lang="en-US" altLang="en-US" dirty="0"/>
              <a:t> This is a linear order consistent with the partial order of the graph.</a:t>
            </a:r>
          </a:p>
          <a:p>
            <a:pPr lvl="1"/>
            <a:r>
              <a:rPr lang="en-US" altLang="en-US" dirty="0"/>
              <a:t>For example, a serializability order for Schedule A would be</a:t>
            </a:r>
            <a:br>
              <a:rPr lang="en-US" altLang="en-US" dirty="0"/>
            </a:b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endParaRPr lang="en-US" altLang="en-US" dirty="0"/>
          </a:p>
          <a:p>
            <a:pPr lvl="2"/>
            <a:r>
              <a:rPr lang="en-US" altLang="en-US" dirty="0">
                <a:sym typeface="Monotype Sorts" charset="2"/>
              </a:rPr>
              <a:t>Are there others?</a:t>
            </a:r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3" y="1055688"/>
            <a:ext cx="2954337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 for View Serializability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581530" cy="5367972"/>
          </a:xfrm>
        </p:spPr>
        <p:txBody>
          <a:bodyPr/>
          <a:lstStyle/>
          <a:p>
            <a:r>
              <a:rPr lang="en-US" altLang="en-US" dirty="0"/>
              <a:t>The precedence graph test for conflict serializability cannot be used directly to test for view serializability.</a:t>
            </a:r>
          </a:p>
          <a:p>
            <a:pPr lvl="1"/>
            <a:r>
              <a:rPr lang="en-US" altLang="en-US" dirty="0"/>
              <a:t>Extension to test for view serializability has cost exponential in the size of the precedence graph.</a:t>
            </a:r>
          </a:p>
          <a:p>
            <a:r>
              <a:rPr lang="en-US" altLang="en-US" dirty="0"/>
              <a:t>The problem of checking if a schedule is view serializable falls in the class of </a:t>
            </a:r>
            <a:r>
              <a:rPr lang="en-US" altLang="en-US" i="1" dirty="0"/>
              <a:t>NP</a:t>
            </a:r>
            <a:r>
              <a:rPr lang="en-US" altLang="en-US" dirty="0"/>
              <a:t>-complete problems. </a:t>
            </a:r>
          </a:p>
          <a:p>
            <a:pPr lvl="1"/>
            <a:r>
              <a:rPr lang="en-US" altLang="en-US" dirty="0"/>
              <a:t>Thus. existence of an efficient algorithm is </a:t>
            </a:r>
            <a:r>
              <a:rPr lang="en-US" altLang="en-US" i="1" dirty="0"/>
              <a:t>extremely</a:t>
            </a:r>
            <a:r>
              <a:rPr lang="en-US" altLang="en-US" dirty="0"/>
              <a:t> unlikely.</a:t>
            </a:r>
          </a:p>
          <a:p>
            <a:r>
              <a:rPr lang="en-US" altLang="en-US" dirty="0"/>
              <a:t>However practical algorithms that just check some </a:t>
            </a:r>
            <a:r>
              <a:rPr lang="en-US" altLang="en-US" b="1" dirty="0"/>
              <a:t>sufficient</a:t>
            </a:r>
            <a:r>
              <a:rPr lang="en-US" altLang="en-US" i="1" dirty="0"/>
              <a:t> </a:t>
            </a:r>
            <a:r>
              <a:rPr lang="en-US" altLang="en-US" b="1" dirty="0"/>
              <a:t>conditions</a:t>
            </a:r>
            <a:r>
              <a:rPr lang="en-US" altLang="en-US" dirty="0"/>
              <a:t> for view serializability can still be used.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Recoverable Schedules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686901"/>
            <a:ext cx="7776839" cy="4783568"/>
          </a:xfrm>
        </p:spPr>
        <p:txBody>
          <a:bodyPr/>
          <a:lstStyle/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Recoverable</a:t>
            </a:r>
            <a:r>
              <a:rPr lang="en-US" altLang="en-US" b="1" i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dirty="0"/>
              <a:t> — if 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reads a data item previously written by 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dirty="0"/>
              <a:t>, then the commit operation of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appears before the commit operation of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The following schedule (Schedule 11) is not recoverable</a:t>
            </a:r>
            <a:br>
              <a:rPr lang="en-US" altLang="en-US" dirty="0"/>
            </a:br>
            <a:r>
              <a:rPr lang="en-US" altLang="en-US" dirty="0"/>
              <a:t>		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8</a:t>
            </a:r>
            <a:r>
              <a:rPr lang="en-US" altLang="en-US" sz="1600" dirty="0"/>
              <a:t> </a:t>
            </a:r>
            <a:r>
              <a:rPr lang="en-US" altLang="en-US" dirty="0"/>
              <a:t>should abort, </a:t>
            </a:r>
            <a:r>
              <a:rPr lang="en-US" altLang="en-US" i="1" dirty="0"/>
              <a:t>T</a:t>
            </a:r>
            <a:r>
              <a:rPr lang="en-US" altLang="en-US" baseline="-25000" dirty="0"/>
              <a:t>9</a:t>
            </a:r>
            <a:r>
              <a:rPr lang="en-US" altLang="en-US" dirty="0"/>
              <a:t> would have read (and possibly shown to the user) an inconsistent database state.  Hence, database must ensure that schedules are recoverable.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701336" y="1071347"/>
            <a:ext cx="768806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 dirty="0"/>
              <a:t>Need to address the effect of transaction failures on concurrently </a:t>
            </a:r>
            <a:br>
              <a:rPr lang="en-US" altLang="en-US" sz="1700" dirty="0"/>
            </a:br>
            <a:r>
              <a:rPr lang="en-US" altLang="en-US" sz="1700" dirty="0"/>
              <a:t>running transactions.</a:t>
            </a:r>
          </a:p>
        </p:txBody>
      </p:sp>
      <p:pic>
        <p:nvPicPr>
          <p:cNvPr id="3174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14" y="2971608"/>
            <a:ext cx="2913063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Cascading Rollbacks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76840" cy="5367972"/>
          </a:xfrm>
        </p:spPr>
        <p:txBody>
          <a:bodyPr/>
          <a:lstStyle/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Cascading rollback</a:t>
            </a:r>
            <a:r>
              <a:rPr lang="en-US" altLang="en-US" dirty="0"/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10</a:t>
            </a:r>
            <a:r>
              <a:rPr lang="en-US" altLang="en-US" dirty="0"/>
              <a:t> fails, </a:t>
            </a:r>
            <a:r>
              <a:rPr lang="en-US" altLang="en-US" i="1" dirty="0"/>
              <a:t>T</a:t>
            </a:r>
            <a:r>
              <a:rPr lang="en-US" altLang="en-US" baseline="-25000" dirty="0"/>
              <a:t>11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12</a:t>
            </a:r>
            <a:r>
              <a:rPr lang="en-US" altLang="en-US" dirty="0"/>
              <a:t> must also be rolled back.</a:t>
            </a: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dirty="0"/>
              <a:t>Can lead to the undoing of a significant amount of work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47" y="2122396"/>
            <a:ext cx="34290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94594" cy="5367972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0099"/>
                </a:solidFill>
              </a:rPr>
              <a:t>transaction</a:t>
            </a:r>
            <a:r>
              <a:rPr lang="en-US" altLang="en-US" i="1" dirty="0"/>
              <a:t> </a:t>
            </a:r>
            <a:r>
              <a:rPr lang="en-US" altLang="en-US" dirty="0"/>
              <a:t>is a </a:t>
            </a:r>
            <a:r>
              <a:rPr lang="en-US" altLang="en-US" i="1" dirty="0"/>
              <a:t>unit </a:t>
            </a:r>
            <a:r>
              <a:rPr lang="en-US" altLang="en-US" dirty="0"/>
              <a:t>of program execution that accesses and  possibly updates various data items.</a:t>
            </a:r>
          </a:p>
          <a:p>
            <a:r>
              <a:rPr lang="en-US" altLang="en-US" dirty="0"/>
              <a:t>E.g. 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2.	</a:t>
            </a:r>
            <a:r>
              <a:rPr lang="en-US" altLang="en-US" sz="1600" i="1" dirty="0"/>
              <a:t>A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A – </a:t>
            </a:r>
            <a:r>
              <a:rPr lang="en-US" altLang="en-US" sz="16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4.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5.	</a:t>
            </a:r>
            <a:r>
              <a:rPr lang="en-US" altLang="en-US" sz="1600" i="1" dirty="0"/>
              <a:t>B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B + </a:t>
            </a:r>
            <a:r>
              <a:rPr lang="en-US" altLang="en-US" sz="16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6.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B)</a:t>
            </a:r>
            <a:endParaRPr lang="en-US" altLang="en-US" dirty="0"/>
          </a:p>
          <a:p>
            <a:r>
              <a:rPr lang="en-US" altLang="en-US" dirty="0"/>
              <a:t>Two main issues to deal with:</a:t>
            </a:r>
          </a:p>
          <a:p>
            <a:pPr lvl="1"/>
            <a:r>
              <a:rPr lang="en-US" altLang="en-US" dirty="0"/>
              <a:t>Failures of various kinds, such as hardware failures and system crashes</a:t>
            </a:r>
          </a:p>
          <a:p>
            <a:pPr lvl="1"/>
            <a:r>
              <a:rPr lang="en-US" altLang="en-US" dirty="0"/>
              <a:t>Concurrent execution of multiple transactions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Cascadeless Schedules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76839" cy="5367972"/>
          </a:xfrm>
        </p:spPr>
        <p:txBody>
          <a:bodyPr/>
          <a:lstStyle/>
          <a:p>
            <a:r>
              <a:rPr lang="en-US" altLang="en-US" b="1" dirty="0" err="1">
                <a:solidFill>
                  <a:srgbClr val="000099"/>
                </a:solidFill>
              </a:rPr>
              <a:t>Cascadeless</a:t>
            </a:r>
            <a:r>
              <a:rPr lang="en-US" altLang="en-US" b="1" i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schedules</a:t>
            </a:r>
            <a:r>
              <a:rPr lang="en-US" altLang="en-US" dirty="0"/>
              <a:t> — cascading rollbacks cannot occur;</a:t>
            </a:r>
          </a:p>
          <a:p>
            <a:pPr lvl="1"/>
            <a:r>
              <a:rPr lang="en-US" altLang="en-US" dirty="0"/>
              <a:t>For each pair of transactions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such that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 reads a data item previously written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, the commit operation of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appears before the read operation of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Every </a:t>
            </a:r>
            <a:r>
              <a:rPr lang="en-US" altLang="en-US" dirty="0" err="1"/>
              <a:t>cascadeless</a:t>
            </a:r>
            <a:r>
              <a:rPr lang="en-US" altLang="en-US" dirty="0"/>
              <a:t> schedule is also recoverable</a:t>
            </a:r>
          </a:p>
          <a:p>
            <a:r>
              <a:rPr lang="en-US" altLang="en-US" dirty="0"/>
              <a:t>It is desirable to restrict the schedules to those that are </a:t>
            </a:r>
            <a:r>
              <a:rPr lang="en-US" altLang="en-US" dirty="0" err="1"/>
              <a:t>cascadeless</a:t>
            </a:r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812349" cy="5367972"/>
          </a:xfrm>
        </p:spPr>
        <p:txBody>
          <a:bodyPr/>
          <a:lstStyle/>
          <a:p>
            <a:r>
              <a:rPr lang="en-US" altLang="en-US" dirty="0"/>
              <a:t>A database must provide a mechanism that will ensure that all possible schedules are </a:t>
            </a:r>
          </a:p>
          <a:p>
            <a:pPr lvl="1"/>
            <a:r>
              <a:rPr lang="en-US" altLang="en-US" dirty="0"/>
              <a:t>either conflict or view serializable, and </a:t>
            </a:r>
          </a:p>
          <a:p>
            <a:pPr lvl="1"/>
            <a:r>
              <a:rPr lang="en-US" altLang="en-US" dirty="0"/>
              <a:t>are recoverable and preferably </a:t>
            </a:r>
            <a:r>
              <a:rPr lang="en-US" altLang="en-US" dirty="0" err="1"/>
              <a:t>cascadeless</a:t>
            </a:r>
            <a:endParaRPr lang="en-US" altLang="en-US" dirty="0"/>
          </a:p>
          <a:p>
            <a:r>
              <a:rPr lang="en-US" altLang="en-US" dirty="0"/>
              <a:t>A policy in which only one transaction can execute at a time generates serial schedules, but provides a poor degree of concurrency</a:t>
            </a:r>
          </a:p>
          <a:p>
            <a:pPr lvl="1"/>
            <a:r>
              <a:rPr lang="en-US" altLang="en-US" dirty="0"/>
              <a:t>Are serial schedules recoverable/</a:t>
            </a:r>
            <a:r>
              <a:rPr lang="en-US" altLang="en-US" dirty="0" err="1"/>
              <a:t>cascadeless</a:t>
            </a:r>
            <a:r>
              <a:rPr lang="en-US" altLang="en-US" dirty="0"/>
              <a:t>?</a:t>
            </a:r>
          </a:p>
          <a:p>
            <a:r>
              <a:rPr lang="en-US" altLang="en-US" dirty="0"/>
              <a:t>Testing a schedule for serializability </a:t>
            </a:r>
            <a:r>
              <a:rPr lang="en-US" altLang="en-US" i="1" dirty="0"/>
              <a:t>after</a:t>
            </a:r>
            <a:r>
              <a:rPr lang="en-US" altLang="en-US" dirty="0"/>
              <a:t> it has executed is a little too late!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Goal</a:t>
            </a:r>
            <a:r>
              <a:rPr lang="en-US" altLang="en-US" dirty="0"/>
              <a:t> – to develop concurrency control protocols that will assure serializability.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803471" cy="5367972"/>
          </a:xfrm>
        </p:spPr>
        <p:txBody>
          <a:bodyPr/>
          <a:lstStyle/>
          <a:p>
            <a:r>
              <a:rPr lang="en-US" altLang="en-US" dirty="0"/>
              <a:t>Schedules must be conflict or view serializable, and recoverable, for the sake of database consistency, and preferably </a:t>
            </a:r>
            <a:r>
              <a:rPr lang="en-US" altLang="en-US" dirty="0" err="1"/>
              <a:t>cascadeless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A policy in which only one transaction can execute at a time generates serial schedules, but provides a poor degree of concurrency.</a:t>
            </a:r>
          </a:p>
          <a:p>
            <a:r>
              <a:rPr lang="en-US" altLang="en-US" dirty="0"/>
              <a:t>Concurrency-control schemes tradeoff between the amount of concurrency they allow and the amount of overhead that they incur.</a:t>
            </a:r>
          </a:p>
          <a:p>
            <a:r>
              <a:rPr lang="en-US" altLang="en-US" dirty="0"/>
              <a:t>Some schemes allow only conflict-serializable schedules to be generated, while others allow  view-serializable schedules that are not conflict-serializable.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 vs. Serializability Tests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94595" cy="5367972"/>
          </a:xfrm>
        </p:spPr>
        <p:txBody>
          <a:bodyPr/>
          <a:lstStyle/>
          <a:p>
            <a:r>
              <a:rPr lang="en-US" altLang="en-US" dirty="0"/>
              <a:t>Concurrency-control protocols allow concurrent schedules, but ensure that the schedules are conflict/view serializable, and are recoverable and </a:t>
            </a:r>
            <a:r>
              <a:rPr lang="en-US" altLang="en-US" dirty="0" err="1"/>
              <a:t>cascadeless</a:t>
            </a:r>
            <a:r>
              <a:rPr lang="en-US" altLang="en-US" dirty="0"/>
              <a:t> .</a:t>
            </a:r>
          </a:p>
          <a:p>
            <a:r>
              <a:rPr lang="en-US" altLang="en-US" dirty="0"/>
              <a:t>Concurrency control protocols (generally) do not examine the precedence graph as it is being created</a:t>
            </a:r>
          </a:p>
          <a:p>
            <a:pPr lvl="1"/>
            <a:r>
              <a:rPr lang="en-US" altLang="en-US" dirty="0"/>
              <a:t>Instead a protocol imposes a discipline that avoids non-serializable schedules.</a:t>
            </a:r>
          </a:p>
          <a:p>
            <a:pPr lvl="1"/>
            <a:r>
              <a:rPr lang="en-US" altLang="en-US" dirty="0"/>
              <a:t>We study such protocols in Chapter 16.</a:t>
            </a:r>
          </a:p>
          <a:p>
            <a:r>
              <a:rPr lang="en-US" altLang="en-US" dirty="0"/>
              <a:t>Different concurrency control protocols provide different tradeoffs between the amount of concurrency they allow and the amount of overhead that they incur.</a:t>
            </a:r>
          </a:p>
          <a:p>
            <a:r>
              <a:rPr lang="en-US" altLang="en-US" dirty="0"/>
              <a:t>Tests for serializability help us understand why a concurrency control protocol is correct.  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Levels of Consistency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50207" cy="5367972"/>
          </a:xfrm>
        </p:spPr>
        <p:txBody>
          <a:bodyPr/>
          <a:lstStyle/>
          <a:p>
            <a:r>
              <a:rPr lang="en-US" altLang="en-US" dirty="0"/>
              <a:t>Some applications are willing to live with weak levels of consistency, allowing schedules that are not serializable</a:t>
            </a:r>
          </a:p>
          <a:p>
            <a:pPr lvl="1"/>
            <a:r>
              <a:rPr lang="en-US" altLang="en-US" dirty="0"/>
              <a:t>E.g., a read-only transaction that wants to get an approximate total balance of all accounts </a:t>
            </a:r>
          </a:p>
          <a:p>
            <a:pPr lvl="1"/>
            <a:r>
              <a:rPr lang="en-US" altLang="en-US" dirty="0"/>
              <a:t>E.g., database statistics computed for query optimization can be approximate (why?)</a:t>
            </a:r>
          </a:p>
          <a:p>
            <a:pPr lvl="1"/>
            <a:r>
              <a:rPr lang="en-US" altLang="en-US" dirty="0"/>
              <a:t>Such transactions need not be serializable with respect to other transactions</a:t>
            </a:r>
          </a:p>
          <a:p>
            <a:r>
              <a:rPr lang="en-US" altLang="en-US" dirty="0"/>
              <a:t>Tradeoff accuracy for performance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Levels of Consistency in SQL-92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705819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Serializable</a:t>
            </a:r>
            <a:r>
              <a:rPr lang="en-US" altLang="en-US" b="1" dirty="0"/>
              <a:t> </a:t>
            </a:r>
            <a:r>
              <a:rPr lang="en-US" altLang="en-US" dirty="0"/>
              <a:t>— default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Repeatable read</a:t>
            </a:r>
            <a:r>
              <a:rPr lang="en-US" altLang="en-US" b="1" dirty="0"/>
              <a:t> </a:t>
            </a:r>
            <a:r>
              <a:rPr lang="en-US" altLang="en-US" dirty="0"/>
              <a:t>—</a:t>
            </a:r>
            <a:r>
              <a:rPr lang="en-US" altLang="en-US" b="1" dirty="0"/>
              <a:t> </a:t>
            </a:r>
            <a:r>
              <a:rPr lang="en-US" altLang="en-US" dirty="0"/>
              <a:t>only committed records to be read. </a:t>
            </a:r>
          </a:p>
          <a:p>
            <a:pPr lvl="1"/>
            <a:r>
              <a:rPr lang="en-US" altLang="en-US" dirty="0"/>
              <a:t>Repeated reads of same record must return same value.</a:t>
            </a:r>
          </a:p>
          <a:p>
            <a:pPr lvl="1"/>
            <a:r>
              <a:rPr lang="en-US" altLang="en-US" dirty="0"/>
              <a:t>However, a transaction may not be serializable – it may find some records inserted by a transaction but not find others.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Read committed</a:t>
            </a:r>
            <a:r>
              <a:rPr lang="en-US" altLang="en-US" b="1" dirty="0"/>
              <a:t> </a:t>
            </a:r>
            <a:r>
              <a:rPr lang="en-US" altLang="en-US" dirty="0"/>
              <a:t>—</a:t>
            </a:r>
            <a:r>
              <a:rPr lang="en-US" altLang="en-US" b="1" dirty="0"/>
              <a:t> </a:t>
            </a:r>
            <a:r>
              <a:rPr lang="en-US" altLang="en-US" dirty="0"/>
              <a:t>only committed records can be read.</a:t>
            </a:r>
          </a:p>
          <a:p>
            <a:pPr lvl="1"/>
            <a:r>
              <a:rPr lang="en-US" altLang="en-US" dirty="0"/>
              <a:t>Successive reads of record may return different (but committed) values.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Read uncommitted</a:t>
            </a:r>
            <a:r>
              <a:rPr lang="en-US" altLang="en-US" dirty="0"/>
              <a:t> —</a:t>
            </a:r>
            <a:r>
              <a:rPr lang="en-US" altLang="en-US" b="1" dirty="0"/>
              <a:t> </a:t>
            </a:r>
            <a:r>
              <a:rPr lang="en-US" altLang="en-US" dirty="0"/>
              <a:t>even uncommitted records may be read. </a:t>
            </a:r>
            <a:endParaRPr lang="en-US" altLang="en-US" b="1" dirty="0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538163" y="4135438"/>
            <a:ext cx="75279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lang="en-US" altLang="en-US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Levels of Consistency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47170A-C2C0-4F36-8AA4-43A131054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7750206" cy="5367972"/>
          </a:xfrm>
        </p:spPr>
        <p:txBody>
          <a:bodyPr/>
          <a:lstStyle/>
          <a:p>
            <a:r>
              <a:rPr lang="en-US" dirty="0"/>
              <a:t>Lower degrees of consistency useful for gathering approximate</a:t>
            </a:r>
            <a:br>
              <a:rPr lang="en-US" dirty="0"/>
            </a:br>
            <a:r>
              <a:rPr lang="en-US" dirty="0"/>
              <a:t>information about the database </a:t>
            </a:r>
          </a:p>
          <a:p>
            <a:r>
              <a:rPr lang="en-US" dirty="0"/>
              <a:t>Warning: some database systems do not ensure serializable schedules by default</a:t>
            </a:r>
          </a:p>
          <a:p>
            <a:r>
              <a:rPr lang="en-US" dirty="0"/>
              <a:t>E.g., Oracle (and PostgreSQL prior to version 9) by default support a level of consistency called snapshot isolation (not part of the SQL standard)</a:t>
            </a:r>
          </a:p>
          <a:p>
            <a:endParaRPr lang="en-IN" dirty="0"/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1147763" y="1163638"/>
            <a:ext cx="7005637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Definition in SQL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927759" cy="5367972"/>
          </a:xfrm>
        </p:spPr>
        <p:txBody>
          <a:bodyPr/>
          <a:lstStyle/>
          <a:p>
            <a:r>
              <a:rPr lang="en-US" altLang="en-US" dirty="0"/>
              <a:t>In SQL, a transaction begins implicitly.</a:t>
            </a:r>
          </a:p>
          <a:p>
            <a:r>
              <a:rPr lang="en-US" altLang="en-US" dirty="0"/>
              <a:t>A transaction in SQL ends by:</a:t>
            </a:r>
          </a:p>
          <a:p>
            <a:pPr lvl="1"/>
            <a:r>
              <a:rPr lang="en-US" altLang="en-US" b="1" dirty="0"/>
              <a:t>Commit work</a:t>
            </a:r>
            <a:r>
              <a:rPr lang="en-US" altLang="en-US" dirty="0"/>
              <a:t> commits current transaction and begins a new one.</a:t>
            </a:r>
          </a:p>
          <a:p>
            <a:pPr lvl="1"/>
            <a:r>
              <a:rPr lang="en-US" altLang="en-US" b="1" dirty="0"/>
              <a:t>Rollback work</a:t>
            </a:r>
            <a:r>
              <a:rPr lang="en-US" altLang="en-US" dirty="0"/>
              <a:t> causes current transaction to abort.</a:t>
            </a:r>
          </a:p>
          <a:p>
            <a:r>
              <a:rPr lang="en-US" altLang="en-US" dirty="0"/>
              <a:t>In almost all database systems, by default, every SQL statement also commits implicitly if it executes successfully</a:t>
            </a:r>
          </a:p>
          <a:p>
            <a:pPr lvl="1"/>
            <a:r>
              <a:rPr lang="en-US" altLang="en-US" dirty="0"/>
              <a:t>Implicit commit can be turned off by a database directive</a:t>
            </a:r>
          </a:p>
          <a:p>
            <a:pPr lvl="2"/>
            <a:r>
              <a:rPr lang="en-US" altLang="en-US" dirty="0"/>
              <a:t>E.g., in JDBC -- </a:t>
            </a:r>
            <a:r>
              <a:rPr lang="en-US" altLang="en-US" dirty="0" err="1"/>
              <a:t>connection.setAutoCommit</a:t>
            </a:r>
            <a:r>
              <a:rPr lang="en-US" altLang="en-US" dirty="0"/>
              <a:t>(false);</a:t>
            </a:r>
          </a:p>
          <a:p>
            <a:r>
              <a:rPr lang="en-US" altLang="en-US" dirty="0"/>
              <a:t>Isolation level can be set at database level</a:t>
            </a:r>
          </a:p>
          <a:p>
            <a:r>
              <a:rPr lang="en-US" altLang="en-US" dirty="0"/>
              <a:t>Isolation level can be changed at start of transaction</a:t>
            </a:r>
          </a:p>
          <a:p>
            <a:pPr lvl="2"/>
            <a:r>
              <a:rPr lang="en-US" altLang="en-US" dirty="0"/>
              <a:t>E.g.  In SQL </a:t>
            </a:r>
            <a:r>
              <a:rPr lang="en-US" altLang="en-US" b="1" dirty="0"/>
              <a:t>set transaction isolation level serializable</a:t>
            </a:r>
          </a:p>
          <a:p>
            <a:pPr lvl="2"/>
            <a:r>
              <a:rPr lang="en-US" altLang="en-US" dirty="0"/>
              <a:t>E.g. in JDBC --  </a:t>
            </a:r>
            <a:r>
              <a:rPr lang="en-US" altLang="en-US" dirty="0" err="1"/>
              <a:t>connection.setTransactionIsolation</a:t>
            </a:r>
            <a:r>
              <a:rPr lang="en-US" altLang="en-US" dirty="0"/>
              <a:t>(      </a:t>
            </a:r>
            <a:br>
              <a:rPr lang="en-US" altLang="en-US" dirty="0"/>
            </a:br>
            <a:r>
              <a:rPr lang="en-US" altLang="en-US" dirty="0"/>
              <a:t>                                     </a:t>
            </a:r>
            <a:r>
              <a:rPr lang="en-US" altLang="en-US" dirty="0" err="1"/>
              <a:t>Connection.TRANSACTION_SERIALIZABLE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ACAF-F04B-44BB-A5C2-EAE4A5FB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Isolation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06DFC-E228-4A51-A4C2-91BB66D41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7741329" cy="536797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Overview</a:t>
            </a:r>
          </a:p>
          <a:p>
            <a:r>
              <a:rPr lang="en-IN" dirty="0"/>
              <a:t>Locking</a:t>
            </a:r>
          </a:p>
          <a:p>
            <a:pPr lvl="1"/>
            <a:r>
              <a:rPr lang="en-IN" dirty="0"/>
              <a:t>Lock on whole database vs lock on items</a:t>
            </a:r>
          </a:p>
          <a:p>
            <a:pPr lvl="1"/>
            <a:r>
              <a:rPr lang="en-IN" dirty="0"/>
              <a:t>How long to hold lock?</a:t>
            </a:r>
          </a:p>
          <a:p>
            <a:pPr lvl="1"/>
            <a:r>
              <a:rPr lang="en-IN" dirty="0"/>
              <a:t>Shared vs exclusive locks</a:t>
            </a:r>
          </a:p>
          <a:p>
            <a:r>
              <a:rPr lang="en-IN" dirty="0"/>
              <a:t>Timestamps</a:t>
            </a:r>
          </a:p>
          <a:p>
            <a:pPr lvl="1"/>
            <a:r>
              <a:rPr lang="en-IN" dirty="0"/>
              <a:t>Transaction timestamp assigned e.g. when a transaction begins</a:t>
            </a:r>
          </a:p>
          <a:p>
            <a:pPr lvl="1"/>
            <a:r>
              <a:rPr lang="en-IN" dirty="0"/>
              <a:t>Data items store two timestamps</a:t>
            </a:r>
          </a:p>
          <a:p>
            <a:pPr lvl="2"/>
            <a:r>
              <a:rPr lang="en-IN" dirty="0"/>
              <a:t>Read timestamp</a:t>
            </a:r>
          </a:p>
          <a:p>
            <a:pPr lvl="2"/>
            <a:r>
              <a:rPr lang="en-IN" dirty="0"/>
              <a:t>Write timestamp</a:t>
            </a:r>
          </a:p>
          <a:p>
            <a:pPr lvl="1"/>
            <a:r>
              <a:rPr lang="en-IN" dirty="0"/>
              <a:t>Timestamps are used to detect out of order accesses</a:t>
            </a:r>
          </a:p>
          <a:p>
            <a:r>
              <a:rPr lang="en-IN" dirty="0"/>
              <a:t>Multiple versions of each data item</a:t>
            </a:r>
          </a:p>
          <a:p>
            <a:pPr lvl="1"/>
            <a:r>
              <a:rPr lang="en-IN" dirty="0"/>
              <a:t>Allow transactions to read from a “snapshot”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3345082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6548-0516-4E04-B705-F7A54C9E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Transactions as SQL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5E497-18AF-475A-B6A4-049AF234E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4" y="1003107"/>
            <a:ext cx="8215235" cy="5367972"/>
          </a:xfrm>
        </p:spPr>
        <p:txBody>
          <a:bodyPr/>
          <a:lstStyle/>
          <a:p>
            <a:r>
              <a:rPr lang="en-IN" dirty="0"/>
              <a:t>E.g. Transaction 1:</a:t>
            </a:r>
            <a:br>
              <a:rPr lang="en-IN" dirty="0"/>
            </a:br>
            <a:r>
              <a:rPr lang="en-IN" sz="1800" dirty="0"/>
              <a:t>   </a:t>
            </a:r>
            <a:r>
              <a:rPr lang="en-IN" b="1" dirty="0"/>
              <a:t>select</a:t>
            </a:r>
            <a:r>
              <a:rPr lang="en-IN" dirty="0"/>
              <a:t> </a:t>
            </a:r>
            <a:r>
              <a:rPr lang="en-IN" i="1" dirty="0"/>
              <a:t>ID, name  </a:t>
            </a:r>
            <a:r>
              <a:rPr lang="en-IN" dirty="0"/>
              <a:t> </a:t>
            </a:r>
            <a:r>
              <a:rPr lang="en-IN" b="1" dirty="0"/>
              <a:t>from  </a:t>
            </a:r>
            <a:r>
              <a:rPr lang="en-IN" i="1" dirty="0"/>
              <a:t>instructor   </a:t>
            </a:r>
            <a:r>
              <a:rPr lang="en-IN" b="1" dirty="0"/>
              <a:t>where</a:t>
            </a:r>
            <a:r>
              <a:rPr lang="en-IN" dirty="0"/>
              <a:t> </a:t>
            </a:r>
            <a:r>
              <a:rPr lang="en-IN" i="1" dirty="0"/>
              <a:t>salary</a:t>
            </a:r>
            <a:r>
              <a:rPr lang="en-IN" dirty="0"/>
              <a:t> &gt; 90000</a:t>
            </a:r>
            <a:endParaRPr lang="en-IN" sz="1800" dirty="0"/>
          </a:p>
          <a:p>
            <a:r>
              <a:rPr lang="en-IN" dirty="0"/>
              <a:t>Transaction 2:</a:t>
            </a:r>
            <a:br>
              <a:rPr lang="en-IN" dirty="0"/>
            </a:br>
            <a:r>
              <a:rPr lang="en-IN" dirty="0"/>
              <a:t>   </a:t>
            </a:r>
            <a:r>
              <a:rPr lang="en-IN" b="1" dirty="0"/>
              <a:t>insert into</a:t>
            </a:r>
            <a:r>
              <a:rPr lang="en-IN" dirty="0"/>
              <a:t> </a:t>
            </a:r>
            <a:r>
              <a:rPr lang="en-IN" i="1" dirty="0"/>
              <a:t>instructor</a:t>
            </a:r>
            <a:r>
              <a:rPr lang="en-IN" dirty="0"/>
              <a:t> </a:t>
            </a:r>
            <a:r>
              <a:rPr lang="en-IN" b="1" dirty="0"/>
              <a:t>values</a:t>
            </a:r>
            <a:r>
              <a:rPr lang="en-IN" dirty="0"/>
              <a:t> ('11111', 'James', 'Marketing', 100000)</a:t>
            </a:r>
          </a:p>
          <a:p>
            <a:r>
              <a:rPr lang="en-IN" dirty="0"/>
              <a:t>Suppose </a:t>
            </a:r>
          </a:p>
          <a:p>
            <a:pPr lvl="1"/>
            <a:r>
              <a:rPr lang="en-IN" dirty="0"/>
              <a:t>T1 starts, finds tuples salary &gt; 90000 using index and locks them</a:t>
            </a:r>
          </a:p>
          <a:p>
            <a:pPr lvl="1"/>
            <a:r>
              <a:rPr lang="en-IN" dirty="0"/>
              <a:t>And then T2 executes.  </a:t>
            </a:r>
          </a:p>
          <a:p>
            <a:pPr lvl="1"/>
            <a:r>
              <a:rPr lang="en-IN" dirty="0"/>
              <a:t>Do T1 and T2 conflict?  Does tuple level locking detect the conflict?</a:t>
            </a:r>
          </a:p>
          <a:p>
            <a:pPr lvl="1"/>
            <a:r>
              <a:rPr lang="en-IN" dirty="0"/>
              <a:t>Instance of the </a:t>
            </a:r>
            <a:r>
              <a:rPr lang="en-IN" b="1" dirty="0">
                <a:solidFill>
                  <a:srgbClr val="002060"/>
                </a:solidFill>
              </a:rPr>
              <a:t>phantom phenomenon</a:t>
            </a:r>
          </a:p>
          <a:p>
            <a:r>
              <a:rPr lang="en-IN" dirty="0"/>
              <a:t>Also consider T3 below, with Wu’s salary = 90000 </a:t>
            </a:r>
            <a:br>
              <a:rPr lang="en-IN" dirty="0"/>
            </a:br>
            <a:r>
              <a:rPr lang="en-IN" sz="1800" dirty="0"/>
              <a:t>    </a:t>
            </a:r>
            <a:r>
              <a:rPr lang="en-IN" sz="1800" b="1" dirty="0"/>
              <a:t>update</a:t>
            </a:r>
            <a:r>
              <a:rPr lang="en-IN" sz="1800" dirty="0"/>
              <a:t> </a:t>
            </a:r>
            <a:r>
              <a:rPr lang="en-IN" sz="1800" i="1" dirty="0"/>
              <a:t>instructor</a:t>
            </a:r>
            <a:br>
              <a:rPr lang="en-IN" sz="1800" dirty="0"/>
            </a:br>
            <a:r>
              <a:rPr lang="en-IN" sz="1800" dirty="0"/>
              <a:t>    </a:t>
            </a:r>
            <a:r>
              <a:rPr lang="en-IN" sz="1800" b="1" dirty="0"/>
              <a:t>set</a:t>
            </a:r>
            <a:r>
              <a:rPr lang="en-IN" sz="1800" dirty="0"/>
              <a:t> </a:t>
            </a:r>
            <a:r>
              <a:rPr lang="en-IN" sz="1800" i="1" dirty="0"/>
              <a:t>salary</a:t>
            </a:r>
            <a:r>
              <a:rPr lang="en-IN" sz="1800" dirty="0"/>
              <a:t> = </a:t>
            </a:r>
            <a:r>
              <a:rPr lang="en-IN" sz="1800" i="1" dirty="0"/>
              <a:t>salary</a:t>
            </a:r>
            <a:r>
              <a:rPr lang="en-IN" sz="1800" dirty="0"/>
              <a:t> * 1.1</a:t>
            </a:r>
            <a:br>
              <a:rPr lang="en-IN" sz="1800" dirty="0"/>
            </a:br>
            <a:r>
              <a:rPr lang="en-IN" sz="1800" dirty="0"/>
              <a:t>    </a:t>
            </a:r>
            <a:r>
              <a:rPr lang="en-IN" sz="1800" b="1" dirty="0"/>
              <a:t>where</a:t>
            </a:r>
            <a:r>
              <a:rPr lang="en-IN" sz="1800" dirty="0"/>
              <a:t> </a:t>
            </a:r>
            <a:r>
              <a:rPr lang="en-IN" sz="1800" i="1" dirty="0"/>
              <a:t>name</a:t>
            </a:r>
            <a:r>
              <a:rPr lang="en-IN" sz="1800" dirty="0"/>
              <a:t> = 'Wu’ </a:t>
            </a:r>
          </a:p>
          <a:p>
            <a:r>
              <a:rPr lang="en-IN" dirty="0"/>
              <a:t>Key idea:  Detect “</a:t>
            </a:r>
            <a:r>
              <a:rPr lang="en-IN" b="1" dirty="0">
                <a:solidFill>
                  <a:srgbClr val="002060"/>
                </a:solidFill>
              </a:rPr>
              <a:t>predicate</a:t>
            </a:r>
            <a:r>
              <a:rPr lang="en-IN" dirty="0"/>
              <a:t>” conflicts, and use some form of  “</a:t>
            </a:r>
            <a:r>
              <a:rPr lang="en-IN" b="1" dirty="0">
                <a:solidFill>
                  <a:srgbClr val="002060"/>
                </a:solidFill>
              </a:rPr>
              <a:t>predicate locking</a:t>
            </a:r>
            <a:r>
              <a:rPr lang="en-IN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48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838983" cy="5367972"/>
          </a:xfrm>
        </p:spPr>
        <p:txBody>
          <a:bodyPr/>
          <a:lstStyle/>
          <a:p>
            <a:r>
              <a:rPr lang="en-US" altLang="en-US" sz="1600" dirty="0"/>
              <a:t>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1.	</a:t>
            </a:r>
            <a:r>
              <a:rPr lang="en-US" altLang="en-US" sz="1400" b="1" dirty="0"/>
              <a:t>read</a:t>
            </a:r>
            <a:r>
              <a:rPr lang="en-US" altLang="en-US" sz="1400" dirty="0"/>
              <a:t>(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2.	</a:t>
            </a:r>
            <a:r>
              <a:rPr lang="en-US" altLang="en-US" sz="1400" i="1" dirty="0"/>
              <a:t>A</a:t>
            </a:r>
            <a:r>
              <a:rPr lang="en-US" altLang="en-US" sz="1400" dirty="0"/>
              <a:t> := </a:t>
            </a:r>
            <a:r>
              <a:rPr lang="en-US" altLang="en-US" sz="1400" i="1" dirty="0"/>
              <a:t>A – </a:t>
            </a:r>
            <a:r>
              <a:rPr lang="en-US" altLang="en-US" sz="14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3.	</a:t>
            </a:r>
            <a:r>
              <a:rPr lang="en-US" altLang="en-US" sz="1400" b="1" dirty="0"/>
              <a:t>write</a:t>
            </a:r>
            <a:r>
              <a:rPr lang="en-US" altLang="en-US" sz="1400" dirty="0"/>
              <a:t>(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4.	</a:t>
            </a:r>
            <a:r>
              <a:rPr lang="en-US" altLang="en-US" sz="1400" b="1" dirty="0"/>
              <a:t>read</a:t>
            </a:r>
            <a:r>
              <a:rPr lang="en-US" altLang="en-US" sz="1400" dirty="0"/>
              <a:t>(</a:t>
            </a:r>
            <a:r>
              <a:rPr lang="en-US" altLang="en-US" sz="1400" i="1" dirty="0"/>
              <a:t>B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5.	</a:t>
            </a:r>
            <a:r>
              <a:rPr lang="en-US" altLang="en-US" sz="1400" i="1" dirty="0"/>
              <a:t>B</a:t>
            </a:r>
            <a:r>
              <a:rPr lang="en-US" altLang="en-US" sz="1400" dirty="0"/>
              <a:t> := </a:t>
            </a:r>
            <a:r>
              <a:rPr lang="en-US" altLang="en-US" sz="1400" i="1" dirty="0"/>
              <a:t>B + </a:t>
            </a:r>
            <a:r>
              <a:rPr lang="en-US" altLang="en-US" sz="14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6.	</a:t>
            </a:r>
            <a:r>
              <a:rPr lang="en-US" altLang="en-US" sz="1400" b="1" dirty="0"/>
              <a:t>write</a:t>
            </a:r>
            <a:r>
              <a:rPr lang="en-US" altLang="en-US" sz="1400" dirty="0"/>
              <a:t>(</a:t>
            </a:r>
            <a:r>
              <a:rPr lang="en-US" altLang="en-US" sz="1400" i="1" dirty="0"/>
              <a:t>B)</a:t>
            </a:r>
          </a:p>
          <a:p>
            <a:r>
              <a:rPr lang="en-US" altLang="en-US" sz="1600" b="1" dirty="0">
                <a:solidFill>
                  <a:srgbClr val="000099"/>
                </a:solidFill>
              </a:rPr>
              <a:t>Atomicity requirement</a:t>
            </a:r>
            <a:r>
              <a:rPr lang="en-US" altLang="en-US" sz="1600" dirty="0"/>
              <a:t> </a:t>
            </a:r>
          </a:p>
          <a:p>
            <a:pPr lvl="1"/>
            <a:r>
              <a:rPr lang="en-US" altLang="en-US" sz="1600" dirty="0"/>
              <a:t>If the transaction fails after step 3 and before step 6, money will be </a:t>
            </a:r>
            <a:r>
              <a:rPr lang="ja-JP" altLang="en-US" sz="1600" dirty="0"/>
              <a:t>“</a:t>
            </a:r>
            <a:r>
              <a:rPr lang="en-US" altLang="ja-JP" sz="1600" dirty="0"/>
              <a:t>lost</a:t>
            </a:r>
            <a:r>
              <a:rPr lang="ja-JP" altLang="en-US" sz="1600" dirty="0"/>
              <a:t>”</a:t>
            </a:r>
            <a:r>
              <a:rPr lang="en-US" altLang="ja-JP" sz="1600" dirty="0"/>
              <a:t> leading to an inconsistent database state</a:t>
            </a:r>
          </a:p>
          <a:p>
            <a:pPr lvl="2"/>
            <a:r>
              <a:rPr lang="en-US" altLang="en-US" sz="1600" dirty="0"/>
              <a:t>Failure could be due to software or hardware</a:t>
            </a:r>
          </a:p>
          <a:p>
            <a:pPr lvl="1"/>
            <a:r>
              <a:rPr lang="en-US" altLang="en-US" sz="1600" dirty="0"/>
              <a:t>The system should ensure that updates of a partially executed transaction are not reflected in the database</a:t>
            </a:r>
          </a:p>
          <a:p>
            <a:r>
              <a:rPr lang="en-US" altLang="en-US" sz="1600" b="1" dirty="0">
                <a:solidFill>
                  <a:srgbClr val="000099"/>
                </a:solidFill>
              </a:rPr>
              <a:t>Durability requirement</a:t>
            </a:r>
            <a:r>
              <a:rPr lang="en-US" altLang="en-US" sz="1600" dirty="0"/>
              <a:t> — once the user has been notified that the transaction has completed (i.e., the transfer of the $50 has taken place), the updates to the database by the transaction must persist even if there are software or hardware failures.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End of Chapter 17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 (Cont.)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79184" cy="5367972"/>
          </a:xfrm>
        </p:spPr>
        <p:txBody>
          <a:bodyPr/>
          <a:lstStyle/>
          <a:p>
            <a:r>
              <a:rPr lang="en-US" altLang="en-US" sz="1600" b="1" dirty="0">
                <a:solidFill>
                  <a:srgbClr val="000099"/>
                </a:solidFill>
              </a:rPr>
              <a:t>Consistency requirement</a:t>
            </a:r>
            <a:r>
              <a:rPr lang="en-US" altLang="en-US" sz="1600" dirty="0"/>
              <a:t> in above example:</a:t>
            </a:r>
          </a:p>
          <a:p>
            <a:pPr lvl="1"/>
            <a:r>
              <a:rPr lang="en-US" altLang="en-US" sz="1600" dirty="0"/>
              <a:t> The sum of A and B is unchanged by the execution of the transaction</a:t>
            </a:r>
          </a:p>
          <a:p>
            <a:r>
              <a:rPr lang="en-US" altLang="en-US" sz="1600" dirty="0"/>
              <a:t>In general, consistency requirements include </a:t>
            </a:r>
          </a:p>
          <a:p>
            <a:pPr lvl="1"/>
            <a:r>
              <a:rPr lang="en-US" altLang="en-US" sz="1600" dirty="0"/>
              <a:t>Explicitly specified integrity constraints such as primary keys and foreign keys</a:t>
            </a:r>
          </a:p>
          <a:p>
            <a:pPr lvl="1"/>
            <a:r>
              <a:rPr lang="en-US" altLang="en-US" sz="1600" dirty="0"/>
              <a:t>Implicit integrity constraints</a:t>
            </a:r>
          </a:p>
          <a:p>
            <a:pPr lvl="2"/>
            <a:r>
              <a:rPr lang="en-US" altLang="en-US" sz="1600" dirty="0"/>
              <a:t>e.g., sum of balances of all accounts, minus sum of loan amounts must equal value of cash-in-hand</a:t>
            </a:r>
          </a:p>
          <a:p>
            <a:pPr lvl="1"/>
            <a:r>
              <a:rPr lang="en-US" altLang="en-US" sz="1600" dirty="0"/>
              <a:t>A transaction must see a consistent database.</a:t>
            </a:r>
          </a:p>
          <a:p>
            <a:pPr lvl="1"/>
            <a:r>
              <a:rPr lang="en-US" altLang="en-US" sz="1600" dirty="0"/>
              <a:t>During transaction execution the database may be temporarily inconsistent.</a:t>
            </a:r>
          </a:p>
          <a:p>
            <a:pPr lvl="1"/>
            <a:r>
              <a:rPr lang="en-US" altLang="en-US" sz="1600" dirty="0"/>
              <a:t>When the transaction completes successfully the database must be consistent</a:t>
            </a:r>
          </a:p>
          <a:p>
            <a:pPr lvl="2"/>
            <a:r>
              <a:rPr lang="en-US" altLang="en-US" sz="1600" dirty="0"/>
              <a:t>Erroneous transaction logic can lead to inconsistency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81235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Isolation requirement</a:t>
            </a:r>
            <a:r>
              <a:rPr lang="en-US" altLang="en-US" dirty="0"/>
              <a:t> — if between steps 3 and 6, another transaction T2 is allowed to access the partially updated database, it will see an inconsistent database (the sum  </a:t>
            </a:r>
            <a:r>
              <a:rPr lang="en-US" altLang="en-US" i="1" dirty="0"/>
              <a:t>A + B</a:t>
            </a:r>
            <a:r>
              <a:rPr lang="en-US" altLang="en-US" dirty="0"/>
              <a:t> will be less than it should be).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br>
              <a:rPr lang="en-US" altLang="en-US" dirty="0"/>
            </a:br>
            <a:r>
              <a:rPr lang="en-US" altLang="en-US" dirty="0"/>
              <a:t>         </a:t>
            </a:r>
            <a:r>
              <a:rPr lang="en-US" altLang="en-US" b="1" dirty="0"/>
              <a:t>T1                                        T2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2.	</a:t>
            </a:r>
            <a:r>
              <a:rPr lang="en-US" altLang="en-US" sz="1600" i="1" dirty="0"/>
              <a:t>A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A – </a:t>
            </a:r>
            <a:r>
              <a:rPr lang="en-US" altLang="en-US" sz="16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  <a:br>
              <a:rPr lang="en-US" altLang="en-US" sz="1600" dirty="0"/>
            </a:br>
            <a:r>
              <a:rPr lang="en-US" altLang="en-US" sz="1600" dirty="0"/>
              <a:t>                                      read(A), read(B), print(A+B)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4.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5.	</a:t>
            </a:r>
            <a:r>
              <a:rPr lang="en-US" altLang="en-US" sz="1600" i="1" dirty="0"/>
              <a:t>B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B + </a:t>
            </a:r>
            <a:r>
              <a:rPr lang="en-US" altLang="en-US" sz="16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6.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Isolation can be ensured trivially by running transactions </a:t>
            </a:r>
            <a:r>
              <a:rPr lang="en-US" altLang="en-US" b="1" dirty="0">
                <a:solidFill>
                  <a:srgbClr val="000099"/>
                </a:solidFill>
              </a:rPr>
              <a:t>serially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That is, one after the other.   </a:t>
            </a:r>
          </a:p>
          <a:p>
            <a:r>
              <a:rPr lang="en-US" altLang="en-US" dirty="0"/>
              <a:t>However, executing multiple transactions concurrently has significant benefits, as we will see later.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ACID Properties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901295"/>
            <a:ext cx="7856738" cy="4569174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Atomicity</a:t>
            </a:r>
            <a:r>
              <a:rPr lang="en-US" altLang="en-US" b="1" dirty="0"/>
              <a:t>. </a:t>
            </a:r>
            <a:r>
              <a:rPr lang="en-US" altLang="en-US" dirty="0"/>
              <a:t> Either all operations of the transaction are properly reflected in the database or none are.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Consistency</a:t>
            </a:r>
            <a:r>
              <a:rPr lang="en-US" altLang="en-US" b="1" dirty="0"/>
              <a:t>.</a:t>
            </a:r>
            <a:r>
              <a:rPr lang="en-US" altLang="en-US" dirty="0"/>
              <a:t>  Execution of a transaction in isolation preserves the consistency of the database.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Isolation</a:t>
            </a:r>
            <a:r>
              <a:rPr lang="en-US" altLang="en-US" b="1" dirty="0"/>
              <a:t>.</a:t>
            </a:r>
            <a:r>
              <a:rPr lang="en-US" altLang="en-US" dirty="0"/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</a:p>
          <a:p>
            <a:pPr lvl="1"/>
            <a:r>
              <a:rPr lang="en-US" altLang="en-US" dirty="0"/>
              <a:t>That is, for every pair of transactions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, </a:t>
            </a:r>
            <a:r>
              <a:rPr lang="en-US" altLang="en-US" dirty="0"/>
              <a:t>it appears to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that either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, </a:t>
            </a:r>
            <a:r>
              <a:rPr lang="en-US" altLang="en-US" dirty="0"/>
              <a:t>finished execution before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started, or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started execution after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finished.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Durability</a:t>
            </a:r>
            <a:r>
              <a:rPr lang="en-US" altLang="en-US" b="1" dirty="0"/>
              <a:t>.  </a:t>
            </a:r>
            <a:r>
              <a:rPr lang="en-US" altLang="en-US" dirty="0"/>
              <a:t>After a transaction completes successfully, the changes it has made to the database persist, even if there are system failures. </a:t>
            </a:r>
            <a:endParaRPr lang="en-US" altLang="en-US" i="1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01336" y="1024131"/>
            <a:ext cx="7670307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 dirty="0"/>
              <a:t>A  </a:t>
            </a:r>
            <a:r>
              <a:rPr kumimoji="1" lang="en-US" altLang="en-US" sz="1700" b="1" dirty="0">
                <a:solidFill>
                  <a:srgbClr val="000099"/>
                </a:solidFill>
              </a:rPr>
              <a:t>transaction</a:t>
            </a:r>
            <a:r>
              <a:rPr lang="en-US" altLang="en-US" sz="1700" dirty="0"/>
              <a:t>  is a unit of program execution that accesses and possibly updates various data </a:t>
            </a:r>
            <a:r>
              <a:rPr lang="en-US" altLang="en-US" sz="1700" dirty="0" err="1"/>
              <a:t>items.To</a:t>
            </a:r>
            <a:r>
              <a:rPr lang="en-US" altLang="en-US" sz="1700" dirty="0"/>
              <a:t> preserve the integrity of data the database system must ensure: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State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23574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Active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the initial state; the transaction stays in this state while it is executing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Partially committed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after the final statement has been executed.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Failed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sz="1600" b="1" dirty="0"/>
              <a:t>-- </a:t>
            </a:r>
            <a:r>
              <a:rPr lang="en-US" altLang="en-US" dirty="0"/>
              <a:t>after the discovery that normal execution can no longer proceed.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Aborted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after the transaction has been rolled back and the database restored to its state prior to the start of the transaction.  Two options after it has been aborted:</a:t>
            </a:r>
          </a:p>
          <a:p>
            <a:pPr lvl="1"/>
            <a:r>
              <a:rPr lang="en-US" altLang="en-US" dirty="0"/>
              <a:t>restart the transaction</a:t>
            </a:r>
          </a:p>
          <a:p>
            <a:pPr lvl="2"/>
            <a:r>
              <a:rPr lang="en-US" altLang="en-US" dirty="0"/>
              <a:t> can be done only if no internal logical error</a:t>
            </a:r>
          </a:p>
          <a:p>
            <a:pPr lvl="1"/>
            <a:r>
              <a:rPr lang="en-US" altLang="en-US" dirty="0"/>
              <a:t>kill the transaction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Committed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after successful completion.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State (Cont.)</a:t>
            </a:r>
          </a:p>
        </p:txBody>
      </p:sp>
      <p:pic>
        <p:nvPicPr>
          <p:cNvPr id="1229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1503363"/>
            <a:ext cx="4619625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54002</TotalTime>
  <Words>2396</Words>
  <Application>Microsoft Office PowerPoint</Application>
  <PresentationFormat>On-screen Show (4:3)</PresentationFormat>
  <Paragraphs>311</Paragraphs>
  <Slides>40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MS PGothic</vt:lpstr>
      <vt:lpstr>MS PGothic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db</vt:lpstr>
      <vt:lpstr>Module 17: Transactions </vt:lpstr>
      <vt:lpstr>Outline</vt:lpstr>
      <vt:lpstr>Transaction Concept</vt:lpstr>
      <vt:lpstr>Example of Fund Transfer</vt:lpstr>
      <vt:lpstr>Example of Fund Transfer (Cont.)</vt:lpstr>
      <vt:lpstr>Example of Fund Transfer (Cont.)</vt:lpstr>
      <vt:lpstr>ACID Properties</vt:lpstr>
      <vt:lpstr>Transaction State</vt:lpstr>
      <vt:lpstr>Transaction State (Cont.)</vt:lpstr>
      <vt:lpstr>Concurrent Executions</vt:lpstr>
      <vt:lpstr>Schedules</vt:lpstr>
      <vt:lpstr>Schedule 1</vt:lpstr>
      <vt:lpstr>Schedule 2</vt:lpstr>
      <vt:lpstr>Schedule 3</vt:lpstr>
      <vt:lpstr>Schedule 4</vt:lpstr>
      <vt:lpstr>Serializability</vt:lpstr>
      <vt:lpstr>Simplified view of transactions</vt:lpstr>
      <vt:lpstr>Conflicting Instructions </vt:lpstr>
      <vt:lpstr>Conflict Serializability</vt:lpstr>
      <vt:lpstr>Conflict Serializability (Cont.)</vt:lpstr>
      <vt:lpstr>Conflict Serializability (Cont.)</vt:lpstr>
      <vt:lpstr>View Serializability</vt:lpstr>
      <vt:lpstr>View Serializability (Cont.)</vt:lpstr>
      <vt:lpstr>Other Notions of Serializability</vt:lpstr>
      <vt:lpstr>Testing for Serializability</vt:lpstr>
      <vt:lpstr>Test for Conflict Serializability</vt:lpstr>
      <vt:lpstr>Test for View Serializability</vt:lpstr>
      <vt:lpstr>Recoverable Schedules</vt:lpstr>
      <vt:lpstr>Cascading Rollbacks</vt:lpstr>
      <vt:lpstr>Cascadeless Schedules</vt:lpstr>
      <vt:lpstr>Concurrency Control</vt:lpstr>
      <vt:lpstr>Concurrency Control (Cont.)</vt:lpstr>
      <vt:lpstr>Concurrency Control vs. Serializability Tests</vt:lpstr>
      <vt:lpstr>Weak Levels of Consistency</vt:lpstr>
      <vt:lpstr>Levels of Consistency in SQL-92</vt:lpstr>
      <vt:lpstr>Levels of Consistency</vt:lpstr>
      <vt:lpstr>Transaction Definition in SQL</vt:lpstr>
      <vt:lpstr>Implementation of Isolation Levels</vt:lpstr>
      <vt:lpstr>Transactions as SQL Statements</vt:lpstr>
      <vt:lpstr>End of Chapter 17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17: Transactions</dc:title>
  <dc:creator>Silberschatz;Korth and Sudarshan</dc:creator>
  <cp:lastModifiedBy>Paige, Judi</cp:lastModifiedBy>
  <cp:revision>608</cp:revision>
  <cp:lastPrinted>1999-06-28T19:27:31Z</cp:lastPrinted>
  <dcterms:created xsi:type="dcterms:W3CDTF">2009-12-21T15:40:23Z</dcterms:created>
  <dcterms:modified xsi:type="dcterms:W3CDTF">2019-06-25T15:57:44Z</dcterms:modified>
</cp:coreProperties>
</file>