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3" d="100"/>
          <a:sy n="113"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07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56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747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98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1453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131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1314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786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35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474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497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85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56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91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39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63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07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362358"/>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258A-CEBC-F264-84B7-336E12316EF9}"/>
              </a:ext>
            </a:extLst>
          </p:cNvPr>
          <p:cNvSpPr>
            <a:spLocks noGrp="1"/>
          </p:cNvSpPr>
          <p:nvPr>
            <p:ph type="ctrTitle"/>
          </p:nvPr>
        </p:nvSpPr>
        <p:spPr>
          <a:xfrm>
            <a:off x="2192945" y="1185425"/>
            <a:ext cx="9569669" cy="2243575"/>
          </a:xfrm>
        </p:spPr>
        <p:txBody>
          <a:bodyPr>
            <a:normAutofit/>
          </a:bodyPr>
          <a:lstStyle/>
          <a:p>
            <a:r>
              <a:rPr lang="en-US" dirty="0"/>
              <a:t>Digital Clock with alarm feature</a:t>
            </a:r>
            <a:br>
              <a:rPr lang="en-US" dirty="0"/>
            </a:br>
            <a:endParaRPr lang="en-US" dirty="0"/>
          </a:p>
        </p:txBody>
      </p:sp>
      <p:sp>
        <p:nvSpPr>
          <p:cNvPr id="3" name="TextBox 2">
            <a:extLst>
              <a:ext uri="{FF2B5EF4-FFF2-40B4-BE49-F238E27FC236}">
                <a16:creationId xmlns:a16="http://schemas.microsoft.com/office/drawing/2014/main" id="{5FA85CC4-A35E-C08F-1AB7-879C626C81A4}"/>
              </a:ext>
            </a:extLst>
          </p:cNvPr>
          <p:cNvSpPr txBox="1"/>
          <p:nvPr/>
        </p:nvSpPr>
        <p:spPr>
          <a:xfrm>
            <a:off x="2494156" y="3364251"/>
            <a:ext cx="7203688" cy="2585323"/>
          </a:xfrm>
          <a:prstGeom prst="rect">
            <a:avLst/>
          </a:prstGeom>
          <a:noFill/>
        </p:spPr>
        <p:txBody>
          <a:bodyPr wrap="square" rtlCol="0">
            <a:spAutoFit/>
          </a:bodyPr>
          <a:lstStyle/>
          <a:p>
            <a:r>
              <a:rPr lang="en-US" dirty="0"/>
              <a:t>COURSE No: EEE304</a:t>
            </a:r>
          </a:p>
          <a:p>
            <a:r>
              <a:rPr lang="en-US" dirty="0"/>
              <a:t>Course Name: Digital Electronic Laboratory</a:t>
            </a:r>
          </a:p>
          <a:p>
            <a:r>
              <a:rPr lang="en-US" dirty="0"/>
              <a:t>Section: B2</a:t>
            </a:r>
          </a:p>
          <a:p>
            <a:r>
              <a:rPr lang="en-US" dirty="0"/>
              <a:t>Group: 7 </a:t>
            </a:r>
          </a:p>
          <a:p>
            <a:r>
              <a:rPr lang="en-US" dirty="0"/>
              <a:t>Student ID: </a:t>
            </a:r>
          </a:p>
          <a:p>
            <a:r>
              <a:rPr lang="en-US" dirty="0"/>
              <a:t>1906114</a:t>
            </a:r>
          </a:p>
          <a:p>
            <a:r>
              <a:rPr lang="en-US" dirty="0"/>
              <a:t>1906117</a:t>
            </a:r>
          </a:p>
          <a:p>
            <a:r>
              <a:rPr lang="en-US" dirty="0"/>
              <a:t>1906118</a:t>
            </a:r>
          </a:p>
          <a:p>
            <a:r>
              <a:rPr lang="en-US" dirty="0"/>
              <a:t>1906130</a:t>
            </a:r>
          </a:p>
        </p:txBody>
      </p:sp>
    </p:spTree>
    <p:extLst>
      <p:ext uri="{BB962C8B-B14F-4D97-AF65-F5344CB8AC3E}">
        <p14:creationId xmlns:p14="http://schemas.microsoft.com/office/powerpoint/2010/main" val="120065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EB40-9A16-22E1-E4CE-5CC52A41E162}"/>
              </a:ext>
            </a:extLst>
          </p:cNvPr>
          <p:cNvSpPr>
            <a:spLocks noGrp="1"/>
          </p:cNvSpPr>
          <p:nvPr>
            <p:ph type="title"/>
          </p:nvPr>
        </p:nvSpPr>
        <p:spPr>
          <a:xfrm>
            <a:off x="1141412" y="2258132"/>
            <a:ext cx="9905998" cy="1478570"/>
          </a:xfrm>
        </p:spPr>
        <p:txBody>
          <a:bodyPr/>
          <a:lstStyle/>
          <a:p>
            <a:r>
              <a:rPr lang="en-US" dirty="0"/>
              <a:t>5. User Interface and Input Handling</a:t>
            </a:r>
          </a:p>
        </p:txBody>
      </p:sp>
      <p:sp>
        <p:nvSpPr>
          <p:cNvPr id="3" name="Content Placeholder 2">
            <a:extLst>
              <a:ext uri="{FF2B5EF4-FFF2-40B4-BE49-F238E27FC236}">
                <a16:creationId xmlns:a16="http://schemas.microsoft.com/office/drawing/2014/main" id="{5791F89B-1ABF-0D28-670E-5C013C56E077}"/>
              </a:ext>
            </a:extLst>
          </p:cNvPr>
          <p:cNvSpPr>
            <a:spLocks noGrp="1"/>
          </p:cNvSpPr>
          <p:nvPr>
            <p:ph idx="1"/>
          </p:nvPr>
        </p:nvSpPr>
        <p:spPr>
          <a:xfrm>
            <a:off x="1141412" y="3610303"/>
            <a:ext cx="9905999" cy="2180898"/>
          </a:xfrm>
        </p:spPr>
        <p:txBody>
          <a:bodyPr/>
          <a:lstStyle/>
          <a:p>
            <a:pPr marL="0" indent="0" algn="just">
              <a:buNone/>
            </a:pPr>
            <a:r>
              <a:rPr lang="en-US" dirty="0"/>
              <a:t>Creating a user-friendly interface for setting the time and alarm parameters adds complexity to the design. This involves integrating input buttons or switches.</a:t>
            </a:r>
          </a:p>
        </p:txBody>
      </p:sp>
    </p:spTree>
    <p:extLst>
      <p:ext uri="{BB962C8B-B14F-4D97-AF65-F5344CB8AC3E}">
        <p14:creationId xmlns:p14="http://schemas.microsoft.com/office/powerpoint/2010/main" val="121702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517B-2949-5030-0F98-7C5D63351353}"/>
              </a:ext>
            </a:extLst>
          </p:cNvPr>
          <p:cNvSpPr>
            <a:spLocks noGrp="1"/>
          </p:cNvSpPr>
          <p:nvPr>
            <p:ph type="title"/>
          </p:nvPr>
        </p:nvSpPr>
        <p:spPr>
          <a:xfrm>
            <a:off x="1141413" y="2320919"/>
            <a:ext cx="9905998" cy="1478570"/>
          </a:xfrm>
        </p:spPr>
        <p:txBody>
          <a:bodyPr/>
          <a:lstStyle/>
          <a:p>
            <a:r>
              <a:rPr lang="en-US" dirty="0"/>
              <a:t>6. Alarm Sound Generation</a:t>
            </a:r>
          </a:p>
        </p:txBody>
      </p:sp>
      <p:sp>
        <p:nvSpPr>
          <p:cNvPr id="3" name="Content Placeholder 2">
            <a:extLst>
              <a:ext uri="{FF2B5EF4-FFF2-40B4-BE49-F238E27FC236}">
                <a16:creationId xmlns:a16="http://schemas.microsoft.com/office/drawing/2014/main" id="{A92A374C-6F1D-10B9-D6B2-45217087C206}"/>
              </a:ext>
            </a:extLst>
          </p:cNvPr>
          <p:cNvSpPr>
            <a:spLocks noGrp="1"/>
          </p:cNvSpPr>
          <p:nvPr>
            <p:ph idx="1"/>
          </p:nvPr>
        </p:nvSpPr>
        <p:spPr>
          <a:xfrm>
            <a:off x="1141413" y="3799489"/>
            <a:ext cx="9905999" cy="1991711"/>
          </a:xfrm>
        </p:spPr>
        <p:txBody>
          <a:bodyPr/>
          <a:lstStyle/>
          <a:p>
            <a:pPr marL="0" indent="0" algn="just">
              <a:buNone/>
            </a:pPr>
            <a:r>
              <a:rPr lang="en-US" dirty="0"/>
              <a:t>Generating an audible alarm sound involves integrating a speaker or buzzer and designing a sound generation circuit .</a:t>
            </a:r>
          </a:p>
        </p:txBody>
      </p:sp>
    </p:spTree>
    <p:extLst>
      <p:ext uri="{BB962C8B-B14F-4D97-AF65-F5344CB8AC3E}">
        <p14:creationId xmlns:p14="http://schemas.microsoft.com/office/powerpoint/2010/main" val="296099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A0C-373C-2AFF-440C-84695EE0FDF1}"/>
              </a:ext>
            </a:extLst>
          </p:cNvPr>
          <p:cNvSpPr>
            <a:spLocks noGrp="1"/>
          </p:cNvSpPr>
          <p:nvPr>
            <p:ph type="title"/>
          </p:nvPr>
        </p:nvSpPr>
        <p:spPr>
          <a:xfrm>
            <a:off x="1141412" y="2703511"/>
            <a:ext cx="9905998" cy="725488"/>
          </a:xfrm>
        </p:spPr>
        <p:txBody>
          <a:bodyPr/>
          <a:lstStyle/>
          <a:p>
            <a:r>
              <a:rPr lang="en-US" dirty="0"/>
              <a:t>7. Power Management</a:t>
            </a:r>
          </a:p>
        </p:txBody>
      </p:sp>
      <p:sp>
        <p:nvSpPr>
          <p:cNvPr id="3" name="Content Placeholder 2">
            <a:extLst>
              <a:ext uri="{FF2B5EF4-FFF2-40B4-BE49-F238E27FC236}">
                <a16:creationId xmlns:a16="http://schemas.microsoft.com/office/drawing/2014/main" id="{AECA672E-4B41-71BF-448B-099E4E3BFAFF}"/>
              </a:ext>
            </a:extLst>
          </p:cNvPr>
          <p:cNvSpPr>
            <a:spLocks noGrp="1"/>
          </p:cNvSpPr>
          <p:nvPr>
            <p:ph idx="1"/>
          </p:nvPr>
        </p:nvSpPr>
        <p:spPr>
          <a:xfrm>
            <a:off x="1141412" y="3894083"/>
            <a:ext cx="9905999" cy="1897117"/>
          </a:xfrm>
        </p:spPr>
        <p:txBody>
          <a:bodyPr/>
          <a:lstStyle/>
          <a:p>
            <a:pPr marL="0" indent="0" algn="just">
              <a:buNone/>
            </a:pPr>
            <a:r>
              <a:rPr lang="en-US" dirty="0"/>
              <a:t>Battery Backup for maintaining time during power outages or low power design for energy efficiency, can add complexity to the overall system.</a:t>
            </a:r>
          </a:p>
        </p:txBody>
      </p:sp>
    </p:spTree>
    <p:extLst>
      <p:ext uri="{BB962C8B-B14F-4D97-AF65-F5344CB8AC3E}">
        <p14:creationId xmlns:p14="http://schemas.microsoft.com/office/powerpoint/2010/main" val="428697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16AC9-6F28-3D48-8B4D-A3C2C91BAAEA}"/>
              </a:ext>
            </a:extLst>
          </p:cNvPr>
          <p:cNvSpPr>
            <a:spLocks noGrp="1"/>
          </p:cNvSpPr>
          <p:nvPr>
            <p:ph idx="1"/>
          </p:nvPr>
        </p:nvSpPr>
        <p:spPr/>
        <p:txBody>
          <a:bodyPr>
            <a:normAutofit/>
          </a:bodyPr>
          <a:lstStyle/>
          <a:p>
            <a:pPr marL="0" indent="0" algn="just">
              <a:buNone/>
            </a:pPr>
            <a:r>
              <a:rPr lang="en-US" dirty="0"/>
              <a:t>It's important to note that while designing a digital clock and alarm using digital logic can be complex, it also provides an opportunity for learning and applying various digital design principles. Careful planning, systematic approach, and understanding of digital logic concepts are key to successfully implementing a functional and reliable digital clock and alarm system</a:t>
            </a:r>
          </a:p>
        </p:txBody>
      </p:sp>
    </p:spTree>
    <p:extLst>
      <p:ext uri="{BB962C8B-B14F-4D97-AF65-F5344CB8AC3E}">
        <p14:creationId xmlns:p14="http://schemas.microsoft.com/office/powerpoint/2010/main" val="22515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3A64-807D-5EB6-330B-3EDE4C853F5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5BB0AA5-26B3-B52F-5AEB-24182D975CDB}"/>
              </a:ext>
            </a:extLst>
          </p:cNvPr>
          <p:cNvSpPr>
            <a:spLocks noGrp="1"/>
          </p:cNvSpPr>
          <p:nvPr>
            <p:ph idx="1"/>
          </p:nvPr>
        </p:nvSpPr>
        <p:spPr>
          <a:xfrm>
            <a:off x="1141413" y="2249487"/>
            <a:ext cx="10199377" cy="3541714"/>
          </a:xfrm>
        </p:spPr>
        <p:txBody>
          <a:bodyPr/>
          <a:lstStyle/>
          <a:p>
            <a:pPr marL="0" indent="0">
              <a:buNone/>
            </a:pPr>
            <a:r>
              <a:rPr lang="en-US" dirty="0"/>
              <a:t>1.https://www.researchgate.net/publication/350895340_Design_and_Construction_of_a_Digital_Clock_with_ </a:t>
            </a:r>
            <a:r>
              <a:rPr lang="en-US" dirty="0" err="1"/>
              <a:t>Alarm_and_LED_Display</a:t>
            </a:r>
            <a:r>
              <a:rPr lang="en-US" dirty="0"/>
              <a:t> </a:t>
            </a:r>
          </a:p>
          <a:p>
            <a:pPr marL="0" indent="0">
              <a:buNone/>
            </a:pPr>
            <a:r>
              <a:rPr lang="en-US" dirty="0"/>
              <a:t>2.https://www.researchgate.net/publication/329558365_Digital_Clock_Project</a:t>
            </a:r>
          </a:p>
        </p:txBody>
      </p:sp>
    </p:spTree>
    <p:extLst>
      <p:ext uri="{BB962C8B-B14F-4D97-AF65-F5344CB8AC3E}">
        <p14:creationId xmlns:p14="http://schemas.microsoft.com/office/powerpoint/2010/main" val="77995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F94D-5826-0AFD-9605-0D8532E6DC0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0852B8D-B1D4-8D73-D94C-A6F3959A0451}"/>
              </a:ext>
            </a:extLst>
          </p:cNvPr>
          <p:cNvSpPr>
            <a:spLocks noGrp="1"/>
          </p:cNvSpPr>
          <p:nvPr>
            <p:ph idx="1"/>
          </p:nvPr>
        </p:nvSpPr>
        <p:spPr/>
        <p:txBody>
          <a:bodyPr>
            <a:normAutofit/>
          </a:bodyPr>
          <a:lstStyle/>
          <a:p>
            <a:pPr marL="0" indent="0" algn="just">
              <a:buNone/>
            </a:pPr>
            <a:r>
              <a:rPr lang="en-US" dirty="0"/>
              <a:t>The objective of this project is to create a digital clock that displays the time using a digital format. By utilizing counters and decoders, we can construct a digital clock capable of showing the hours, minutes, and seconds. The alarm functionality of the project enables users to set alarms for specific times or recurring intervals. The project is suitable for both educational purposes and personal use .</a:t>
            </a:r>
          </a:p>
        </p:txBody>
      </p:sp>
    </p:spTree>
    <p:extLst>
      <p:ext uri="{BB962C8B-B14F-4D97-AF65-F5344CB8AC3E}">
        <p14:creationId xmlns:p14="http://schemas.microsoft.com/office/powerpoint/2010/main" val="207157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A9EA-6913-7E85-DAE6-FE77A4F585BF}"/>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4ED8AF0B-881F-3204-61C6-B8B03062FA07}"/>
              </a:ext>
            </a:extLst>
          </p:cNvPr>
          <p:cNvSpPr>
            <a:spLocks noGrp="1"/>
          </p:cNvSpPr>
          <p:nvPr>
            <p:ph idx="1"/>
          </p:nvPr>
        </p:nvSpPr>
        <p:spPr/>
        <p:txBody>
          <a:bodyPr>
            <a:normAutofit/>
          </a:bodyPr>
          <a:lstStyle/>
          <a:p>
            <a:pPr marL="0" indent="0" algn="just">
              <a:buNone/>
            </a:pPr>
            <a:r>
              <a:rPr lang="en-US" dirty="0"/>
              <a:t>By utilizing digital electronics and IC technology, the digital clock with alarm project aims to offer an accurate, versatile, and user-friendly timekeeping solution that surpasses the limitations of traditional analog clocks. By combining digital display technology with an alarm system, it provides a valuable learning experience while catering to the practical needs of accurate timekeeping and efficient alarm functionality in various settings and applications.</a:t>
            </a:r>
          </a:p>
        </p:txBody>
      </p:sp>
    </p:spTree>
    <p:extLst>
      <p:ext uri="{BB962C8B-B14F-4D97-AF65-F5344CB8AC3E}">
        <p14:creationId xmlns:p14="http://schemas.microsoft.com/office/powerpoint/2010/main" val="406323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3546-1592-A8B4-A5D8-9DCAB7EC3714}"/>
              </a:ext>
            </a:extLst>
          </p:cNvPr>
          <p:cNvSpPr>
            <a:spLocks noGrp="1"/>
          </p:cNvSpPr>
          <p:nvPr>
            <p:ph type="title"/>
          </p:nvPr>
        </p:nvSpPr>
        <p:spPr/>
        <p:txBody>
          <a:bodyPr/>
          <a:lstStyle/>
          <a:p>
            <a:r>
              <a:rPr lang="en-US" dirty="0"/>
              <a:t>Complexity Analysis</a:t>
            </a:r>
          </a:p>
        </p:txBody>
      </p:sp>
      <p:sp>
        <p:nvSpPr>
          <p:cNvPr id="3" name="Content Placeholder 2">
            <a:extLst>
              <a:ext uri="{FF2B5EF4-FFF2-40B4-BE49-F238E27FC236}">
                <a16:creationId xmlns:a16="http://schemas.microsoft.com/office/drawing/2014/main" id="{7C86BD95-89D2-50F2-7F3E-E9A5E6CC4438}"/>
              </a:ext>
            </a:extLst>
          </p:cNvPr>
          <p:cNvSpPr>
            <a:spLocks noGrp="1"/>
          </p:cNvSpPr>
          <p:nvPr>
            <p:ph idx="1"/>
          </p:nvPr>
        </p:nvSpPr>
        <p:spPr/>
        <p:txBody>
          <a:bodyPr/>
          <a:lstStyle/>
          <a:p>
            <a:pPr marL="0" indent="0" algn="just">
              <a:buNone/>
            </a:pPr>
            <a:r>
              <a:rPr lang="en-US" dirty="0"/>
              <a:t>The complexity of designing a digital clock and alarm using digital logic design can vary depending on the specific features and functionalities incorporated into the system. Here are some factors that contribute to the complexity: </a:t>
            </a:r>
          </a:p>
        </p:txBody>
      </p:sp>
    </p:spTree>
    <p:extLst>
      <p:ext uri="{BB962C8B-B14F-4D97-AF65-F5344CB8AC3E}">
        <p14:creationId xmlns:p14="http://schemas.microsoft.com/office/powerpoint/2010/main" val="226116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8539-3E35-3DC7-4DC7-FDF69853AFAC}"/>
              </a:ext>
            </a:extLst>
          </p:cNvPr>
          <p:cNvSpPr>
            <a:spLocks noGrp="1"/>
          </p:cNvSpPr>
          <p:nvPr>
            <p:ph type="title"/>
          </p:nvPr>
        </p:nvSpPr>
        <p:spPr/>
        <p:txBody>
          <a:bodyPr/>
          <a:lstStyle/>
          <a:p>
            <a:r>
              <a:rPr lang="en-US" dirty="0"/>
              <a:t>Simplifies block diagram</a:t>
            </a:r>
          </a:p>
        </p:txBody>
      </p:sp>
      <p:pic>
        <p:nvPicPr>
          <p:cNvPr id="5" name="Content Placeholder 4">
            <a:extLst>
              <a:ext uri="{FF2B5EF4-FFF2-40B4-BE49-F238E27FC236}">
                <a16:creationId xmlns:a16="http://schemas.microsoft.com/office/drawing/2014/main" id="{8C4A2014-A902-C052-E37D-058940B1F596}"/>
              </a:ext>
            </a:extLst>
          </p:cNvPr>
          <p:cNvPicPr>
            <a:picLocks noGrp="1" noChangeAspect="1"/>
          </p:cNvPicPr>
          <p:nvPr>
            <p:ph idx="1"/>
          </p:nvPr>
        </p:nvPicPr>
        <p:blipFill>
          <a:blip r:embed="rId2"/>
          <a:stretch>
            <a:fillRect/>
          </a:stretch>
        </p:blipFill>
        <p:spPr>
          <a:xfrm>
            <a:off x="1235556" y="2686540"/>
            <a:ext cx="9717714" cy="2667608"/>
          </a:xfrm>
        </p:spPr>
      </p:pic>
    </p:spTree>
    <p:extLst>
      <p:ext uri="{BB962C8B-B14F-4D97-AF65-F5344CB8AC3E}">
        <p14:creationId xmlns:p14="http://schemas.microsoft.com/office/powerpoint/2010/main" val="330032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B6997-F8CE-2D64-9FA4-62867974A095}"/>
              </a:ext>
            </a:extLst>
          </p:cNvPr>
          <p:cNvSpPr>
            <a:spLocks noGrp="1"/>
          </p:cNvSpPr>
          <p:nvPr>
            <p:ph type="title"/>
          </p:nvPr>
        </p:nvSpPr>
        <p:spPr>
          <a:xfrm>
            <a:off x="1202267" y="0"/>
            <a:ext cx="9906000" cy="635000"/>
          </a:xfrm>
        </p:spPr>
        <p:txBody>
          <a:bodyPr/>
          <a:lstStyle/>
          <a:p>
            <a:r>
              <a:rPr lang="en-US" dirty="0"/>
              <a:t>1. Timekeeping Accuracy:</a:t>
            </a:r>
          </a:p>
        </p:txBody>
      </p:sp>
      <p:sp>
        <p:nvSpPr>
          <p:cNvPr id="5" name="Text Placeholder 4">
            <a:extLst>
              <a:ext uri="{FF2B5EF4-FFF2-40B4-BE49-F238E27FC236}">
                <a16:creationId xmlns:a16="http://schemas.microsoft.com/office/drawing/2014/main" id="{1E84025E-BB1B-C5E5-C527-4E70587C3976}"/>
              </a:ext>
            </a:extLst>
          </p:cNvPr>
          <p:cNvSpPr>
            <a:spLocks noGrp="1"/>
          </p:cNvSpPr>
          <p:nvPr>
            <p:ph type="body" idx="1"/>
          </p:nvPr>
        </p:nvSpPr>
        <p:spPr>
          <a:xfrm>
            <a:off x="1344611" y="635000"/>
            <a:ext cx="9906000" cy="1338902"/>
          </a:xfrm>
        </p:spPr>
        <p:txBody>
          <a:bodyPr>
            <a:normAutofit lnSpcReduction="10000"/>
          </a:bodyPr>
          <a:lstStyle/>
          <a:p>
            <a:pPr algn="just"/>
            <a:r>
              <a:rPr lang="en-US" dirty="0"/>
              <a:t>Achieving precise timekeeping requires careful consideration of clock signal generation and synchronization. Designing a clock circuit with a stable and accurate frequency source, such as a quartz crystal oscillator or 555 timer , adds complexity to the overall system.</a:t>
            </a:r>
          </a:p>
        </p:txBody>
      </p:sp>
      <p:pic>
        <p:nvPicPr>
          <p:cNvPr id="3" name="Picture 2">
            <a:extLst>
              <a:ext uri="{FF2B5EF4-FFF2-40B4-BE49-F238E27FC236}">
                <a16:creationId xmlns:a16="http://schemas.microsoft.com/office/drawing/2014/main" id="{45ED1470-5112-5C80-3F06-3B2B381DFD54}"/>
              </a:ext>
            </a:extLst>
          </p:cNvPr>
          <p:cNvPicPr>
            <a:picLocks noChangeAspect="1"/>
          </p:cNvPicPr>
          <p:nvPr/>
        </p:nvPicPr>
        <p:blipFill>
          <a:blip r:embed="rId2"/>
          <a:stretch>
            <a:fillRect/>
          </a:stretch>
        </p:blipFill>
        <p:spPr>
          <a:xfrm>
            <a:off x="2728935" y="1973902"/>
            <a:ext cx="6542065" cy="4730549"/>
          </a:xfrm>
          <a:prstGeom prst="rect">
            <a:avLst/>
          </a:prstGeom>
        </p:spPr>
      </p:pic>
    </p:spTree>
    <p:extLst>
      <p:ext uri="{BB962C8B-B14F-4D97-AF65-F5344CB8AC3E}">
        <p14:creationId xmlns:p14="http://schemas.microsoft.com/office/powerpoint/2010/main" val="342105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69F6-9D7C-3DE7-3B47-3DFD4B518054}"/>
              </a:ext>
            </a:extLst>
          </p:cNvPr>
          <p:cNvSpPr>
            <a:spLocks noGrp="1"/>
          </p:cNvSpPr>
          <p:nvPr>
            <p:ph type="title"/>
          </p:nvPr>
        </p:nvSpPr>
        <p:spPr>
          <a:xfrm>
            <a:off x="1065213" y="-87352"/>
            <a:ext cx="9905998" cy="730818"/>
          </a:xfrm>
        </p:spPr>
        <p:txBody>
          <a:bodyPr/>
          <a:lstStyle/>
          <a:p>
            <a:r>
              <a:rPr lang="en-US" dirty="0"/>
              <a:t>2. Digital Counter Design</a:t>
            </a:r>
          </a:p>
        </p:txBody>
      </p:sp>
      <p:sp>
        <p:nvSpPr>
          <p:cNvPr id="3" name="Content Placeholder 2">
            <a:extLst>
              <a:ext uri="{FF2B5EF4-FFF2-40B4-BE49-F238E27FC236}">
                <a16:creationId xmlns:a16="http://schemas.microsoft.com/office/drawing/2014/main" id="{3D41DC6A-0B3E-8DA6-68AD-626DB832530A}"/>
              </a:ext>
            </a:extLst>
          </p:cNvPr>
          <p:cNvSpPr>
            <a:spLocks noGrp="1"/>
          </p:cNvSpPr>
          <p:nvPr>
            <p:ph idx="1"/>
          </p:nvPr>
        </p:nvSpPr>
        <p:spPr>
          <a:xfrm>
            <a:off x="1143000" y="502453"/>
            <a:ext cx="9905999" cy="1783548"/>
          </a:xfrm>
        </p:spPr>
        <p:txBody>
          <a:bodyPr>
            <a:normAutofit lnSpcReduction="10000"/>
          </a:bodyPr>
          <a:lstStyle/>
          <a:p>
            <a:pPr marL="0" indent="0" algn="just">
              <a:buNone/>
            </a:pPr>
            <a:r>
              <a:rPr lang="en-US" dirty="0"/>
              <a:t>Implementing counters to track hours, minutes, and seconds involves the design and integration of sequential logic circuits. The counters need to increment and reset accurately, accounting for carry and reset signals, and ensuring proper sequencing between the different time units. </a:t>
            </a:r>
          </a:p>
        </p:txBody>
      </p:sp>
      <p:pic>
        <p:nvPicPr>
          <p:cNvPr id="5" name="Picture 4">
            <a:extLst>
              <a:ext uri="{FF2B5EF4-FFF2-40B4-BE49-F238E27FC236}">
                <a16:creationId xmlns:a16="http://schemas.microsoft.com/office/drawing/2014/main" id="{AF849E23-306A-A847-B277-76D7C3633DB4}"/>
              </a:ext>
            </a:extLst>
          </p:cNvPr>
          <p:cNvPicPr>
            <a:picLocks noChangeAspect="1"/>
          </p:cNvPicPr>
          <p:nvPr/>
        </p:nvPicPr>
        <p:blipFill>
          <a:blip r:embed="rId2"/>
          <a:stretch>
            <a:fillRect/>
          </a:stretch>
        </p:blipFill>
        <p:spPr>
          <a:xfrm>
            <a:off x="3289770" y="2133600"/>
            <a:ext cx="5219230" cy="4724400"/>
          </a:xfrm>
          <a:prstGeom prst="rect">
            <a:avLst/>
          </a:prstGeom>
        </p:spPr>
      </p:pic>
    </p:spTree>
    <p:extLst>
      <p:ext uri="{BB962C8B-B14F-4D97-AF65-F5344CB8AC3E}">
        <p14:creationId xmlns:p14="http://schemas.microsoft.com/office/powerpoint/2010/main" val="41401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6CC3-019D-CB39-42E3-A8F5B91B7890}"/>
              </a:ext>
            </a:extLst>
          </p:cNvPr>
          <p:cNvSpPr>
            <a:spLocks noGrp="1"/>
          </p:cNvSpPr>
          <p:nvPr>
            <p:ph type="title"/>
          </p:nvPr>
        </p:nvSpPr>
        <p:spPr>
          <a:xfrm>
            <a:off x="1209146" y="706980"/>
            <a:ext cx="9905998" cy="1478570"/>
          </a:xfrm>
        </p:spPr>
        <p:txBody>
          <a:bodyPr/>
          <a:lstStyle/>
          <a:p>
            <a:r>
              <a:rPr lang="en-US" dirty="0"/>
              <a:t>3. Display Multiplexing</a:t>
            </a:r>
          </a:p>
        </p:txBody>
      </p:sp>
      <p:sp>
        <p:nvSpPr>
          <p:cNvPr id="3" name="Content Placeholder 2">
            <a:extLst>
              <a:ext uri="{FF2B5EF4-FFF2-40B4-BE49-F238E27FC236}">
                <a16:creationId xmlns:a16="http://schemas.microsoft.com/office/drawing/2014/main" id="{2B95BAD4-203D-FAFF-3090-8DED463DEABF}"/>
              </a:ext>
            </a:extLst>
          </p:cNvPr>
          <p:cNvSpPr>
            <a:spLocks noGrp="1"/>
          </p:cNvSpPr>
          <p:nvPr>
            <p:ph idx="1"/>
          </p:nvPr>
        </p:nvSpPr>
        <p:spPr>
          <a:xfrm>
            <a:off x="1143000" y="2328917"/>
            <a:ext cx="9905999" cy="1912884"/>
          </a:xfrm>
        </p:spPr>
        <p:txBody>
          <a:bodyPr>
            <a:normAutofit/>
          </a:bodyPr>
          <a:lstStyle/>
          <a:p>
            <a:pPr marL="0" indent="0" algn="just">
              <a:buNone/>
            </a:pPr>
            <a:r>
              <a:rPr lang="en-US" dirty="0"/>
              <a:t>If a single display unit is used to show hours, minutes, and seconds, multiplexing techniques are typically employed. Multiplexing requires careful synchronization and time division methods to avoid flickering or distortion in the displayed values</a:t>
            </a:r>
          </a:p>
        </p:txBody>
      </p:sp>
    </p:spTree>
    <p:extLst>
      <p:ext uri="{BB962C8B-B14F-4D97-AF65-F5344CB8AC3E}">
        <p14:creationId xmlns:p14="http://schemas.microsoft.com/office/powerpoint/2010/main" val="194075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6EEA-480B-4218-3DB5-784FC313743E}"/>
              </a:ext>
            </a:extLst>
          </p:cNvPr>
          <p:cNvSpPr>
            <a:spLocks noGrp="1"/>
          </p:cNvSpPr>
          <p:nvPr>
            <p:ph type="title"/>
          </p:nvPr>
        </p:nvSpPr>
        <p:spPr>
          <a:xfrm>
            <a:off x="1210770" y="2242092"/>
            <a:ext cx="9905998" cy="1478570"/>
          </a:xfrm>
        </p:spPr>
        <p:txBody>
          <a:bodyPr/>
          <a:lstStyle/>
          <a:p>
            <a:r>
              <a:rPr lang="en-US" dirty="0"/>
              <a:t>4. Alarm Triggering</a:t>
            </a:r>
          </a:p>
        </p:txBody>
      </p:sp>
      <p:sp>
        <p:nvSpPr>
          <p:cNvPr id="3" name="Content Placeholder 2">
            <a:extLst>
              <a:ext uri="{FF2B5EF4-FFF2-40B4-BE49-F238E27FC236}">
                <a16:creationId xmlns:a16="http://schemas.microsoft.com/office/drawing/2014/main" id="{34A455C0-9894-F8BD-E40A-249ED0693F5E}"/>
              </a:ext>
            </a:extLst>
          </p:cNvPr>
          <p:cNvSpPr>
            <a:spLocks noGrp="1"/>
          </p:cNvSpPr>
          <p:nvPr>
            <p:ph idx="1"/>
          </p:nvPr>
        </p:nvSpPr>
        <p:spPr>
          <a:xfrm>
            <a:off x="1141412" y="3720662"/>
            <a:ext cx="9905999" cy="2070539"/>
          </a:xfrm>
        </p:spPr>
        <p:txBody>
          <a:bodyPr/>
          <a:lstStyle/>
          <a:p>
            <a:pPr marL="0" indent="0" algn="just">
              <a:buNone/>
            </a:pPr>
            <a:r>
              <a:rPr lang="en-US" dirty="0"/>
              <a:t>Designing the alarm functionality involves setting alarm parameters, comparing the current time with the set alarm time, and triggering an alarm signal accordingly. This requires additional components, such as comparators ,logic gates and timers, to monitor the time and generate appropriate alarm signals. </a:t>
            </a:r>
          </a:p>
        </p:txBody>
      </p:sp>
    </p:spTree>
    <p:extLst>
      <p:ext uri="{BB962C8B-B14F-4D97-AF65-F5344CB8AC3E}">
        <p14:creationId xmlns:p14="http://schemas.microsoft.com/office/powerpoint/2010/main" val="3489963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101</TotalTime>
  <Words>611</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Digital Clock with alarm feature </vt:lpstr>
      <vt:lpstr>Abstract</vt:lpstr>
      <vt:lpstr>Background </vt:lpstr>
      <vt:lpstr>Complexity Analysis</vt:lpstr>
      <vt:lpstr>Simplifies block diagram</vt:lpstr>
      <vt:lpstr>1. Timekeeping Accuracy:</vt:lpstr>
      <vt:lpstr>2. Digital Counter Design</vt:lpstr>
      <vt:lpstr>3. Display Multiplexing</vt:lpstr>
      <vt:lpstr>4. Alarm Triggering</vt:lpstr>
      <vt:lpstr>5. User Interface and Input Handling</vt:lpstr>
      <vt:lpstr>6. Alarm Sound Generation</vt:lpstr>
      <vt:lpstr>7. Power Management</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Clock with alarm feature</dc:title>
  <dc:creator>Md. Mustansir Billah</dc:creator>
  <cp:lastModifiedBy>1906114 - Md. Asif Hasan</cp:lastModifiedBy>
  <cp:revision>8</cp:revision>
  <dcterms:created xsi:type="dcterms:W3CDTF">2023-06-25T04:13:53Z</dcterms:created>
  <dcterms:modified xsi:type="dcterms:W3CDTF">2023-06-25T09:16:01Z</dcterms:modified>
</cp:coreProperties>
</file>