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9" r:id="rId1"/>
  </p:sldMasterIdLst>
  <p:handoutMasterIdLst>
    <p:handoutMasterId r:id="rId3"/>
  </p:handoutMasterIdLst>
  <p:sldIdLst>
    <p:sldId id="256" r:id="rId2"/>
  </p:sldIdLst>
  <p:sldSz cx="32918400" cy="21945600"/>
  <p:notesSz cx="7004050" cy="9290050"/>
  <p:defaultTextStyle>
    <a:defPPr>
      <a:defRPr lang="en-US"/>
    </a:defPPr>
    <a:lvl1pPr marL="0" algn="l" defTabSz="2350606" rtl="0" eaLnBrk="1" latinLnBrk="0" hangingPunct="1">
      <a:defRPr sz="4600" kern="1200">
        <a:solidFill>
          <a:schemeClr val="tx1"/>
        </a:solidFill>
        <a:latin typeface="+mn-lt"/>
        <a:ea typeface="+mn-ea"/>
        <a:cs typeface="+mn-cs"/>
      </a:defRPr>
    </a:lvl1pPr>
    <a:lvl2pPr marL="1175304" algn="l" defTabSz="2350606" rtl="0" eaLnBrk="1" latinLnBrk="0" hangingPunct="1">
      <a:defRPr sz="4600" kern="1200">
        <a:solidFill>
          <a:schemeClr val="tx1"/>
        </a:solidFill>
        <a:latin typeface="+mn-lt"/>
        <a:ea typeface="+mn-ea"/>
        <a:cs typeface="+mn-cs"/>
      </a:defRPr>
    </a:lvl2pPr>
    <a:lvl3pPr marL="2350606" algn="l" defTabSz="2350606" rtl="0" eaLnBrk="1" latinLnBrk="0" hangingPunct="1">
      <a:defRPr sz="4600" kern="1200">
        <a:solidFill>
          <a:schemeClr val="tx1"/>
        </a:solidFill>
        <a:latin typeface="+mn-lt"/>
        <a:ea typeface="+mn-ea"/>
        <a:cs typeface="+mn-cs"/>
      </a:defRPr>
    </a:lvl3pPr>
    <a:lvl4pPr marL="3525911" algn="l" defTabSz="2350606" rtl="0" eaLnBrk="1" latinLnBrk="0" hangingPunct="1">
      <a:defRPr sz="4600" kern="1200">
        <a:solidFill>
          <a:schemeClr val="tx1"/>
        </a:solidFill>
        <a:latin typeface="+mn-lt"/>
        <a:ea typeface="+mn-ea"/>
        <a:cs typeface="+mn-cs"/>
      </a:defRPr>
    </a:lvl4pPr>
    <a:lvl5pPr marL="4701214" algn="l" defTabSz="2350606" rtl="0" eaLnBrk="1" latinLnBrk="0" hangingPunct="1">
      <a:defRPr sz="4600" kern="1200">
        <a:solidFill>
          <a:schemeClr val="tx1"/>
        </a:solidFill>
        <a:latin typeface="+mn-lt"/>
        <a:ea typeface="+mn-ea"/>
        <a:cs typeface="+mn-cs"/>
      </a:defRPr>
    </a:lvl5pPr>
    <a:lvl6pPr marL="5876517" algn="l" defTabSz="2350606" rtl="0" eaLnBrk="1" latinLnBrk="0" hangingPunct="1">
      <a:defRPr sz="4600" kern="1200">
        <a:solidFill>
          <a:schemeClr val="tx1"/>
        </a:solidFill>
        <a:latin typeface="+mn-lt"/>
        <a:ea typeface="+mn-ea"/>
        <a:cs typeface="+mn-cs"/>
      </a:defRPr>
    </a:lvl6pPr>
    <a:lvl7pPr marL="7051819" algn="l" defTabSz="2350606" rtl="0" eaLnBrk="1" latinLnBrk="0" hangingPunct="1">
      <a:defRPr sz="4600" kern="1200">
        <a:solidFill>
          <a:schemeClr val="tx1"/>
        </a:solidFill>
        <a:latin typeface="+mn-lt"/>
        <a:ea typeface="+mn-ea"/>
        <a:cs typeface="+mn-cs"/>
      </a:defRPr>
    </a:lvl7pPr>
    <a:lvl8pPr marL="8227124" algn="l" defTabSz="2350606" rtl="0" eaLnBrk="1" latinLnBrk="0" hangingPunct="1">
      <a:defRPr sz="4600" kern="1200">
        <a:solidFill>
          <a:schemeClr val="tx1"/>
        </a:solidFill>
        <a:latin typeface="+mn-lt"/>
        <a:ea typeface="+mn-ea"/>
        <a:cs typeface="+mn-cs"/>
      </a:defRPr>
    </a:lvl8pPr>
    <a:lvl9pPr marL="9402428" algn="l" defTabSz="2350606" rtl="0" eaLnBrk="1" latinLnBrk="0" hangingPunct="1">
      <a:defRPr sz="4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912">
          <p15:clr>
            <a:srgbClr val="A4A3A4"/>
          </p15:clr>
        </p15:guide>
        <p15:guide id="2" pos="103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6">
          <p15:clr>
            <a:srgbClr val="A4A3A4"/>
          </p15:clr>
        </p15:guide>
        <p15:guide id="2" pos="220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DADC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60" autoAdjust="0"/>
    <p:restoredTop sz="94676" autoAdjust="0"/>
  </p:normalViewPr>
  <p:slideViewPr>
    <p:cSldViewPr>
      <p:cViewPr varScale="1">
        <p:scale>
          <a:sx n="23" d="100"/>
          <a:sy n="23" d="100"/>
        </p:scale>
        <p:origin x="1380" y="66"/>
      </p:cViewPr>
      <p:guideLst>
        <p:guide orient="horz" pos="6912"/>
        <p:guide pos="103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3270" y="-90"/>
      </p:cViewPr>
      <p:guideLst>
        <p:guide orient="horz" pos="2926"/>
        <p:guide pos="220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53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67163" y="0"/>
            <a:ext cx="30353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6CDD7-09B6-4BB3-9069-2B95837CCCB2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3325"/>
            <a:ext cx="30353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67163" y="8823325"/>
            <a:ext cx="30353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79BA33-46DD-4DE6-9BEC-D9D96B7B7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7403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32918400" cy="2194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3502" tIns="156751" rIns="313502" bIns="156751"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329184" y="325120"/>
            <a:ext cx="32260032" cy="21327872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3502" tIns="156751" rIns="313502" bIns="156751"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9/3/2018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243586" y="9416326"/>
            <a:ext cx="25732552" cy="788416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3502" tIns="156751" rIns="313502" bIns="156751"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7261547" y="9422829"/>
            <a:ext cx="4285253" cy="7871155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3502" tIns="156751" rIns="313502" bIns="156751"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7765771" y="10037305"/>
            <a:ext cx="3276806" cy="6642202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3502" tIns="156751" rIns="313502" bIns="156751"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603741" y="9777989"/>
            <a:ext cx="25012242" cy="718514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3502" tIns="156751" rIns="313502" bIns="156751"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8032574" y="14800858"/>
            <a:ext cx="2743200" cy="1463040"/>
          </a:xfrm>
        </p:spPr>
        <p:txBody>
          <a:bodyPr/>
          <a:lstStyle>
            <a:lvl1pPr algn="ctr">
              <a:defRPr sz="96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950559" y="14589685"/>
            <a:ext cx="24318598" cy="2125974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3502" tIns="156751" rIns="313502" bIns="156751"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940295" y="10046208"/>
            <a:ext cx="24339125" cy="6648704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3502" tIns="156751" rIns="313502" bIns="156751"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14098" y="14874240"/>
            <a:ext cx="23591520" cy="1463040"/>
          </a:xfrm>
        </p:spPr>
        <p:txBody>
          <a:bodyPr>
            <a:normAutofit/>
          </a:bodyPr>
          <a:lstStyle>
            <a:lvl1pPr marL="0" indent="0" algn="ctr">
              <a:buNone/>
              <a:defRPr sz="6200" cap="all" spc="1029" baseline="0">
                <a:solidFill>
                  <a:srgbClr val="FFFFFF"/>
                </a:solidFill>
              </a:defRPr>
            </a:lvl1pPr>
            <a:lvl2pPr marL="15675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135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7025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270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8375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4050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9725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5400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76938" y="10326507"/>
            <a:ext cx="23865840" cy="3901443"/>
          </a:xfrm>
        </p:spPr>
        <p:txBody>
          <a:bodyPr anchor="b" anchorCtr="0">
            <a:noAutofit/>
          </a:bodyPr>
          <a:lstStyle>
            <a:lvl1pPr>
              <a:defRPr sz="137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9/3/2018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4702127" y="731520"/>
            <a:ext cx="6693408" cy="19592429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3502" tIns="156751" rIns="313502" bIns="156751" rtlCol="0" anchor="ctr"/>
          <a:lstStyle/>
          <a:p>
            <a:pPr marL="0" algn="ctr" defTabSz="3135020" rtl="0" eaLnBrk="1" latinLnBrk="0" hangingPunct="1"/>
            <a:endParaRPr lang="en-US" sz="62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038812" y="1124511"/>
            <a:ext cx="6020046" cy="18806454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3502" tIns="156751" rIns="313502" bIns="156751"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374879" y="1265368"/>
            <a:ext cx="5347912" cy="1852473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5920" y="1219199"/>
            <a:ext cx="22219920" cy="1853184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9/3/2018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32369760" y="0"/>
            <a:ext cx="548640" cy="21945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971" tIns="24486" rIns="48971" bIns="24486"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2" y="0"/>
            <a:ext cx="548640" cy="21945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971" tIns="24486" rIns="48971" bIns="24486"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0" y="0"/>
            <a:ext cx="32918400" cy="2743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971" tIns="24486" rIns="48971" bIns="24486"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0" y="19202400"/>
            <a:ext cx="32918400" cy="2743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971" tIns="24486" rIns="48971" bIns="24486" rtlCol="0" anchor="ctr"/>
          <a:lstStyle/>
          <a:p>
            <a:pPr algn="ctr"/>
            <a:endParaRPr lang="en-US" dirty="0"/>
          </a:p>
        </p:txBody>
      </p:sp>
      <p:sp>
        <p:nvSpPr>
          <p:cNvPr id="11" name="Instructions"/>
          <p:cNvSpPr/>
          <p:nvPr userDrawn="1"/>
        </p:nvSpPr>
        <p:spPr>
          <a:xfrm>
            <a:off x="-7680960" y="0"/>
            <a:ext cx="7132320" cy="21945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2428" tIns="122428" rIns="122428" bIns="122428" rtlCol="0" anchor="t"/>
          <a:lstStyle>
            <a:defPPr>
              <a:defRPr lang="en-US"/>
            </a:defPPr>
            <a:lvl1pPr marL="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84343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68686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553029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37372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921715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106058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290401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474744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spcAft>
                <a:spcPts val="1286"/>
              </a:spcAft>
            </a:pPr>
            <a:r>
              <a:rPr lang="en-US" sz="47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Poster Print Size:</a:t>
            </a:r>
            <a:endParaRPr sz="4700" dirty="0">
              <a:solidFill>
                <a:srgbClr val="7F7F7F"/>
              </a:solidFill>
              <a:latin typeface="Calibri" pitchFamily="34" charset="0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spcAft>
                <a:spcPts val="1286"/>
              </a:spcAft>
            </a:pPr>
            <a:r>
              <a:rPr lang="en-US" sz="33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This poster template is 24” high by 36” wide. It can be used to print any poster with a 2:3 aspect ratio including 36x54 and 48x72.</a:t>
            </a:r>
          </a:p>
          <a:p>
            <a:pPr lvl="0">
              <a:spcBef>
                <a:spcPts val="0"/>
              </a:spcBef>
              <a:spcAft>
                <a:spcPts val="1286"/>
              </a:spcAft>
            </a:pPr>
            <a:r>
              <a:rPr lang="en-US" sz="47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Placeholders</a:t>
            </a:r>
            <a:r>
              <a:rPr sz="47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:</a:t>
            </a:r>
            <a:endParaRPr sz="4700" dirty="0">
              <a:solidFill>
                <a:srgbClr val="7F7F7F"/>
              </a:solidFill>
              <a:latin typeface="Calibri" pitchFamily="34" charset="0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spcAft>
                <a:spcPts val="1286"/>
              </a:spcAft>
            </a:pPr>
            <a:r>
              <a:rPr sz="33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The </a:t>
            </a:r>
            <a:r>
              <a:rPr lang="en-US" sz="33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various elements included</a:t>
            </a:r>
            <a:r>
              <a:rPr sz="33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</a:t>
            </a:r>
            <a:r>
              <a:rPr sz="33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in this </a:t>
            </a:r>
            <a:r>
              <a:rPr lang="en-US" sz="33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poster are ones</a:t>
            </a:r>
            <a:r>
              <a:rPr lang="en-US" sz="3300" baseline="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we often see in medical, research, and scientific posters.</a:t>
            </a:r>
            <a:r>
              <a:rPr sz="33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</a:t>
            </a:r>
            <a:r>
              <a:rPr lang="en-US" sz="33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Feel</a:t>
            </a:r>
            <a:r>
              <a:rPr lang="en-US" sz="3300" baseline="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free to edit, move,  add, and delete items, or change the layout to suit your needs. Always check with your conference organizer for specific requirements.</a:t>
            </a:r>
          </a:p>
          <a:p>
            <a:pPr lvl="0">
              <a:spcBef>
                <a:spcPts val="0"/>
              </a:spcBef>
              <a:spcAft>
                <a:spcPts val="1286"/>
              </a:spcAft>
            </a:pPr>
            <a:r>
              <a:rPr lang="en-US" sz="47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Image</a:t>
            </a:r>
            <a:r>
              <a:rPr lang="en-US" sz="4700" baseline="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Quality</a:t>
            </a:r>
            <a:r>
              <a:rPr lang="en-US" sz="47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:</a:t>
            </a:r>
          </a:p>
          <a:p>
            <a:pPr lvl="0">
              <a:spcBef>
                <a:spcPts val="0"/>
              </a:spcBef>
              <a:spcAft>
                <a:spcPts val="1286"/>
              </a:spcAft>
            </a:pPr>
            <a:r>
              <a:rPr lang="en-US" sz="33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You can place digital photos or logo art in your poster file by selecting the </a:t>
            </a:r>
            <a:r>
              <a:rPr lang="en-US" sz="3300" b="1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Insert, Picture</a:t>
            </a:r>
            <a:r>
              <a:rPr lang="en-US" sz="33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command, or by using standard copy &amp; paste. For best results, all graphic elements should be at least </a:t>
            </a:r>
            <a:r>
              <a:rPr lang="en-US" sz="3300" b="1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150-200 pixels per inch in their final printed size</a:t>
            </a:r>
            <a:r>
              <a:rPr lang="en-US" sz="33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. For instance, a 1600 x 1200 pixel</a:t>
            </a:r>
            <a:r>
              <a:rPr lang="en-US" sz="3300" baseline="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photo will usually look fine up to </a:t>
            </a:r>
            <a:r>
              <a:rPr lang="en-US" sz="33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8“-10” wide on your printed poster.</a:t>
            </a:r>
          </a:p>
          <a:p>
            <a:pPr lvl="0">
              <a:spcBef>
                <a:spcPts val="0"/>
              </a:spcBef>
              <a:spcAft>
                <a:spcPts val="1286"/>
              </a:spcAft>
            </a:pPr>
            <a:r>
              <a:rPr lang="en-US" sz="33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To preview the print quality of images, select a magnification of 100% when previewing your poster. This will give you a good idea of what it will look like in print. If you are laying out a large poster and using half-scale dimensions, be sure to preview your graphics at 200% to see them at their final printed size.</a:t>
            </a:r>
          </a:p>
          <a:p>
            <a:pPr lvl="0">
              <a:spcBef>
                <a:spcPts val="0"/>
              </a:spcBef>
              <a:spcAft>
                <a:spcPts val="1286"/>
              </a:spcAft>
            </a:pPr>
            <a:r>
              <a:rPr lang="en-US" sz="33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Please note that graphics from websites (such as the logo on your hospital's or university's home page) will only be 72dpi and not suitable for printing.</a:t>
            </a:r>
          </a:p>
          <a:p>
            <a:pPr lvl="0" algn="ctr">
              <a:spcBef>
                <a:spcPts val="0"/>
              </a:spcBef>
              <a:spcAft>
                <a:spcPts val="1286"/>
              </a:spcAft>
            </a:pPr>
            <a:r>
              <a:rPr lang="en-US" sz="24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/>
            </a:r>
            <a:br>
              <a:rPr lang="en-US" sz="24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</a:br>
            <a:r>
              <a:rPr lang="en-US" sz="24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[This sidebar area does not print.]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33467040" y="0"/>
            <a:ext cx="7132320" cy="21945600"/>
            <a:chOff x="33832800" y="0"/>
            <a:chExt cx="12801600" cy="43891200"/>
          </a:xfrm>
        </p:grpSpPr>
        <p:sp>
          <p:nvSpPr>
            <p:cNvPr id="13" name="Instructions"/>
            <p:cNvSpPr/>
            <p:nvPr userDrawn="1"/>
          </p:nvSpPr>
          <p:spPr>
            <a:xfrm>
              <a:off x="33832800" y="0"/>
              <a:ext cx="12801600" cy="43891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28600" tIns="228600" rIns="228600" bIns="228600" rtlCol="0" anchor="t"/>
            <a:lstStyle>
              <a:defPPr>
                <a:defRPr lang="en-US"/>
              </a:defPPr>
              <a:lvl1pPr marL="0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843430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3686861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5530291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737372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921715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106058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2904013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4747443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spcBef>
                  <a:spcPts val="0"/>
                </a:spcBef>
                <a:spcAft>
                  <a:spcPts val="1286"/>
                </a:spcAft>
              </a:pPr>
              <a:r>
                <a:rPr lang="en-US" sz="47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Change</a:t>
              </a:r>
              <a:r>
                <a:rPr lang="en-US" sz="47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Color Theme</a:t>
              </a:r>
              <a:r>
                <a:rPr lang="en-US" sz="47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:</a:t>
              </a:r>
              <a:endParaRPr sz="47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r>
                <a:rPr lang="en-US" sz="33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This template is designed to use the built-in color themes in</a:t>
              </a:r>
              <a:r>
                <a:rPr lang="en-US" sz="33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the newer versions of PowerPoint.</a:t>
              </a: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r>
                <a:rPr lang="en-US" sz="33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To change the color theme, select the </a:t>
              </a:r>
              <a:r>
                <a:rPr lang="en-US" sz="3300" b="1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Design</a:t>
              </a:r>
              <a:r>
                <a:rPr lang="en-US" sz="33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tab, then select the </a:t>
              </a:r>
              <a:r>
                <a:rPr lang="en-US" sz="3300" b="1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Colors</a:t>
              </a:r>
              <a:r>
                <a:rPr lang="en-US" sz="33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drop-down list.</a:t>
              </a: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endParaRPr lang="en-US" sz="48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endParaRPr lang="en-US" sz="33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endParaRPr lang="en-US" sz="33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endParaRPr lang="en-US" sz="33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endParaRPr lang="en-US" sz="33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endParaRPr lang="en-US" sz="33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endParaRPr lang="en-US" sz="33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endParaRPr lang="en-US" sz="33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r>
                <a:rPr lang="en-US" sz="33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The default color theme for this template is “Office”, so you can always return to that after trying some of the alternatives.</a:t>
              </a: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r>
                <a:rPr lang="en-US" sz="47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Printing Your Poster:</a:t>
              </a: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r>
                <a:rPr lang="en-US" sz="33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Once your poster file is ready, visit</a:t>
              </a:r>
              <a:r>
                <a:rPr lang="en-US" sz="33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</a:t>
              </a:r>
              <a:r>
                <a:rPr lang="en-US" sz="3300" b="1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www.genigraphics.com</a:t>
              </a:r>
              <a:r>
                <a:rPr lang="en-US" sz="33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to order a high-quality, affordable poster print. Every order receives a free design review and we can deliver as fast as next business day within the US and Canada. </a:t>
              </a: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r>
                <a:rPr lang="en-US" sz="33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Genigraphics® has been producing output from PowerPoint® longer than anyone in the industry; dating back to when we helped Microsoft® design the PowerPoint® software. </a:t>
              </a:r>
            </a:p>
            <a:p>
              <a:pPr lvl="0">
                <a:spcBef>
                  <a:spcPts val="0"/>
                </a:spcBef>
                <a:spcAft>
                  <a:spcPts val="0"/>
                </a:spcAft>
              </a:pPr>
              <a:endParaRPr lang="en-US" sz="33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33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US and Canada:  1-800-790-4001</a:t>
              </a:r>
              <a:br>
                <a:rPr lang="en-US" sz="33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</a:br>
              <a:r>
                <a:rPr lang="en-US" sz="33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Email: info@genigraphics.com</a:t>
              </a:r>
            </a:p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24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/>
              </a:r>
              <a:br>
                <a:rPr lang="en-US" sz="24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</a:br>
              <a:r>
                <a:rPr lang="en-US" sz="24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[This sidebar area does not print.]</a:t>
              </a:r>
            </a:p>
          </p:txBody>
        </p:sp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81342" y="9260274"/>
              <a:ext cx="11904515" cy="10246926"/>
            </a:xfrm>
            <a:prstGeom prst="rect">
              <a:avLst/>
            </a:prstGeom>
          </p:spPr>
        </p:pic>
      </p:grp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8200" y="21677939"/>
            <a:ext cx="5297435" cy="185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944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9/3/2018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32918400" cy="2194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3502" tIns="156751" rIns="313502" bIns="156751"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329184" y="325120"/>
            <a:ext cx="32260032" cy="21327872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3502" tIns="156751" rIns="313502" bIns="156751"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9/3/2018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627114" y="9428480"/>
            <a:ext cx="29754576" cy="788416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3502" tIns="156751" rIns="313502" bIns="156751"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043562" y="9753601"/>
            <a:ext cx="28921680" cy="718514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3502" tIns="156751" rIns="313502" bIns="156751"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242" y="10241279"/>
            <a:ext cx="27706320" cy="4145283"/>
          </a:xfrm>
        </p:spPr>
        <p:txBody>
          <a:bodyPr anchor="b" anchorCtr="0">
            <a:noAutofit/>
          </a:bodyPr>
          <a:lstStyle>
            <a:lvl1pPr algn="ctr" defTabSz="3135020" rtl="0" eaLnBrk="1" latinLnBrk="0" hangingPunct="1">
              <a:spcBef>
                <a:spcPct val="0"/>
              </a:spcBef>
              <a:buNone/>
              <a:defRPr lang="en-US" sz="137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431786" y="14532866"/>
            <a:ext cx="28145232" cy="2125974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3502" tIns="156751" rIns="313502" bIns="156751"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51242" y="14744033"/>
            <a:ext cx="27706320" cy="16761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6900" cap="all" spc="857" baseline="0">
                <a:solidFill>
                  <a:srgbClr val="FFFFFF"/>
                </a:solidFill>
              </a:defRPr>
            </a:lvl1pPr>
            <a:lvl2pPr marL="1567510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2pPr>
            <a:lvl3pPr marL="3135020" indent="0">
              <a:buNone/>
              <a:defRPr sz="5500">
                <a:solidFill>
                  <a:schemeClr val="tx1">
                    <a:tint val="75000"/>
                  </a:schemeClr>
                </a:solidFill>
              </a:defRPr>
            </a:lvl3pPr>
            <a:lvl4pPr marL="470253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4pPr>
            <a:lvl5pPr marL="627004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5pPr>
            <a:lvl6pPr marL="783755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940506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1097257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12540082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432727" y="9997440"/>
            <a:ext cx="28143356" cy="6648704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3502" tIns="156751" rIns="313502" bIns="156751"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061" y="1306792"/>
            <a:ext cx="29738419" cy="332616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061" y="5501027"/>
            <a:ext cx="14538960" cy="14103706"/>
          </a:xfrm>
        </p:spPr>
        <p:txBody>
          <a:bodyPr/>
          <a:lstStyle>
            <a:lvl1pPr>
              <a:defRPr sz="9600"/>
            </a:lvl1pPr>
            <a:lvl2pPr>
              <a:defRPr sz="8200"/>
            </a:lvl2pPr>
            <a:lvl3pPr>
              <a:defRPr sz="6900"/>
            </a:lvl3pPr>
            <a:lvl4pPr>
              <a:defRPr sz="6200"/>
            </a:lvl4pPr>
            <a:lvl5pPr>
              <a:defRPr sz="6200"/>
            </a:lvl5pPr>
            <a:lvl6pPr>
              <a:defRPr sz="6200"/>
            </a:lvl6pPr>
            <a:lvl7pPr>
              <a:defRPr sz="6200"/>
            </a:lvl7pPr>
            <a:lvl8pPr>
              <a:defRPr sz="6200"/>
            </a:lvl8pPr>
            <a:lvl9pPr>
              <a:defRPr sz="6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33520" y="5501027"/>
            <a:ext cx="14538960" cy="14103706"/>
          </a:xfrm>
        </p:spPr>
        <p:txBody>
          <a:bodyPr/>
          <a:lstStyle>
            <a:lvl1pPr>
              <a:defRPr sz="9600"/>
            </a:lvl1pPr>
            <a:lvl2pPr>
              <a:defRPr sz="8200"/>
            </a:lvl2pPr>
            <a:lvl3pPr>
              <a:defRPr sz="6900"/>
            </a:lvl3pPr>
            <a:lvl4pPr>
              <a:defRPr sz="6200"/>
            </a:lvl4pPr>
            <a:lvl5pPr>
              <a:defRPr sz="6200"/>
            </a:lvl5pPr>
            <a:lvl6pPr>
              <a:defRPr sz="6200"/>
            </a:lvl6pPr>
            <a:lvl7pPr>
              <a:defRPr sz="6200"/>
            </a:lvl7pPr>
            <a:lvl8pPr>
              <a:defRPr sz="6200"/>
            </a:lvl8pPr>
            <a:lvl9pPr>
              <a:defRPr sz="6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9/3/2018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061" y="1306792"/>
            <a:ext cx="29738419" cy="332616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061" y="5511802"/>
            <a:ext cx="14544677" cy="2047238"/>
          </a:xfrm>
        </p:spPr>
        <p:txBody>
          <a:bodyPr anchor="b">
            <a:noAutofit/>
          </a:bodyPr>
          <a:lstStyle>
            <a:lvl1pPr marL="0" indent="0" algn="ctr">
              <a:buNone/>
              <a:defRPr sz="7500" b="1"/>
            </a:lvl1pPr>
            <a:lvl2pPr marL="1567510" indent="0">
              <a:buNone/>
              <a:defRPr sz="6900" b="1"/>
            </a:lvl2pPr>
            <a:lvl3pPr marL="3135020" indent="0">
              <a:buNone/>
              <a:defRPr sz="6200" b="1"/>
            </a:lvl3pPr>
            <a:lvl4pPr marL="4702531" indent="0">
              <a:buNone/>
              <a:defRPr sz="5500" b="1"/>
            </a:lvl4pPr>
            <a:lvl5pPr marL="6270041" indent="0">
              <a:buNone/>
              <a:defRPr sz="5500" b="1"/>
            </a:lvl5pPr>
            <a:lvl6pPr marL="7837551" indent="0">
              <a:buNone/>
              <a:defRPr sz="5500" b="1"/>
            </a:lvl6pPr>
            <a:lvl7pPr marL="9405061" indent="0">
              <a:buNone/>
              <a:defRPr sz="5500" b="1"/>
            </a:lvl7pPr>
            <a:lvl8pPr marL="10972571" indent="0">
              <a:buNone/>
              <a:defRPr sz="5500" b="1"/>
            </a:lvl8pPr>
            <a:lvl9pPr marL="12540082" indent="0">
              <a:buNone/>
              <a:defRPr sz="5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061" y="7802880"/>
            <a:ext cx="14544677" cy="11800838"/>
          </a:xfrm>
        </p:spPr>
        <p:txBody>
          <a:bodyPr/>
          <a:lstStyle>
            <a:lvl1pPr>
              <a:defRPr sz="8200"/>
            </a:lvl1pPr>
            <a:lvl2pPr>
              <a:defRPr sz="6900"/>
            </a:lvl2pPr>
            <a:lvl3pPr>
              <a:defRPr sz="6200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092" y="5511802"/>
            <a:ext cx="14550390" cy="2047238"/>
          </a:xfrm>
        </p:spPr>
        <p:txBody>
          <a:bodyPr anchor="b">
            <a:noAutofit/>
          </a:bodyPr>
          <a:lstStyle>
            <a:lvl1pPr marL="0" indent="0" algn="ctr">
              <a:buNone/>
              <a:defRPr sz="7500" b="1"/>
            </a:lvl1pPr>
            <a:lvl2pPr marL="1567510" indent="0">
              <a:buNone/>
              <a:defRPr sz="6900" b="1"/>
            </a:lvl2pPr>
            <a:lvl3pPr marL="3135020" indent="0">
              <a:buNone/>
              <a:defRPr sz="6200" b="1"/>
            </a:lvl3pPr>
            <a:lvl4pPr marL="4702531" indent="0">
              <a:buNone/>
              <a:defRPr sz="5500" b="1"/>
            </a:lvl4pPr>
            <a:lvl5pPr marL="6270041" indent="0">
              <a:buNone/>
              <a:defRPr sz="5500" b="1"/>
            </a:lvl5pPr>
            <a:lvl6pPr marL="7837551" indent="0">
              <a:buNone/>
              <a:defRPr sz="5500" b="1"/>
            </a:lvl6pPr>
            <a:lvl7pPr marL="9405061" indent="0">
              <a:buNone/>
              <a:defRPr sz="5500" b="1"/>
            </a:lvl7pPr>
            <a:lvl8pPr marL="10972571" indent="0">
              <a:buNone/>
              <a:defRPr sz="5500" b="1"/>
            </a:lvl8pPr>
            <a:lvl9pPr marL="12540082" indent="0">
              <a:buNone/>
              <a:defRPr sz="5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092" y="7802880"/>
            <a:ext cx="14550390" cy="11800838"/>
          </a:xfrm>
        </p:spPr>
        <p:txBody>
          <a:bodyPr/>
          <a:lstStyle>
            <a:lvl1pPr>
              <a:defRPr sz="8200"/>
            </a:lvl1pPr>
            <a:lvl2pPr>
              <a:defRPr sz="6900"/>
            </a:lvl2pPr>
            <a:lvl3pPr>
              <a:defRPr sz="6200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9/3/2018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9/3/2018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32918400" cy="2194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3502" tIns="156751" rIns="313502" bIns="156751"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329184" y="325120"/>
            <a:ext cx="32260032" cy="21327872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3502" tIns="156751" rIns="313502" bIns="156751"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9/3/2018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32918400" cy="2194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3502" tIns="156751" rIns="313502" bIns="156751"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329184" y="325120"/>
            <a:ext cx="32260032" cy="21327872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3502" tIns="156751" rIns="313502" bIns="156751"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0320" y="2194560"/>
            <a:ext cx="16459200" cy="16824966"/>
          </a:xfrm>
        </p:spPr>
        <p:txBody>
          <a:bodyPr/>
          <a:lstStyle>
            <a:lvl1pPr>
              <a:defRPr sz="11000"/>
            </a:lvl1pPr>
            <a:lvl2pPr>
              <a:defRPr sz="9600"/>
            </a:lvl2pPr>
            <a:lvl3pPr>
              <a:defRPr sz="8200"/>
            </a:lvl3pPr>
            <a:lvl4pPr>
              <a:defRPr sz="6900"/>
            </a:lvl4pPr>
            <a:lvl5pPr>
              <a:defRPr sz="6900"/>
            </a:lvl5pPr>
            <a:lvl6pPr>
              <a:defRPr sz="6900"/>
            </a:lvl6pPr>
            <a:lvl7pPr>
              <a:defRPr sz="6900"/>
            </a:lvl7pPr>
            <a:lvl8pPr>
              <a:defRPr sz="6900"/>
            </a:lvl8pPr>
            <a:lvl9pPr>
              <a:defRPr sz="6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9/3/2018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016122" y="4818278"/>
            <a:ext cx="9779638" cy="11275162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3502" tIns="156751" rIns="313502" bIns="156751"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436084" y="5255910"/>
            <a:ext cx="8939714" cy="10349850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3502" tIns="156751" rIns="313502" bIns="156751"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68400" y="9509760"/>
            <a:ext cx="8275082" cy="5608320"/>
          </a:xfrm>
        </p:spPr>
        <p:txBody>
          <a:bodyPr/>
          <a:lstStyle>
            <a:lvl1pPr marL="0" indent="0">
              <a:spcBef>
                <a:spcPts val="1371"/>
              </a:spcBef>
              <a:buNone/>
              <a:defRPr sz="4800">
                <a:solidFill>
                  <a:schemeClr val="accent1">
                    <a:lumMod val="50000"/>
                  </a:schemeClr>
                </a:solidFill>
              </a:defRPr>
            </a:lvl1pPr>
            <a:lvl2pPr marL="1567510" indent="0">
              <a:buNone/>
              <a:defRPr sz="4100"/>
            </a:lvl2pPr>
            <a:lvl3pPr marL="3135020" indent="0">
              <a:buNone/>
              <a:defRPr sz="3400"/>
            </a:lvl3pPr>
            <a:lvl4pPr marL="4702531" indent="0">
              <a:buNone/>
              <a:defRPr sz="3100"/>
            </a:lvl4pPr>
            <a:lvl5pPr marL="6270041" indent="0">
              <a:buNone/>
              <a:defRPr sz="3100"/>
            </a:lvl5pPr>
            <a:lvl6pPr marL="7837551" indent="0">
              <a:buNone/>
              <a:defRPr sz="3100"/>
            </a:lvl6pPr>
            <a:lvl7pPr marL="9405061" indent="0">
              <a:buNone/>
              <a:defRPr sz="3100"/>
            </a:lvl7pPr>
            <a:lvl8pPr marL="10972571" indent="0">
              <a:buNone/>
              <a:defRPr sz="3100"/>
            </a:lvl8pPr>
            <a:lvl9pPr marL="12540082" indent="0">
              <a:buNone/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8400" y="5549798"/>
            <a:ext cx="8275082" cy="3813184"/>
          </a:xfrm>
        </p:spPr>
        <p:txBody>
          <a:bodyPr anchor="b">
            <a:normAutofit/>
          </a:bodyPr>
          <a:lstStyle>
            <a:lvl1pPr algn="l">
              <a:defRPr sz="69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32918400" cy="2194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3502" tIns="156751" rIns="313502" bIns="156751"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329184" y="325120"/>
            <a:ext cx="32260032" cy="21327872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3502" tIns="156751" rIns="313502" bIns="156751"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68880" y="1988598"/>
            <a:ext cx="27980640" cy="13861005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11000"/>
            </a:lvl1pPr>
            <a:lvl2pPr marL="1567510" indent="0">
              <a:buNone/>
              <a:defRPr sz="9600"/>
            </a:lvl2pPr>
            <a:lvl3pPr marL="3135020" indent="0">
              <a:buNone/>
              <a:defRPr sz="8200"/>
            </a:lvl3pPr>
            <a:lvl4pPr marL="4702531" indent="0">
              <a:buNone/>
              <a:defRPr sz="6900"/>
            </a:lvl4pPr>
            <a:lvl5pPr marL="6270041" indent="0">
              <a:buNone/>
              <a:defRPr sz="6900"/>
            </a:lvl5pPr>
            <a:lvl6pPr marL="7837551" indent="0">
              <a:buNone/>
              <a:defRPr sz="6900"/>
            </a:lvl6pPr>
            <a:lvl7pPr marL="9405061" indent="0">
              <a:buNone/>
              <a:defRPr sz="6900"/>
            </a:lvl7pPr>
            <a:lvl8pPr marL="10972571" indent="0">
              <a:buNone/>
              <a:defRPr sz="6900"/>
            </a:lvl8pPr>
            <a:lvl9pPr marL="12540082" indent="0">
              <a:buNone/>
              <a:defRPr sz="69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9/3/2018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468880" y="15849600"/>
            <a:ext cx="27980640" cy="438912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3502" tIns="156751" rIns="313502" bIns="156751"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743198" y="16093440"/>
            <a:ext cx="27362754" cy="3849357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3502" tIns="156751" rIns="313502" bIns="156751"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291840" y="18044160"/>
            <a:ext cx="26382650" cy="1445427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3502" tIns="156751" rIns="313502" bIns="156751"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180120" y="16239744"/>
            <a:ext cx="28606090" cy="3511296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3502" tIns="156751" rIns="313502" bIns="156751"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42640" y="18100981"/>
            <a:ext cx="26081050" cy="12854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5100" cap="all" spc="857" baseline="0">
                <a:solidFill>
                  <a:srgbClr val="FFFFFF"/>
                </a:solidFill>
              </a:defRPr>
            </a:lvl1pPr>
            <a:lvl2pPr marL="1567510" indent="0">
              <a:buNone/>
              <a:defRPr sz="4100"/>
            </a:lvl2pPr>
            <a:lvl3pPr marL="3135020" indent="0">
              <a:buNone/>
              <a:defRPr sz="3400"/>
            </a:lvl3pPr>
            <a:lvl4pPr marL="4702531" indent="0">
              <a:buNone/>
              <a:defRPr sz="3100"/>
            </a:lvl4pPr>
            <a:lvl5pPr marL="6270041" indent="0">
              <a:buNone/>
              <a:defRPr sz="3100"/>
            </a:lvl5pPr>
            <a:lvl6pPr marL="7837551" indent="0">
              <a:buNone/>
              <a:defRPr sz="3100"/>
            </a:lvl6pPr>
            <a:lvl7pPr marL="9405061" indent="0">
              <a:buNone/>
              <a:defRPr sz="3100"/>
            </a:lvl7pPr>
            <a:lvl8pPr marL="10972571" indent="0">
              <a:buNone/>
              <a:defRPr sz="3100"/>
            </a:lvl8pPr>
            <a:lvl9pPr marL="12540082" indent="0">
              <a:buNone/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1840" y="16337281"/>
            <a:ext cx="26382650" cy="1673738"/>
          </a:xfrm>
        </p:spPr>
        <p:txBody>
          <a:bodyPr anchor="ctr" anchorCtr="0"/>
          <a:lstStyle>
            <a:lvl1pPr algn="ctr">
              <a:defRPr sz="69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32918400" cy="2194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3502" tIns="156751" rIns="313502" bIns="156751"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329184" y="325120"/>
            <a:ext cx="32260032" cy="21327872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3502" tIns="156751" rIns="313502" bIns="156751"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5608321"/>
            <a:ext cx="29626560" cy="13995402"/>
          </a:xfrm>
          <a:prstGeom prst="rect">
            <a:avLst/>
          </a:prstGeom>
        </p:spPr>
        <p:txBody>
          <a:bodyPr vert="horz" lIns="313502" tIns="156751" rIns="313502" bIns="15675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5920" y="20340322"/>
            <a:ext cx="7680960" cy="1168400"/>
          </a:xfrm>
          <a:prstGeom prst="rect">
            <a:avLst/>
          </a:prstGeom>
        </p:spPr>
        <p:txBody>
          <a:bodyPr vert="horz" lIns="313502" tIns="156751" rIns="313502" bIns="156751" rtlCol="0" anchor="ctr"/>
          <a:lstStyle>
            <a:lvl1pPr algn="l">
              <a:defRPr sz="4100">
                <a:solidFill>
                  <a:schemeClr val="tx2"/>
                </a:solidFill>
              </a:defRPr>
            </a:lvl1pPr>
          </a:lstStyle>
          <a:p>
            <a:fld id="{985D6BDF-9D0E-4E2B-85B8-D8F4790360C9}" type="datetimeFigureOut">
              <a:rPr lang="en-US" smtClean="0"/>
              <a:t>9/3/2018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47120" y="20340322"/>
            <a:ext cx="10424160" cy="1168400"/>
          </a:xfrm>
          <a:prstGeom prst="rect">
            <a:avLst/>
          </a:prstGeom>
        </p:spPr>
        <p:txBody>
          <a:bodyPr vert="horz" lIns="313502" tIns="156751" rIns="313502" bIns="156751" rtlCol="0" anchor="ctr"/>
          <a:lstStyle>
            <a:lvl1pPr algn="ctr">
              <a:defRPr sz="4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591520" y="20340322"/>
            <a:ext cx="7680960" cy="1168400"/>
          </a:xfrm>
          <a:prstGeom prst="rect">
            <a:avLst/>
          </a:prstGeom>
        </p:spPr>
        <p:txBody>
          <a:bodyPr vert="horz" lIns="313502" tIns="156751" rIns="313502" bIns="156751" rtlCol="0" anchor="ctr"/>
          <a:lstStyle>
            <a:lvl1pPr algn="r">
              <a:defRPr sz="4100">
                <a:solidFill>
                  <a:schemeClr val="tx2"/>
                </a:solidFill>
              </a:defRPr>
            </a:lvl1pPr>
          </a:lstStyle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87552" y="890131"/>
            <a:ext cx="30943296" cy="424281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3502" tIns="156751" rIns="313502" bIns="156751" rtlCol="0" anchor="ctr"/>
          <a:lstStyle/>
          <a:p>
            <a:pPr marL="0" algn="ctr" defTabSz="3135020" rtl="0" eaLnBrk="1" latinLnBrk="0" hangingPunct="1"/>
            <a:endParaRPr lang="en-US" sz="62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342307" y="1193160"/>
            <a:ext cx="30169872" cy="3579478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3502" tIns="156751" rIns="313502" bIns="156751"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061" y="1306792"/>
            <a:ext cx="29738419" cy="3326166"/>
          </a:xfrm>
          <a:prstGeom prst="rect">
            <a:avLst/>
          </a:prstGeom>
        </p:spPr>
        <p:txBody>
          <a:bodyPr vert="horz" lIns="313502" tIns="156751" rIns="313502" bIns="15675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</p:sldLayoutIdLst>
  <p:txStyles>
    <p:titleStyle>
      <a:lvl1pPr algn="ctr" defTabSz="3135020" rtl="0" eaLnBrk="1" latinLnBrk="0" hangingPunct="1">
        <a:spcBef>
          <a:spcPct val="0"/>
        </a:spcBef>
        <a:buNone/>
        <a:defRPr sz="120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1175633" indent="-783755" algn="l" defTabSz="313502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8200" kern="1200">
          <a:solidFill>
            <a:schemeClr val="tx2"/>
          </a:solidFill>
          <a:latin typeface="+mn-lt"/>
          <a:ea typeface="+mn-ea"/>
          <a:cs typeface="+mn-cs"/>
        </a:defRPr>
      </a:lvl1pPr>
      <a:lvl2pPr marL="2194514" indent="-783755" algn="l" defTabSz="313502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6900" kern="1200">
          <a:solidFill>
            <a:schemeClr val="tx2"/>
          </a:solidFill>
          <a:latin typeface="+mn-lt"/>
          <a:ea typeface="+mn-ea"/>
          <a:cs typeface="+mn-cs"/>
        </a:defRPr>
      </a:lvl2pPr>
      <a:lvl3pPr marL="3135020" indent="-783755" algn="l" defTabSz="313502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6200" kern="1200">
          <a:solidFill>
            <a:schemeClr val="tx2"/>
          </a:solidFill>
          <a:latin typeface="+mn-lt"/>
          <a:ea typeface="+mn-ea"/>
          <a:cs typeface="+mn-cs"/>
        </a:defRPr>
      </a:lvl3pPr>
      <a:lvl4pPr marL="4389029" indent="-783755" algn="l" defTabSz="313502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5500" kern="1200">
          <a:solidFill>
            <a:schemeClr val="tx2"/>
          </a:solidFill>
          <a:latin typeface="+mn-lt"/>
          <a:ea typeface="+mn-ea"/>
          <a:cs typeface="+mn-cs"/>
        </a:defRPr>
      </a:lvl4pPr>
      <a:lvl5pPr marL="5329535" indent="-783755" algn="l" defTabSz="313502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55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5956539" indent="-627004" algn="l" defTabSz="313502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4800" kern="1200">
          <a:solidFill>
            <a:schemeClr val="tx2"/>
          </a:solidFill>
          <a:latin typeface="+mn-lt"/>
          <a:ea typeface="+mn-ea"/>
          <a:cs typeface="+mn-cs"/>
        </a:defRPr>
      </a:lvl6pPr>
      <a:lvl7pPr marL="6897045" indent="-627004" algn="l" defTabSz="313502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4800" kern="1200">
          <a:solidFill>
            <a:schemeClr val="tx2"/>
          </a:solidFill>
          <a:latin typeface="+mn-lt"/>
          <a:ea typeface="+mn-ea"/>
          <a:cs typeface="+mn-cs"/>
        </a:defRPr>
      </a:lvl7pPr>
      <a:lvl8pPr marL="7524049" indent="-627004" algn="l" defTabSz="313502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4800" kern="1200">
          <a:solidFill>
            <a:schemeClr val="tx2"/>
          </a:solidFill>
          <a:latin typeface="+mn-lt"/>
          <a:ea typeface="+mn-ea"/>
          <a:cs typeface="+mn-cs"/>
        </a:defRPr>
      </a:lvl8pPr>
      <a:lvl9pPr marL="8151053" indent="-627004" algn="l" defTabSz="313502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48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1pPr>
      <a:lvl2pPr marL="1567510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2pPr>
      <a:lvl3pPr marL="3135020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3pPr>
      <a:lvl4pPr marL="4702531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4pPr>
      <a:lvl5pPr marL="6270041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5pPr>
      <a:lvl6pPr marL="7837551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6pPr>
      <a:lvl7pPr marL="9405061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571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0082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13" Type="http://schemas.openxmlformats.org/officeDocument/2006/relationships/image" Target="../media/image16.png"/><Relationship Id="rId3" Type="http://schemas.openxmlformats.org/officeDocument/2006/relationships/image" Target="../media/image6.emf"/><Relationship Id="rId7" Type="http://schemas.openxmlformats.org/officeDocument/2006/relationships/image" Target="../media/image10.emf"/><Relationship Id="rId12" Type="http://schemas.openxmlformats.org/officeDocument/2006/relationships/image" Target="../media/image15.png"/><Relationship Id="rId2" Type="http://schemas.openxmlformats.org/officeDocument/2006/relationships/image" Target="../media/image5.jp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emf"/><Relationship Id="rId11" Type="http://schemas.openxmlformats.org/officeDocument/2006/relationships/image" Target="../media/image14.png"/><Relationship Id="rId5" Type="http://schemas.openxmlformats.org/officeDocument/2006/relationships/image" Target="../media/image8.emf"/><Relationship Id="rId15" Type="http://schemas.openxmlformats.org/officeDocument/2006/relationships/image" Target="../media/image18.emf"/><Relationship Id="rId10" Type="http://schemas.openxmlformats.org/officeDocument/2006/relationships/image" Target="../media/image13.emf"/><Relationship Id="rId4" Type="http://schemas.openxmlformats.org/officeDocument/2006/relationships/image" Target="../media/image7.emf"/><Relationship Id="rId9" Type="http://schemas.openxmlformats.org/officeDocument/2006/relationships/image" Target="../media/image12.emf"/><Relationship Id="rId1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22"/>
          <p:cNvSpPr txBox="1">
            <a:spLocks noChangeArrowheads="1"/>
          </p:cNvSpPr>
          <p:nvPr/>
        </p:nvSpPr>
        <p:spPr bwMode="auto">
          <a:xfrm>
            <a:off x="2885281" y="93615"/>
            <a:ext cx="24688800" cy="1417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7942" tIns="244855" rIns="97942" bIns="244855" anchor="ctr" anchorCtr="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6000" b="1" cap="all" dirty="0" smtClean="0">
                <a:ln/>
                <a:solidFill>
                  <a:srgbClr val="00B0F0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+mn-lt"/>
              </a:rPr>
              <a:t>POSTER PRESENTATION </a:t>
            </a:r>
            <a:r>
              <a:rPr lang="en-US" sz="6000" b="1" cap="all" dirty="0" smtClean="0">
                <a:ln/>
                <a:solidFill>
                  <a:srgbClr val="00B0F0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+mn-lt"/>
              </a:rPr>
              <a:t>By </a:t>
            </a:r>
            <a:r>
              <a:rPr lang="en-US" sz="6000" b="1" cap="all" dirty="0" smtClean="0">
                <a:ln/>
                <a:solidFill>
                  <a:srgbClr val="00B0F0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+mn-lt"/>
              </a:rPr>
              <a:t>MINITAB USAGE</a:t>
            </a:r>
            <a:endParaRPr lang="en-US" sz="6000" b="1" cap="all" dirty="0">
              <a:ln/>
              <a:solidFill>
                <a:srgbClr val="00B0F0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  <a:latin typeface="+mn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2941180" y="19433937"/>
            <a:ext cx="7781539" cy="2511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lIns="48971" tIns="24486" rIns="48971" bIns="24486" rtlCol="0">
            <a:spAutoFit/>
          </a:bodyPr>
          <a:lstStyle/>
          <a:p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Md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Asif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Newaz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Khan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Roll:201636053</a:t>
            </a: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Level: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03</a:t>
            </a: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IPE-01</a:t>
            </a: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Military Institute of Science and Technology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2968219" y="18868173"/>
            <a:ext cx="1450230" cy="557282"/>
          </a:xfrm>
          <a:prstGeom prst="rect">
            <a:avLst/>
          </a:prstGeom>
          <a:noFill/>
        </p:spPr>
        <p:txBody>
          <a:bodyPr wrap="none" lIns="48971" tIns="24486" rIns="48971" bIns="24486" rtlCol="0">
            <a:spAutoFit/>
          </a:bodyPr>
          <a:lstStyle/>
          <a:p>
            <a:r>
              <a:rPr lang="en-US" sz="3200" b="1" dirty="0"/>
              <a:t>Contact</a:t>
            </a:r>
          </a:p>
        </p:txBody>
      </p:sp>
      <p:sp>
        <p:nvSpPr>
          <p:cNvPr id="10" name="Text Box 189"/>
          <p:cNvSpPr txBox="1">
            <a:spLocks noChangeArrowheads="1"/>
          </p:cNvSpPr>
          <p:nvPr/>
        </p:nvSpPr>
        <p:spPr bwMode="auto">
          <a:xfrm>
            <a:off x="692275" y="2442241"/>
            <a:ext cx="21700291" cy="1158553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accent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7942" tIns="97942" rIns="97942" bIns="97942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sz="2000" dirty="0" smtClean="0">
              <a:latin typeface="Calibri" pitchFamily="34" charset="0"/>
            </a:endParaRPr>
          </a:p>
          <a:p>
            <a:pPr eaLnBrk="1" hangingPunct="1"/>
            <a:endParaRPr lang="en-US" sz="2000" dirty="0">
              <a:latin typeface="Calibri" pitchFamily="34" charset="0"/>
            </a:endParaRPr>
          </a:p>
          <a:p>
            <a:pPr eaLnBrk="1" hangingPunct="1"/>
            <a:endParaRPr lang="en-US" sz="2000" dirty="0" smtClean="0">
              <a:latin typeface="Calibri" pitchFamily="34" charset="0"/>
            </a:endParaRPr>
          </a:p>
          <a:p>
            <a:pPr eaLnBrk="1" hangingPunct="1"/>
            <a:endParaRPr lang="en-US" sz="2000" dirty="0">
              <a:latin typeface="Calibri" pitchFamily="34" charset="0"/>
            </a:endParaRPr>
          </a:p>
          <a:p>
            <a:pPr eaLnBrk="1" hangingPunct="1"/>
            <a:endParaRPr lang="en-US" sz="2000" dirty="0" smtClean="0">
              <a:latin typeface="Calibri" pitchFamily="34" charset="0"/>
            </a:endParaRPr>
          </a:p>
          <a:p>
            <a:pPr eaLnBrk="1" hangingPunct="1"/>
            <a:endParaRPr lang="en-US" sz="2000" dirty="0">
              <a:latin typeface="Calibri" pitchFamily="34" charset="0"/>
            </a:endParaRPr>
          </a:p>
          <a:p>
            <a:pPr eaLnBrk="1" hangingPunct="1"/>
            <a:endParaRPr lang="en-US" sz="2000" dirty="0" smtClean="0">
              <a:latin typeface="Calibri" pitchFamily="34" charset="0"/>
            </a:endParaRPr>
          </a:p>
          <a:p>
            <a:pPr eaLnBrk="1" hangingPunct="1"/>
            <a:endParaRPr lang="en-US" sz="2000" dirty="0">
              <a:latin typeface="Calibri" pitchFamily="34" charset="0"/>
            </a:endParaRPr>
          </a:p>
          <a:p>
            <a:pPr eaLnBrk="1" hangingPunct="1"/>
            <a:endParaRPr lang="en-US" sz="2000" dirty="0" smtClean="0">
              <a:latin typeface="Calibri" pitchFamily="34" charset="0"/>
            </a:endParaRPr>
          </a:p>
          <a:p>
            <a:pPr eaLnBrk="1" hangingPunct="1"/>
            <a:endParaRPr lang="en-US" sz="2000" dirty="0">
              <a:latin typeface="Calibri" pitchFamily="34" charset="0"/>
            </a:endParaRPr>
          </a:p>
          <a:p>
            <a:pPr eaLnBrk="1" hangingPunct="1"/>
            <a:endParaRPr lang="en-US" sz="2000" dirty="0" smtClean="0">
              <a:latin typeface="Calibri" pitchFamily="34" charset="0"/>
            </a:endParaRPr>
          </a:p>
          <a:p>
            <a:pPr eaLnBrk="1" hangingPunct="1"/>
            <a:endParaRPr lang="en-US" sz="2000" dirty="0">
              <a:latin typeface="Calibri" pitchFamily="34" charset="0"/>
            </a:endParaRPr>
          </a:p>
          <a:p>
            <a:pPr eaLnBrk="1" hangingPunct="1"/>
            <a:endParaRPr lang="en-US" sz="2000" dirty="0" smtClean="0">
              <a:latin typeface="Calibri" pitchFamily="34" charset="0"/>
            </a:endParaRPr>
          </a:p>
          <a:p>
            <a:pPr eaLnBrk="1" hangingPunct="1"/>
            <a:endParaRPr lang="en-US" sz="2000" dirty="0">
              <a:latin typeface="Calibri" pitchFamily="34" charset="0"/>
            </a:endParaRPr>
          </a:p>
          <a:p>
            <a:pPr eaLnBrk="1" hangingPunct="1"/>
            <a:endParaRPr lang="en-US" sz="2000" dirty="0" smtClean="0">
              <a:latin typeface="Calibri" pitchFamily="34" charset="0"/>
            </a:endParaRPr>
          </a:p>
          <a:p>
            <a:pPr eaLnBrk="1" hangingPunct="1"/>
            <a:endParaRPr lang="en-US" sz="2000" dirty="0">
              <a:latin typeface="Calibri" pitchFamily="34" charset="0"/>
            </a:endParaRPr>
          </a:p>
          <a:p>
            <a:pPr eaLnBrk="1" hangingPunct="1"/>
            <a:endParaRPr lang="en-US" sz="2000" dirty="0" smtClean="0">
              <a:latin typeface="Calibri" pitchFamily="34" charset="0"/>
            </a:endParaRPr>
          </a:p>
          <a:p>
            <a:pPr eaLnBrk="1" hangingPunct="1"/>
            <a:endParaRPr lang="en-US" sz="2000" dirty="0">
              <a:latin typeface="Calibri" pitchFamily="34" charset="0"/>
            </a:endParaRPr>
          </a:p>
          <a:p>
            <a:pPr eaLnBrk="1" hangingPunct="1"/>
            <a:endParaRPr lang="en-US" sz="2000" dirty="0" smtClean="0">
              <a:latin typeface="Calibri" pitchFamily="34" charset="0"/>
            </a:endParaRPr>
          </a:p>
          <a:p>
            <a:pPr eaLnBrk="1" hangingPunct="1"/>
            <a:endParaRPr lang="en-US" sz="2000" dirty="0">
              <a:latin typeface="Calibri" pitchFamily="34" charset="0"/>
            </a:endParaRPr>
          </a:p>
          <a:p>
            <a:pPr eaLnBrk="1" hangingPunct="1"/>
            <a:endParaRPr lang="en-US" sz="2000" dirty="0" smtClean="0">
              <a:latin typeface="Calibri" pitchFamily="34" charset="0"/>
            </a:endParaRPr>
          </a:p>
          <a:p>
            <a:pPr eaLnBrk="1" hangingPunct="1"/>
            <a:endParaRPr lang="en-US" sz="2000" dirty="0">
              <a:latin typeface="Calibri" pitchFamily="34" charset="0"/>
            </a:endParaRPr>
          </a:p>
          <a:p>
            <a:pPr eaLnBrk="1" hangingPunct="1"/>
            <a:endParaRPr lang="en-US" sz="2000" dirty="0" smtClean="0">
              <a:latin typeface="Calibri" pitchFamily="34" charset="0"/>
            </a:endParaRPr>
          </a:p>
          <a:p>
            <a:pPr eaLnBrk="1" hangingPunct="1"/>
            <a:endParaRPr lang="en-US" sz="2000" dirty="0">
              <a:latin typeface="Calibri" pitchFamily="34" charset="0"/>
            </a:endParaRPr>
          </a:p>
          <a:p>
            <a:pPr eaLnBrk="1" hangingPunct="1"/>
            <a:endParaRPr lang="en-US" sz="2000" dirty="0" smtClean="0">
              <a:latin typeface="Calibri" pitchFamily="34" charset="0"/>
            </a:endParaRPr>
          </a:p>
          <a:p>
            <a:pPr eaLnBrk="1" hangingPunct="1"/>
            <a:endParaRPr lang="en-US" sz="2000" dirty="0">
              <a:latin typeface="Calibri" pitchFamily="34" charset="0"/>
            </a:endParaRPr>
          </a:p>
          <a:p>
            <a:pPr eaLnBrk="1" hangingPunct="1"/>
            <a:endParaRPr lang="en-US" sz="2000" dirty="0" smtClean="0">
              <a:latin typeface="Calibri" pitchFamily="34" charset="0"/>
            </a:endParaRPr>
          </a:p>
          <a:p>
            <a:pPr eaLnBrk="1" hangingPunct="1"/>
            <a:endParaRPr lang="en-US" sz="2000" dirty="0">
              <a:latin typeface="Calibri" pitchFamily="34" charset="0"/>
            </a:endParaRPr>
          </a:p>
          <a:p>
            <a:pPr eaLnBrk="1" hangingPunct="1"/>
            <a:endParaRPr lang="en-US" sz="2000" dirty="0" smtClean="0">
              <a:latin typeface="Calibri" pitchFamily="34" charset="0"/>
            </a:endParaRPr>
          </a:p>
          <a:p>
            <a:pPr eaLnBrk="1" hangingPunct="1"/>
            <a:endParaRPr lang="en-US" sz="2000" dirty="0">
              <a:latin typeface="Calibri" pitchFamily="34" charset="0"/>
            </a:endParaRPr>
          </a:p>
          <a:p>
            <a:pPr eaLnBrk="1" hangingPunct="1"/>
            <a:endParaRPr lang="en-US" sz="2000" dirty="0" smtClean="0">
              <a:latin typeface="Calibri" pitchFamily="34" charset="0"/>
            </a:endParaRPr>
          </a:p>
          <a:p>
            <a:pPr eaLnBrk="1" hangingPunct="1"/>
            <a:endParaRPr lang="en-US" sz="2000" dirty="0">
              <a:latin typeface="Calibri" pitchFamily="34" charset="0"/>
            </a:endParaRPr>
          </a:p>
          <a:p>
            <a:pPr eaLnBrk="1" hangingPunct="1"/>
            <a:endParaRPr lang="en-US" sz="2000" dirty="0" smtClean="0">
              <a:latin typeface="Calibri" pitchFamily="34" charset="0"/>
            </a:endParaRPr>
          </a:p>
          <a:p>
            <a:pPr eaLnBrk="1" hangingPunct="1"/>
            <a:endParaRPr lang="en-US" sz="2000" dirty="0">
              <a:latin typeface="Calibri" pitchFamily="34" charset="0"/>
            </a:endParaRPr>
          </a:p>
          <a:p>
            <a:pPr eaLnBrk="1" hangingPunct="1"/>
            <a:endParaRPr lang="en-US" sz="2000" dirty="0" smtClean="0">
              <a:latin typeface="Calibri" pitchFamily="34" charset="0"/>
            </a:endParaRPr>
          </a:p>
          <a:p>
            <a:pPr eaLnBrk="1" hangingPunct="1"/>
            <a:endParaRPr lang="en-US" sz="2000" dirty="0">
              <a:latin typeface="Calibri" pitchFamily="34" charset="0"/>
            </a:endParaRPr>
          </a:p>
          <a:p>
            <a:pPr eaLnBrk="1" hangingPunct="1"/>
            <a:endParaRPr lang="en-US" sz="2000" dirty="0" smtClean="0">
              <a:latin typeface="Calibri" pitchFamily="34" charset="0"/>
            </a:endParaRPr>
          </a:p>
        </p:txBody>
      </p:sp>
      <p:sp>
        <p:nvSpPr>
          <p:cNvPr id="12" name="Text Box 191"/>
          <p:cNvSpPr txBox="1">
            <a:spLocks noChangeArrowheads="1"/>
          </p:cNvSpPr>
          <p:nvPr/>
        </p:nvSpPr>
        <p:spPr bwMode="auto">
          <a:xfrm>
            <a:off x="893458" y="14302324"/>
            <a:ext cx="21382703" cy="7276658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wrap="square" lIns="97942" tIns="97942" rIns="97942" bIns="97942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dirty="0" smtClean="0">
                <a:latin typeface="Calibri" pitchFamily="34" charset="0"/>
              </a:rPr>
              <a:t>  </a:t>
            </a:r>
          </a:p>
          <a:p>
            <a:pPr eaLnBrk="1" hangingPunct="1"/>
            <a:endParaRPr lang="en-US" sz="2000" dirty="0" smtClean="0">
              <a:latin typeface="Calibri" pitchFamily="34" charset="0"/>
            </a:endParaRPr>
          </a:p>
          <a:p>
            <a:pPr eaLnBrk="1" hangingPunct="1"/>
            <a:r>
              <a:rPr lang="en-US" sz="2000" dirty="0" smtClean="0">
                <a:latin typeface="Calibri" pitchFamily="34" charset="0"/>
              </a:rPr>
              <a:t> </a:t>
            </a:r>
          </a:p>
          <a:p>
            <a:pPr eaLnBrk="1" hangingPunct="1"/>
            <a:endParaRPr lang="en-US" sz="2000" dirty="0" smtClean="0">
              <a:latin typeface="Calibri" pitchFamily="34" charset="0"/>
            </a:endParaRPr>
          </a:p>
          <a:p>
            <a:pPr eaLnBrk="1" hangingPunct="1"/>
            <a:endParaRPr lang="en-US" sz="2000" dirty="0" smtClean="0">
              <a:latin typeface="Calibri" pitchFamily="34" charset="0"/>
            </a:endParaRPr>
          </a:p>
          <a:p>
            <a:pPr eaLnBrk="1" hangingPunct="1"/>
            <a:endParaRPr lang="en-US" sz="2000" dirty="0" smtClean="0">
              <a:latin typeface="Calibri" pitchFamily="34" charset="0"/>
            </a:endParaRPr>
          </a:p>
          <a:p>
            <a:pPr eaLnBrk="1" hangingPunct="1"/>
            <a:endParaRPr lang="en-US" sz="2000" dirty="0" smtClean="0">
              <a:latin typeface="Calibri" pitchFamily="34" charset="0"/>
            </a:endParaRPr>
          </a:p>
          <a:p>
            <a:pPr eaLnBrk="1" hangingPunct="1"/>
            <a:endParaRPr lang="en-US" sz="2000" dirty="0" smtClean="0">
              <a:latin typeface="Calibri" pitchFamily="34" charset="0"/>
            </a:endParaRPr>
          </a:p>
          <a:p>
            <a:pPr eaLnBrk="1" hangingPunct="1"/>
            <a:endParaRPr lang="en-US" sz="2000" dirty="0" smtClean="0">
              <a:latin typeface="Calibri" pitchFamily="34" charset="0"/>
            </a:endParaRPr>
          </a:p>
          <a:p>
            <a:pPr eaLnBrk="1" hangingPunct="1"/>
            <a:endParaRPr lang="en-US" sz="2000" dirty="0" smtClean="0">
              <a:latin typeface="Calibri" pitchFamily="34" charset="0"/>
            </a:endParaRPr>
          </a:p>
          <a:p>
            <a:pPr eaLnBrk="1" hangingPunct="1"/>
            <a:endParaRPr lang="en-US" sz="2000" dirty="0" smtClean="0">
              <a:latin typeface="Calibri" pitchFamily="34" charset="0"/>
            </a:endParaRPr>
          </a:p>
          <a:p>
            <a:pPr eaLnBrk="1" hangingPunct="1"/>
            <a:endParaRPr lang="en-US" sz="2000" dirty="0" smtClean="0">
              <a:latin typeface="Calibri" pitchFamily="34" charset="0"/>
            </a:endParaRPr>
          </a:p>
          <a:p>
            <a:pPr eaLnBrk="1" hangingPunct="1"/>
            <a:endParaRPr lang="en-US" sz="2000" dirty="0" smtClean="0">
              <a:latin typeface="Calibri" pitchFamily="34" charset="0"/>
            </a:endParaRPr>
          </a:p>
          <a:p>
            <a:pPr eaLnBrk="1" hangingPunct="1"/>
            <a:endParaRPr lang="en-US" sz="2000" dirty="0" smtClean="0">
              <a:latin typeface="Calibri" pitchFamily="34" charset="0"/>
            </a:endParaRPr>
          </a:p>
          <a:p>
            <a:pPr eaLnBrk="1" hangingPunct="1"/>
            <a:endParaRPr lang="en-US" sz="2000" dirty="0" smtClean="0">
              <a:latin typeface="Calibri" pitchFamily="34" charset="0"/>
            </a:endParaRPr>
          </a:p>
          <a:p>
            <a:pPr eaLnBrk="1" hangingPunct="1"/>
            <a:endParaRPr lang="en-US" sz="2000" dirty="0" smtClean="0">
              <a:latin typeface="Calibri" pitchFamily="34" charset="0"/>
            </a:endParaRPr>
          </a:p>
          <a:p>
            <a:pPr eaLnBrk="1" hangingPunct="1"/>
            <a:r>
              <a:rPr lang="en-US" sz="2000" dirty="0" smtClean="0">
                <a:latin typeface="Calibri" pitchFamily="34" charset="0"/>
              </a:rPr>
              <a:t> </a:t>
            </a:r>
          </a:p>
          <a:p>
            <a:pPr eaLnBrk="1" hangingPunct="1"/>
            <a:r>
              <a:rPr lang="en-US" sz="2000" dirty="0" smtClean="0">
                <a:latin typeface="Calibri" pitchFamily="34" charset="0"/>
              </a:rPr>
              <a:t> </a:t>
            </a:r>
          </a:p>
          <a:p>
            <a:pPr eaLnBrk="1" hangingPunct="1"/>
            <a:r>
              <a:rPr lang="en-US" sz="2000" dirty="0" smtClean="0">
                <a:latin typeface="Calibri" pitchFamily="34" charset="0"/>
              </a:rPr>
              <a:t> </a:t>
            </a:r>
          </a:p>
          <a:p>
            <a:pPr eaLnBrk="1" hangingPunct="1"/>
            <a:r>
              <a:rPr lang="en-US" sz="2000" dirty="0" smtClean="0">
                <a:latin typeface="Calibri" pitchFamily="34" charset="0"/>
              </a:rPr>
              <a:t> </a:t>
            </a:r>
          </a:p>
          <a:p>
            <a:pPr eaLnBrk="1" hangingPunct="1"/>
            <a:r>
              <a:rPr lang="en-US" sz="2000" dirty="0" smtClean="0">
                <a:latin typeface="Calibri" pitchFamily="34" charset="0"/>
              </a:rPr>
              <a:t> </a:t>
            </a:r>
          </a:p>
          <a:p>
            <a:pPr eaLnBrk="1" hangingPunct="1"/>
            <a:endParaRPr lang="en-US" sz="2000" dirty="0" smtClean="0">
              <a:latin typeface="Calibri" pitchFamily="34" charset="0"/>
            </a:endParaRPr>
          </a:p>
          <a:p>
            <a:pPr eaLnBrk="1" hangingPunct="1"/>
            <a:endParaRPr lang="en-US" sz="2000" dirty="0" smtClean="0">
              <a:latin typeface="Calibri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2740486" y="1828978"/>
            <a:ext cx="5029200" cy="4495622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971" tIns="24486" rIns="48971" bIns="24486" rtlCol="0" anchor="ctr"/>
          <a:lstStyle/>
          <a:p>
            <a:pPr algn="ctr"/>
            <a:endParaRPr lang="en-US" sz="3200" b="1" dirty="0" smtClean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 algn="ctr"/>
            <a:endParaRPr lang="en-US" sz="32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 algn="ctr"/>
            <a:endParaRPr lang="en-US" sz="3200" b="1" dirty="0" smtClean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USAGE OF MINITAB</a:t>
            </a:r>
          </a:p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Here Minitab is used for various statistical  data analysis. From Histogram to ANOVA including Boxplot, Pie and Pareto chart, Bubble Plot, Scatterplot </a:t>
            </a:r>
            <a:r>
              <a:rPr lang="en-US" sz="3200" b="1" dirty="0" err="1" smtClean="0">
                <a:solidFill>
                  <a:schemeClr val="tx1"/>
                </a:solidFill>
              </a:rPr>
              <a:t>etc</a:t>
            </a:r>
            <a:r>
              <a:rPr lang="en-US" sz="3200" b="1" dirty="0" smtClean="0">
                <a:solidFill>
                  <a:schemeClr val="tx1"/>
                </a:solidFill>
              </a:rPr>
              <a:t> all of these are plotted here by means of MINITAB</a:t>
            </a:r>
            <a:r>
              <a:rPr lang="en-US" sz="32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.</a:t>
            </a:r>
            <a:endParaRPr lang="en-US" sz="32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 algn="ctr"/>
            <a:endParaRPr lang="en-US" sz="3200" b="1" dirty="0" smtClean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 algn="ctr"/>
            <a:endParaRPr lang="en-US" sz="32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 algn="ctr"/>
            <a:endParaRPr lang="en-US" sz="3200" b="1" dirty="0" smtClean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 algn="ctr"/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14" name="Text Box 193"/>
          <p:cNvSpPr txBox="1">
            <a:spLocks noChangeArrowheads="1"/>
          </p:cNvSpPr>
          <p:nvPr/>
        </p:nvSpPr>
        <p:spPr bwMode="auto">
          <a:xfrm>
            <a:off x="22954334" y="11000520"/>
            <a:ext cx="9665117" cy="7584434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wrap="square" lIns="97942" tIns="97942" rIns="97942" bIns="97942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dirty="0">
                <a:latin typeface="Calibri" pitchFamily="34" charset="0"/>
              </a:rPr>
              <a:t>Missing button	</a:t>
            </a:r>
            <a:r>
              <a:rPr lang="en-US" sz="2000" dirty="0" smtClean="0">
                <a:latin typeface="Calibri" pitchFamily="34" charset="0"/>
              </a:rPr>
              <a:t>5</a:t>
            </a:r>
            <a:r>
              <a:rPr lang="bn-IN" sz="2000" dirty="0" smtClean="0">
                <a:latin typeface="Calibri" pitchFamily="34" charset="0"/>
              </a:rPr>
              <a:t>3</a:t>
            </a:r>
            <a:r>
              <a:rPr lang="en-US" sz="2000" dirty="0">
                <a:latin typeface="Calibri" pitchFamily="34" charset="0"/>
              </a:rPr>
              <a:t>	</a:t>
            </a:r>
            <a:r>
              <a:rPr lang="en-US" sz="2000" dirty="0" smtClean="0">
                <a:latin typeface="Calibri" pitchFamily="34" charset="0"/>
              </a:rPr>
              <a:t>0.17	36.89</a:t>
            </a:r>
            <a:endParaRPr lang="en-US" sz="2000" dirty="0">
              <a:latin typeface="Calibri" pitchFamily="34" charset="0"/>
            </a:endParaRPr>
          </a:p>
          <a:p>
            <a:pPr eaLnBrk="1" hangingPunct="1"/>
            <a:r>
              <a:rPr lang="en-US" sz="2000" dirty="0">
                <a:latin typeface="Calibri" pitchFamily="34" charset="0"/>
              </a:rPr>
              <a:t>Loose thread	21	0.89	59.63</a:t>
            </a:r>
          </a:p>
          <a:p>
            <a:pPr eaLnBrk="1" hangingPunct="1"/>
            <a:r>
              <a:rPr lang="en-US" sz="2000" dirty="0">
                <a:latin typeface="Calibri" pitchFamily="34" charset="0"/>
              </a:rPr>
              <a:t>Misaligned fabric	18	5.12	92.16</a:t>
            </a:r>
          </a:p>
          <a:p>
            <a:pPr eaLnBrk="1" hangingPunct="1"/>
            <a:r>
              <a:rPr lang="en-US" sz="2000" dirty="0">
                <a:latin typeface="Calibri" pitchFamily="34" charset="0"/>
              </a:rPr>
              <a:t>Fabric flaws	23	4.89	112.47</a:t>
            </a:r>
          </a:p>
          <a:p>
            <a:pPr eaLnBrk="1" hangingPunct="1"/>
            <a:r>
              <a:rPr lang="en-US" sz="2000" dirty="0">
                <a:latin typeface="Calibri" pitchFamily="34" charset="0"/>
              </a:rPr>
              <a:t>Stitching errors	112	1.89	211.68</a:t>
            </a:r>
          </a:p>
          <a:p>
            <a:pPr eaLnBrk="1" hangingPunct="1"/>
            <a:r>
              <a:rPr lang="en-US" sz="2000" dirty="0">
                <a:latin typeface="Calibri" pitchFamily="34" charset="0"/>
              </a:rPr>
              <a:t>Hemming errors	43	4.23	181.89</a:t>
            </a:r>
          </a:p>
          <a:p>
            <a:pPr eaLnBrk="1" hangingPunct="1"/>
            <a:endParaRPr lang="en-US" sz="2000" dirty="0" smtClean="0">
              <a:latin typeface="Calibri" pitchFamily="34" charset="0"/>
            </a:endParaRPr>
          </a:p>
          <a:p>
            <a:pPr eaLnBrk="1" hangingPunct="1"/>
            <a:endParaRPr lang="en-US" sz="2000" dirty="0" smtClean="0">
              <a:latin typeface="Calibri" pitchFamily="34" charset="0"/>
            </a:endParaRPr>
          </a:p>
          <a:p>
            <a:pPr eaLnBrk="1" hangingPunct="1"/>
            <a:r>
              <a:rPr lang="en-US" sz="2000" dirty="0">
                <a:latin typeface="Calibri" pitchFamily="34" charset="0"/>
              </a:rPr>
              <a:t>Hydrogen	Porosity	Strength</a:t>
            </a:r>
          </a:p>
          <a:p>
            <a:pPr eaLnBrk="1" hangingPunct="1"/>
            <a:r>
              <a:rPr lang="en-US" sz="2000" dirty="0">
                <a:latin typeface="Calibri" pitchFamily="34" charset="0"/>
              </a:rPr>
              <a:t>0.180000	0.500150	0.83931</a:t>
            </a:r>
          </a:p>
          <a:p>
            <a:pPr eaLnBrk="1" hangingPunct="1"/>
            <a:r>
              <a:rPr lang="en-US" sz="2000" dirty="0">
                <a:latin typeface="Calibri" pitchFamily="34" charset="0"/>
              </a:rPr>
              <a:t>0.210000	0.410000	1.12253</a:t>
            </a:r>
          </a:p>
          <a:p>
            <a:pPr eaLnBrk="1" hangingPunct="1"/>
            <a:r>
              <a:rPr lang="en-US" sz="2000" dirty="0">
                <a:latin typeface="Calibri" pitchFamily="34" charset="0"/>
              </a:rPr>
              <a:t>0.210000	0.450000	1.11309</a:t>
            </a:r>
          </a:p>
          <a:p>
            <a:pPr eaLnBrk="1" hangingPunct="1"/>
            <a:r>
              <a:rPr lang="en-US" sz="2000" dirty="0">
                <a:latin typeface="Calibri" pitchFamily="34" charset="0"/>
              </a:rPr>
              <a:t>0.210000	0.550000	1.10000</a:t>
            </a:r>
          </a:p>
          <a:p>
            <a:pPr eaLnBrk="1" hangingPunct="1"/>
            <a:r>
              <a:rPr lang="en-US" sz="2000" dirty="0">
                <a:latin typeface="Calibri" pitchFamily="34" charset="0"/>
              </a:rPr>
              <a:t>0.220000	0.440000	0.70705</a:t>
            </a:r>
          </a:p>
          <a:p>
            <a:pPr eaLnBrk="1" hangingPunct="1"/>
            <a:r>
              <a:rPr lang="en-US" sz="2000" dirty="0">
                <a:latin typeface="Calibri" pitchFamily="34" charset="0"/>
              </a:rPr>
              <a:t>0.220000	0.240000	0.49751</a:t>
            </a:r>
          </a:p>
          <a:p>
            <a:pPr eaLnBrk="1" hangingPunct="1"/>
            <a:r>
              <a:rPr lang="en-US" sz="2000" dirty="0">
                <a:latin typeface="Calibri" pitchFamily="34" charset="0"/>
              </a:rPr>
              <a:t>0.230000	0.470000	0.53000</a:t>
            </a:r>
          </a:p>
          <a:p>
            <a:pPr eaLnBrk="1" hangingPunct="1"/>
            <a:r>
              <a:rPr lang="en-US" sz="2000" dirty="0">
                <a:latin typeface="Calibri" pitchFamily="34" charset="0"/>
              </a:rPr>
              <a:t>0.230000	0.700000	0.52062</a:t>
            </a:r>
          </a:p>
          <a:p>
            <a:pPr eaLnBrk="1" hangingPunct="1"/>
            <a:r>
              <a:rPr lang="en-US" sz="2000" dirty="0">
                <a:latin typeface="Calibri" pitchFamily="34" charset="0"/>
              </a:rPr>
              <a:t>0.240000	0.800000	0.19287</a:t>
            </a:r>
          </a:p>
          <a:p>
            <a:pPr eaLnBrk="1" hangingPunct="1"/>
            <a:r>
              <a:rPr lang="en-US" sz="2000" dirty="0">
                <a:latin typeface="Calibri" pitchFamily="34" charset="0"/>
              </a:rPr>
              <a:t>0.240000	0.220000	0.54000</a:t>
            </a:r>
          </a:p>
          <a:p>
            <a:pPr eaLnBrk="1" hangingPunct="1"/>
            <a:r>
              <a:rPr lang="en-US" sz="2000" dirty="0">
                <a:latin typeface="Calibri" pitchFamily="34" charset="0"/>
              </a:rPr>
              <a:t>0.250000	0.880000	0.39086</a:t>
            </a:r>
          </a:p>
          <a:p>
            <a:pPr eaLnBrk="1" hangingPunct="1"/>
            <a:r>
              <a:rPr lang="en-US" sz="2000" dirty="0">
                <a:latin typeface="Calibri" pitchFamily="34" charset="0"/>
              </a:rPr>
              <a:t>0.260000	0.720000	0.42000</a:t>
            </a:r>
          </a:p>
          <a:p>
            <a:pPr eaLnBrk="1" hangingPunct="1"/>
            <a:r>
              <a:rPr lang="en-US" sz="2000" dirty="0">
                <a:latin typeface="Calibri" pitchFamily="34" charset="0"/>
              </a:rPr>
              <a:t>0.270000	0.750000	0.18348</a:t>
            </a:r>
          </a:p>
          <a:p>
            <a:pPr eaLnBrk="1" hangingPunct="1"/>
            <a:r>
              <a:rPr lang="en-US" sz="2000" dirty="0">
                <a:latin typeface="Calibri" pitchFamily="34" charset="0"/>
              </a:rPr>
              <a:t>0.280000	0.700000	0.24000</a:t>
            </a:r>
          </a:p>
          <a:p>
            <a:pPr eaLnBrk="1" hangingPunct="1"/>
            <a:endParaRPr lang="en-US" sz="2000" dirty="0">
              <a:latin typeface="Calibri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9402" y="8489406"/>
            <a:ext cx="6810955" cy="4250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293" y="8268722"/>
            <a:ext cx="7003329" cy="4523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08968" y="2940882"/>
            <a:ext cx="6380163" cy="432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08969" y="8193156"/>
            <a:ext cx="6380162" cy="4599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9189" y="2757547"/>
            <a:ext cx="6759784" cy="4607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865" y="2757547"/>
            <a:ext cx="7003330" cy="4330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3418" y="14756672"/>
            <a:ext cx="7060486" cy="5224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995" y="14813430"/>
            <a:ext cx="6762627" cy="5224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94196" y="1611075"/>
            <a:ext cx="4843243" cy="89912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6858000" y="3521190"/>
            <a:ext cx="55626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206158" y="3921299"/>
            <a:ext cx="582404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041" name="Picture 17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20963" y="1738464"/>
            <a:ext cx="4581753" cy="269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2" name="Picture 18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87072" y="6963806"/>
            <a:ext cx="4632379" cy="3323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3" name="Picture 19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13589" y="4623580"/>
            <a:ext cx="4605862" cy="21100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4" name="Picture 20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690" y="14756672"/>
            <a:ext cx="6116472" cy="5224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3" y="217902"/>
            <a:ext cx="1728959" cy="16110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568200" y="13059620"/>
            <a:ext cx="472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  Cause and effect </a:t>
            </a:r>
            <a:r>
              <a:rPr lang="en-US" sz="2400" dirty="0" smtClean="0"/>
              <a:t>diagram</a:t>
            </a:r>
            <a:endParaRPr lang="en-US" sz="2400" dirty="0"/>
          </a:p>
        </p:txBody>
      </p:sp>
      <p:sp>
        <p:nvSpPr>
          <p:cNvPr id="31" name="TextBox 30"/>
          <p:cNvSpPr txBox="1"/>
          <p:nvPr/>
        </p:nvSpPr>
        <p:spPr>
          <a:xfrm>
            <a:off x="2133600" y="7255451"/>
            <a:ext cx="472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                 Histogram</a:t>
            </a:r>
            <a:endParaRPr lang="en-US" sz="2400" dirty="0"/>
          </a:p>
        </p:txBody>
      </p:sp>
      <p:sp>
        <p:nvSpPr>
          <p:cNvPr id="32" name="TextBox 31"/>
          <p:cNvSpPr txBox="1"/>
          <p:nvPr/>
        </p:nvSpPr>
        <p:spPr>
          <a:xfrm>
            <a:off x="9705913" y="7500656"/>
            <a:ext cx="472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              Bubble Plot</a:t>
            </a:r>
            <a:endParaRPr lang="en-US" sz="2400" dirty="0"/>
          </a:p>
        </p:txBody>
      </p:sp>
      <p:sp>
        <p:nvSpPr>
          <p:cNvPr id="33" name="TextBox 32"/>
          <p:cNvSpPr txBox="1"/>
          <p:nvPr/>
        </p:nvSpPr>
        <p:spPr>
          <a:xfrm>
            <a:off x="2133600" y="13051864"/>
            <a:ext cx="472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                 Pie Chart </a:t>
            </a:r>
            <a:endParaRPr lang="en-US" sz="2400" dirty="0"/>
          </a:p>
        </p:txBody>
      </p:sp>
      <p:sp>
        <p:nvSpPr>
          <p:cNvPr id="34" name="TextBox 33"/>
          <p:cNvSpPr txBox="1"/>
          <p:nvPr/>
        </p:nvSpPr>
        <p:spPr>
          <a:xfrm>
            <a:off x="16636849" y="7500657"/>
            <a:ext cx="472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</a:t>
            </a:r>
            <a:r>
              <a:rPr lang="en-US" sz="2400" dirty="0" smtClean="0"/>
              <a:t>                Scatterplot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16608021" y="13120917"/>
            <a:ext cx="472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                    Boxplot</a:t>
            </a:r>
            <a:endParaRPr lang="en-US" sz="2400" dirty="0"/>
          </a:p>
        </p:txBody>
      </p:sp>
      <p:sp>
        <p:nvSpPr>
          <p:cNvPr id="38" name="TextBox 37"/>
          <p:cNvSpPr txBox="1"/>
          <p:nvPr/>
        </p:nvSpPr>
        <p:spPr>
          <a:xfrm>
            <a:off x="16101461" y="20228103"/>
            <a:ext cx="472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</a:t>
            </a:r>
            <a:r>
              <a:rPr lang="en-US" sz="2400" dirty="0" smtClean="0"/>
              <a:t>            Pareto Chart</a:t>
            </a:r>
            <a:endParaRPr lang="en-US" sz="2400" dirty="0"/>
          </a:p>
        </p:txBody>
      </p:sp>
      <p:sp>
        <p:nvSpPr>
          <p:cNvPr id="39" name="TextBox 38"/>
          <p:cNvSpPr txBox="1"/>
          <p:nvPr/>
        </p:nvSpPr>
        <p:spPr>
          <a:xfrm>
            <a:off x="9540491" y="20291672"/>
            <a:ext cx="472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            Probability Plot    </a:t>
            </a:r>
            <a:endParaRPr lang="en-US" sz="2400" dirty="0"/>
          </a:p>
        </p:txBody>
      </p:sp>
      <p:sp>
        <p:nvSpPr>
          <p:cNvPr id="41" name="TextBox 40"/>
          <p:cNvSpPr txBox="1"/>
          <p:nvPr/>
        </p:nvSpPr>
        <p:spPr>
          <a:xfrm>
            <a:off x="1678554" y="20346624"/>
            <a:ext cx="472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                   ANOVA </a:t>
            </a:r>
            <a:endParaRPr lang="en-US" sz="2400" dirty="0"/>
          </a:p>
        </p:txBody>
      </p:sp>
      <p:sp>
        <p:nvSpPr>
          <p:cNvPr id="40" name="Rectangle 39"/>
          <p:cNvSpPr/>
          <p:nvPr/>
        </p:nvSpPr>
        <p:spPr>
          <a:xfrm>
            <a:off x="22791668" y="6607818"/>
            <a:ext cx="4926836" cy="3679705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971" tIns="24486" rIns="48971" bIns="24486" rtlCol="0" anchor="ctr"/>
          <a:lstStyle/>
          <a:p>
            <a:pPr algn="ctr"/>
            <a:endParaRPr lang="en-US" sz="3200" b="1" dirty="0" smtClean="0">
              <a:solidFill>
                <a:schemeClr val="tx1"/>
              </a:solidFill>
            </a:endParaRPr>
          </a:p>
          <a:p>
            <a:pPr algn="ctr"/>
            <a:endParaRPr lang="en-US" sz="3200" b="1" dirty="0">
              <a:solidFill>
                <a:schemeClr val="tx1"/>
              </a:solidFill>
            </a:endParaRPr>
          </a:p>
          <a:p>
            <a:pPr algn="ctr"/>
            <a:endParaRPr lang="en-US" sz="3200" b="1" dirty="0" smtClean="0">
              <a:solidFill>
                <a:schemeClr val="tx1"/>
              </a:solidFill>
            </a:endParaRPr>
          </a:p>
          <a:p>
            <a:pPr algn="ctr"/>
            <a:endParaRPr lang="en-US" sz="3200" b="1" dirty="0">
              <a:solidFill>
                <a:schemeClr val="tx1"/>
              </a:solidFill>
            </a:endParaRPr>
          </a:p>
          <a:p>
            <a:pPr algn="ctr"/>
            <a:endParaRPr lang="en-US" sz="32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ABOUT MINITAB???</a:t>
            </a:r>
            <a:r>
              <a:rPr lang="en-US" sz="32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/>
            </a:r>
            <a:br>
              <a:rPr lang="en-US" sz="32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</a:br>
            <a:endParaRPr lang="en-US" sz="3200" b="1" dirty="0" smtClean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Minitab is a command and menu driven software package for statistical analysis</a:t>
            </a:r>
            <a:r>
              <a:rPr lang="en-US" sz="32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/>
            </a:r>
            <a:br>
              <a:rPr lang="en-US" sz="32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</a:br>
            <a:r>
              <a:rPr lang="en-US" sz="32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/>
            </a:r>
            <a:br>
              <a:rPr lang="en-US" sz="32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</a:br>
            <a:endParaRPr lang="en-US" sz="3200" b="1" dirty="0" smtClean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 algn="ctr"/>
            <a:r>
              <a:rPr lang="en-US" sz="32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/>
            </a:r>
            <a:br>
              <a:rPr lang="en-US" sz="32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</a:br>
            <a:r>
              <a:rPr lang="en-US" sz="32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/>
            </a:r>
            <a:br>
              <a:rPr lang="en-US" sz="32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</a:br>
            <a:r>
              <a:rPr lang="en-US" sz="32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/>
            </a:r>
            <a:br>
              <a:rPr lang="en-US" sz="32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</a:br>
            <a:endParaRPr lang="en-US" sz="32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125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3250</TotalTime>
  <Words>99</Words>
  <Application>Microsoft Office PowerPoint</Application>
  <PresentationFormat>Custom</PresentationFormat>
  <Paragraphs>110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Book Antiqua</vt:lpstr>
      <vt:lpstr>Calibri</vt:lpstr>
      <vt:lpstr>Century Gothic</vt:lpstr>
      <vt:lpstr>Times New Roman</vt:lpstr>
      <vt:lpstr>Vrinda</vt:lpstr>
      <vt:lpstr>Apothecary</vt:lpstr>
      <vt:lpstr>PowerPoint Presentation</vt:lpstr>
    </vt:vector>
  </TitlesOfParts>
  <Company>Genigraphics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Genigraphics Research Poster Template 24x36</dc:title>
  <dc:creator>Jay Larson</dc:creator>
  <dc:description>Quality poster printing
www.genigraphics.com
1-800-790-4001</dc:description>
  <cp:lastModifiedBy>HP</cp:lastModifiedBy>
  <cp:revision>122</cp:revision>
  <cp:lastPrinted>2013-02-12T02:21:55Z</cp:lastPrinted>
  <dcterms:created xsi:type="dcterms:W3CDTF">2013-02-10T21:14:48Z</dcterms:created>
  <dcterms:modified xsi:type="dcterms:W3CDTF">2018-09-03T19:36:29Z</dcterms:modified>
</cp:coreProperties>
</file>