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6" r:id="rId5"/>
    <p:sldId id="267" r:id="rId6"/>
    <p:sldId id="268" r:id="rId7"/>
    <p:sldId id="262" r:id="rId8"/>
    <p:sldId id="263" r:id="rId9"/>
    <p:sldId id="265" r:id="rId10"/>
    <p:sldId id="264" r:id="rId11"/>
    <p:sldId id="269" r:id="rId12"/>
    <p:sldId id="274" r:id="rId13"/>
    <p:sldId id="272" r:id="rId14"/>
    <p:sldId id="273" r:id="rId15"/>
    <p:sldId id="270" r:id="rId16"/>
    <p:sldId id="275" r:id="rId17"/>
    <p:sldId id="276" r:id="rId18"/>
    <p:sldId id="281"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94660"/>
  </p:normalViewPr>
  <p:slideViewPr>
    <p:cSldViewPr snapToGrid="0">
      <p:cViewPr varScale="1">
        <p:scale>
          <a:sx n="68" d="100"/>
          <a:sy n="68" d="100"/>
        </p:scale>
        <p:origin x="7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340854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235029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9190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404930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78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1993357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30685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139775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279037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9F03D-9D96-484E-9447-BC6D331AE30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143371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9F03D-9D96-484E-9447-BC6D331AE30C}"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371831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9F03D-9D96-484E-9447-BC6D331AE30C}"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326434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9F03D-9D96-484E-9447-BC6D331AE30C}"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79441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9F03D-9D96-484E-9447-BC6D331AE30C}"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6528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19F03D-9D96-484E-9447-BC6D331AE30C}"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39630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19F03D-9D96-484E-9447-BC6D331AE30C}"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ED1C7-8404-454D-AFBF-66B3C6EB3386}" type="slidenum">
              <a:rPr lang="en-IN" smtClean="0"/>
              <a:t>‹#›</a:t>
            </a:fld>
            <a:endParaRPr lang="en-IN"/>
          </a:p>
        </p:txBody>
      </p:sp>
    </p:spTree>
    <p:extLst>
      <p:ext uri="{BB962C8B-B14F-4D97-AF65-F5344CB8AC3E}">
        <p14:creationId xmlns:p14="http://schemas.microsoft.com/office/powerpoint/2010/main" val="286525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19F03D-9D96-484E-9447-BC6D331AE30C}" type="datetimeFigureOut">
              <a:rPr lang="en-IN" smtClean="0"/>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2ED1C7-8404-454D-AFBF-66B3C6EB3386}" type="slidenum">
              <a:rPr lang="en-IN" smtClean="0"/>
              <a:t>‹#›</a:t>
            </a:fld>
            <a:endParaRPr lang="en-IN"/>
          </a:p>
        </p:txBody>
      </p:sp>
    </p:spTree>
    <p:extLst>
      <p:ext uri="{BB962C8B-B14F-4D97-AF65-F5344CB8AC3E}">
        <p14:creationId xmlns:p14="http://schemas.microsoft.com/office/powerpoint/2010/main" val="5748711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_lVu0SqmFcoDdwTaXVtbyInZFBjVLACK/edit?usp=drive_link&amp;ouid=103980142367854038838&amp;rtpof=true&amp;sd=true" TargetMode="External"/><Relationship Id="rId2" Type="http://schemas.openxmlformats.org/officeDocument/2006/relationships/hyperlink" Target="https://docs.google.com/document/d/11XKvroL1FpJOeJXHGUEh5UQInaJJZPyN/edit?usp=drive_link&amp;ouid=103980142367854038838&amp;rtpof=true&amp;sd=tr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jxz0NFcNvLb8QPLh7tZOgDPI59doiEQ5/edit?usp=drive_link&amp;ouid=103980142367854038838&amp;rtpof=true&amp;sd=tr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document/d/1Ods-IJVUIpdaj_S08-nKErxkWMC2sVxG/edit?usp=sharing&amp;ouid=103980142367854038838&amp;rtpof=true&amp;sd=tru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rive.google.com/drive/folders/1aia_FN0hs9BtaReDFebYf9Wm5-ukuPI3?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abs/2206.0840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B858-F6C6-8A45-41F9-43E6D749E659}"/>
              </a:ext>
            </a:extLst>
          </p:cNvPr>
          <p:cNvSpPr>
            <a:spLocks noGrp="1"/>
          </p:cNvSpPr>
          <p:nvPr>
            <p:ph type="ctrTitle"/>
          </p:nvPr>
        </p:nvSpPr>
        <p:spPr>
          <a:xfrm>
            <a:off x="1663012" y="1710268"/>
            <a:ext cx="7766936" cy="1646302"/>
          </a:xfrm>
        </p:spPr>
        <p:txBody>
          <a:bodyPr>
            <a:normAutofit fontScale="90000"/>
          </a:bodyPr>
          <a:lstStyle/>
          <a:p>
            <a:pPr algn="ctr"/>
            <a:r>
              <a:rPr lang="en-IN" dirty="0"/>
              <a:t>USER LEVEL INTERVENTION</a:t>
            </a:r>
          </a:p>
        </p:txBody>
      </p:sp>
      <p:sp>
        <p:nvSpPr>
          <p:cNvPr id="3" name="Subtitle 2">
            <a:extLst>
              <a:ext uri="{FF2B5EF4-FFF2-40B4-BE49-F238E27FC236}">
                <a16:creationId xmlns:a16="http://schemas.microsoft.com/office/drawing/2014/main" id="{362AF3F1-14E5-0342-B032-C36F4D677218}"/>
              </a:ext>
            </a:extLst>
          </p:cNvPr>
          <p:cNvSpPr>
            <a:spLocks noGrp="1"/>
          </p:cNvSpPr>
          <p:nvPr>
            <p:ph type="subTitle" idx="1"/>
          </p:nvPr>
        </p:nvSpPr>
        <p:spPr>
          <a:xfrm>
            <a:off x="1663012" y="3724769"/>
            <a:ext cx="7766936" cy="1096899"/>
          </a:xfrm>
        </p:spPr>
        <p:txBody>
          <a:bodyPr/>
          <a:lstStyle/>
          <a:p>
            <a:pPr algn="ctr"/>
            <a:r>
              <a:rPr lang="en-US" b="1" i="0" dirty="0">
                <a:solidFill>
                  <a:srgbClr val="000000"/>
                </a:solidFill>
                <a:effectLst/>
              </a:rPr>
              <a:t>ANALYSING HATE SPEECH IN CONVERSATIONAL THREADS</a:t>
            </a:r>
            <a:endParaRPr lang="en-IN" dirty="0"/>
          </a:p>
        </p:txBody>
      </p:sp>
    </p:spTree>
    <p:extLst>
      <p:ext uri="{BB962C8B-B14F-4D97-AF65-F5344CB8AC3E}">
        <p14:creationId xmlns:p14="http://schemas.microsoft.com/office/powerpoint/2010/main" val="376678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4D8E-667A-7A5B-17A0-C02FF69C180E}"/>
              </a:ext>
            </a:extLst>
          </p:cNvPr>
          <p:cNvSpPr>
            <a:spLocks noGrp="1"/>
          </p:cNvSpPr>
          <p:nvPr>
            <p:ph type="title"/>
          </p:nvPr>
        </p:nvSpPr>
        <p:spPr>
          <a:xfrm>
            <a:off x="147302" y="569259"/>
            <a:ext cx="9656731" cy="1320800"/>
          </a:xfrm>
        </p:spPr>
        <p:txBody>
          <a:bodyPr>
            <a:normAutofit/>
          </a:bodyPr>
          <a:lstStyle/>
          <a:p>
            <a:r>
              <a:rPr lang="en-IN" sz="3500" dirty="0"/>
              <a:t>Categorisation of Hate and Counter Speeches</a:t>
            </a:r>
          </a:p>
        </p:txBody>
      </p:sp>
      <p:sp>
        <p:nvSpPr>
          <p:cNvPr id="3" name="Content Placeholder 2">
            <a:extLst>
              <a:ext uri="{FF2B5EF4-FFF2-40B4-BE49-F238E27FC236}">
                <a16:creationId xmlns:a16="http://schemas.microsoft.com/office/drawing/2014/main" id="{D8568B11-D05F-6A12-2F8E-60FAFE55236E}"/>
              </a:ext>
            </a:extLst>
          </p:cNvPr>
          <p:cNvSpPr>
            <a:spLocks noGrp="1"/>
          </p:cNvSpPr>
          <p:nvPr>
            <p:ph idx="1"/>
          </p:nvPr>
        </p:nvSpPr>
        <p:spPr>
          <a:xfrm>
            <a:off x="610099" y="1730660"/>
            <a:ext cx="8596668" cy="4421369"/>
          </a:xfrm>
        </p:spPr>
        <p:txBody>
          <a:bodyPr/>
          <a:lstStyle/>
          <a:p>
            <a:r>
              <a:rPr lang="en-IN" sz="2000" dirty="0"/>
              <a:t>Methodology:</a:t>
            </a:r>
          </a:p>
          <a:p>
            <a:pPr lvl="1">
              <a:buFont typeface="Courier New" panose="02070309020205020404" pitchFamily="49" charset="0"/>
              <a:buChar char="o"/>
            </a:pPr>
            <a:r>
              <a:rPr lang="en-US" sz="1800" b="0" i="0" dirty="0">
                <a:solidFill>
                  <a:srgbClr val="000000"/>
                </a:solidFill>
                <a:effectLst/>
              </a:rPr>
              <a:t>Initially we took 100 datapoints and each of us individually went through them and came up with our own categories and classified the 100 Reddit comments into those categories.</a:t>
            </a:r>
            <a:endParaRPr lang="en-IN" sz="1800" b="0" i="0" dirty="0">
              <a:solidFill>
                <a:srgbClr val="000000"/>
              </a:solidFill>
              <a:effectLst/>
            </a:endParaRPr>
          </a:p>
          <a:p>
            <a:pPr lvl="1">
              <a:buFont typeface="Courier New" panose="02070309020205020404" pitchFamily="49" charset="0"/>
              <a:buChar char="o"/>
            </a:pPr>
            <a:r>
              <a:rPr lang="en-US" sz="1800" b="0" i="0" dirty="0">
                <a:solidFill>
                  <a:srgbClr val="000000"/>
                </a:solidFill>
                <a:effectLst/>
              </a:rPr>
              <a:t>Once classified, we arranged a meeting and sat together to discuss the categories that each came up with a common label and the criteria used for that category.</a:t>
            </a:r>
            <a:endParaRPr lang="en-IN" sz="1800" dirty="0">
              <a:solidFill>
                <a:srgbClr val="000000"/>
              </a:solidFill>
            </a:endParaRPr>
          </a:p>
          <a:p>
            <a:pPr lvl="1">
              <a:buFont typeface="Courier New" panose="02070309020205020404" pitchFamily="49" charset="0"/>
              <a:buChar char="o"/>
            </a:pPr>
            <a:r>
              <a:rPr lang="en-US" sz="1800" b="0" i="0" dirty="0">
                <a:solidFill>
                  <a:srgbClr val="000000"/>
                </a:solidFill>
                <a:effectLst/>
              </a:rPr>
              <a:t>In conclusion to the discussion we finalized the set of categories and rules to classify a given counter speech into</a:t>
            </a:r>
          </a:p>
          <a:p>
            <a:pPr lvl="1">
              <a:buFont typeface="Courier New" panose="02070309020205020404" pitchFamily="49" charset="0"/>
              <a:buChar char="o"/>
            </a:pPr>
            <a:r>
              <a:rPr lang="en-US" sz="1800" b="0" i="0" dirty="0">
                <a:solidFill>
                  <a:srgbClr val="000000"/>
                </a:solidFill>
                <a:effectLst/>
              </a:rPr>
              <a:t>For some of the categories we had a conflict and we reverted back to our mentor for resolution on those</a:t>
            </a:r>
            <a:endParaRPr lang="en-IN" sz="1800" dirty="0"/>
          </a:p>
        </p:txBody>
      </p:sp>
    </p:spTree>
    <p:extLst>
      <p:ext uri="{BB962C8B-B14F-4D97-AF65-F5344CB8AC3E}">
        <p14:creationId xmlns:p14="http://schemas.microsoft.com/office/powerpoint/2010/main" val="360548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28C1-7AB7-AC0F-51A4-701FEB114A57}"/>
              </a:ext>
            </a:extLst>
          </p:cNvPr>
          <p:cNvSpPr>
            <a:spLocks noGrp="1"/>
          </p:cNvSpPr>
          <p:nvPr>
            <p:ph type="title"/>
          </p:nvPr>
        </p:nvSpPr>
        <p:spPr>
          <a:xfrm>
            <a:off x="677334" y="609600"/>
            <a:ext cx="8596668" cy="788894"/>
          </a:xfrm>
        </p:spPr>
        <p:txBody>
          <a:bodyPr/>
          <a:lstStyle/>
          <a:p>
            <a:r>
              <a:rPr lang="en-IN" dirty="0"/>
              <a:t>Counter Speech Categories</a:t>
            </a:r>
          </a:p>
        </p:txBody>
      </p:sp>
      <p:sp>
        <p:nvSpPr>
          <p:cNvPr id="3" name="Content Placeholder 2">
            <a:extLst>
              <a:ext uri="{FF2B5EF4-FFF2-40B4-BE49-F238E27FC236}">
                <a16:creationId xmlns:a16="http://schemas.microsoft.com/office/drawing/2014/main" id="{CDAF5ADE-88EB-3491-0EB2-32834B9B4F51}"/>
              </a:ext>
            </a:extLst>
          </p:cNvPr>
          <p:cNvSpPr>
            <a:spLocks noGrp="1"/>
          </p:cNvSpPr>
          <p:nvPr>
            <p:ph idx="1"/>
          </p:nvPr>
        </p:nvSpPr>
        <p:spPr>
          <a:xfrm>
            <a:off x="677334" y="1398494"/>
            <a:ext cx="8596668" cy="4521844"/>
          </a:xfrm>
        </p:spPr>
        <p:txBody>
          <a:bodyPr>
            <a:normAutofit/>
          </a:bodyPr>
          <a:lstStyle/>
          <a:p>
            <a:r>
              <a:rPr lang="en-US" b="0" i="0" dirty="0">
                <a:solidFill>
                  <a:srgbClr val="000000"/>
                </a:solidFill>
                <a:effectLst/>
              </a:rPr>
              <a:t>Suggesting not to use the given the hate speech</a:t>
            </a:r>
            <a:endParaRPr lang="en-US" dirty="0"/>
          </a:p>
          <a:p>
            <a:pPr marL="0" indent="0">
              <a:buNone/>
            </a:pPr>
            <a:r>
              <a:rPr lang="en-US" b="0" i="0" dirty="0">
                <a:solidFill>
                  <a:srgbClr val="000000"/>
                </a:solidFill>
                <a:effectLst/>
                <a:latin typeface="YAFdJjTk5UU 0"/>
              </a:rPr>
              <a:t>	- Polite</a:t>
            </a:r>
            <a:endParaRPr lang="en-US" dirty="0">
              <a:solidFill>
                <a:srgbClr val="000000"/>
              </a:solidFill>
              <a:effectLst/>
              <a:latin typeface="YAFdJjTk5UU 0"/>
            </a:endParaRPr>
          </a:p>
          <a:p>
            <a:pPr marL="0" indent="0">
              <a:buNone/>
            </a:pPr>
            <a:r>
              <a:rPr lang="en-US" b="0" i="0" dirty="0">
                <a:solidFill>
                  <a:srgbClr val="000000"/>
                </a:solidFill>
                <a:effectLst/>
                <a:latin typeface="YAFdJjTk5UU 0"/>
              </a:rPr>
              <a:t>	- Direct</a:t>
            </a:r>
            <a:endParaRPr lang="en-US" dirty="0">
              <a:solidFill>
                <a:srgbClr val="000000"/>
              </a:solidFill>
              <a:effectLst/>
              <a:latin typeface="YAFdJjTk5UU 0"/>
            </a:endParaRPr>
          </a:p>
          <a:p>
            <a:r>
              <a:rPr lang="en-US" b="0" i="0" dirty="0">
                <a:solidFill>
                  <a:srgbClr val="000000"/>
                </a:solidFill>
                <a:effectLst/>
                <a:latin typeface="YAFdJjTk5UU 0"/>
              </a:rPr>
              <a:t>Educating/warning about hate speech</a:t>
            </a:r>
            <a:endParaRPr lang="en-US" dirty="0">
              <a:solidFill>
                <a:srgbClr val="000000"/>
              </a:solidFill>
              <a:effectLst/>
              <a:latin typeface="YAFdJjTk5UU 0"/>
            </a:endParaRPr>
          </a:p>
          <a:p>
            <a:r>
              <a:rPr lang="en-US" b="0" i="0" dirty="0">
                <a:solidFill>
                  <a:srgbClr val="000000"/>
                </a:solidFill>
                <a:effectLst/>
                <a:latin typeface="YAFdJjTk5UU 0"/>
              </a:rPr>
              <a:t>Notifying about inappropriateness and offensiveness</a:t>
            </a:r>
            <a:endParaRPr lang="en-US" dirty="0">
              <a:solidFill>
                <a:srgbClr val="000000"/>
              </a:solidFill>
              <a:effectLst/>
              <a:latin typeface="YAFdJjTk5UU 0"/>
            </a:endParaRPr>
          </a:p>
          <a:p>
            <a:r>
              <a:rPr lang="en-US" b="0" i="0" dirty="0">
                <a:solidFill>
                  <a:srgbClr val="000000"/>
                </a:solidFill>
                <a:effectLst/>
                <a:latin typeface="YAFdJjTk5UU 0"/>
              </a:rPr>
              <a:t>Countering hate speech through facts</a:t>
            </a:r>
            <a:endParaRPr lang="en-US" dirty="0">
              <a:solidFill>
                <a:srgbClr val="000000"/>
              </a:solidFill>
              <a:effectLst/>
              <a:latin typeface="YAFdJjTk5UU 0"/>
            </a:endParaRPr>
          </a:p>
          <a:p>
            <a:r>
              <a:rPr lang="en-US" b="0" i="0" dirty="0">
                <a:solidFill>
                  <a:srgbClr val="FF3131"/>
                </a:solidFill>
                <a:effectLst/>
                <a:latin typeface="YAFdJjTk5UU 0"/>
              </a:rPr>
              <a:t>Interventive question **</a:t>
            </a:r>
            <a:endParaRPr lang="en-US" dirty="0">
              <a:solidFill>
                <a:srgbClr val="000000"/>
              </a:solidFill>
              <a:effectLst/>
              <a:latin typeface="YAFdJjTk5UU 0"/>
            </a:endParaRPr>
          </a:p>
          <a:p>
            <a:r>
              <a:rPr lang="en-US" b="0" i="0" dirty="0">
                <a:solidFill>
                  <a:srgbClr val="252423"/>
                </a:solidFill>
                <a:effectLst/>
                <a:latin typeface="YAFdJjTk5UU 0"/>
              </a:rPr>
              <a:t>Intervention with a positive tone </a:t>
            </a:r>
            <a:endParaRPr lang="en-US" dirty="0">
              <a:solidFill>
                <a:srgbClr val="000000"/>
              </a:solidFill>
              <a:effectLst/>
              <a:latin typeface="YAFdJjTk5UU 0"/>
            </a:endParaRPr>
          </a:p>
          <a:p>
            <a:r>
              <a:rPr lang="en-US" b="0" i="0" dirty="0">
                <a:solidFill>
                  <a:srgbClr val="000000"/>
                </a:solidFill>
                <a:effectLst/>
                <a:latin typeface="YAFdJjTk5UU 0"/>
              </a:rPr>
              <a:t>Personal verdict (as an interventive message)</a:t>
            </a:r>
            <a:endParaRPr lang="en-US" dirty="0">
              <a:solidFill>
                <a:srgbClr val="000000"/>
              </a:solidFill>
              <a:effectLst/>
              <a:latin typeface="YAFdJjTk5UU 0"/>
            </a:endParaRPr>
          </a:p>
          <a:p>
            <a:r>
              <a:rPr lang="en-US" b="0" i="0" dirty="0">
                <a:solidFill>
                  <a:srgbClr val="000000"/>
                </a:solidFill>
                <a:effectLst/>
                <a:latin typeface="YAFdJjTk5UU 0"/>
              </a:rPr>
              <a:t>Countering hate speech using hate keywords/Phrases</a:t>
            </a:r>
            <a:endParaRPr lang="en-US" dirty="0">
              <a:solidFill>
                <a:srgbClr val="000000"/>
              </a:solidFill>
              <a:effectLst/>
              <a:latin typeface="YAFdJjTk5UU 0"/>
            </a:endParaRPr>
          </a:p>
          <a:p>
            <a:endParaRPr lang="en-IN" dirty="0"/>
          </a:p>
        </p:txBody>
      </p:sp>
      <p:sp>
        <p:nvSpPr>
          <p:cNvPr id="4" name="Content Placeholder 2">
            <a:extLst>
              <a:ext uri="{FF2B5EF4-FFF2-40B4-BE49-F238E27FC236}">
                <a16:creationId xmlns:a16="http://schemas.microsoft.com/office/drawing/2014/main" id="{74B24F70-9026-DF56-8046-B2CD0E0BCDFF}"/>
              </a:ext>
            </a:extLst>
          </p:cNvPr>
          <p:cNvSpPr txBox="1">
            <a:spLocks/>
          </p:cNvSpPr>
          <p:nvPr/>
        </p:nvSpPr>
        <p:spPr>
          <a:xfrm>
            <a:off x="677334" y="5516927"/>
            <a:ext cx="8596668" cy="4521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FF0000"/>
                </a:solidFill>
              </a:rPr>
              <a:t>*</a:t>
            </a:r>
            <a:r>
              <a:rPr lang="en-US" dirty="0">
                <a:solidFill>
                  <a:srgbClr val="000000"/>
                </a:solidFill>
              </a:rPr>
              <a:t>More information about the categories can be found </a:t>
            </a:r>
            <a:r>
              <a:rPr lang="en-US" dirty="0">
                <a:solidFill>
                  <a:srgbClr val="FF0000"/>
                </a:solidFill>
                <a:hlinkClick r:id="rId2">
                  <a:extLst>
                    <a:ext uri="{A12FA001-AC4F-418D-AE19-62706E023703}">
                      <ahyp:hlinkClr xmlns:ahyp="http://schemas.microsoft.com/office/drawing/2018/hyperlinkcolor" val="tx"/>
                    </a:ext>
                  </a:extLst>
                </a:hlinkClick>
              </a:rPr>
              <a:t>here</a:t>
            </a:r>
            <a:r>
              <a:rPr lang="en-US" dirty="0">
                <a:solidFill>
                  <a:srgbClr val="FF0000"/>
                </a:solidFill>
              </a:rPr>
              <a:t>*</a:t>
            </a:r>
          </a:p>
          <a:p>
            <a:pPr marL="0" indent="0">
              <a:buNone/>
            </a:pPr>
            <a:r>
              <a:rPr lang="en-US" dirty="0">
                <a:solidFill>
                  <a:srgbClr val="FF0000"/>
                </a:solidFill>
              </a:rPr>
              <a:t>*</a:t>
            </a:r>
            <a:r>
              <a:rPr lang="en-US" dirty="0">
                <a:solidFill>
                  <a:srgbClr val="000000"/>
                </a:solidFill>
              </a:rPr>
              <a:t>Mapping of the categories to </a:t>
            </a:r>
            <a:r>
              <a:rPr lang="en-US" dirty="0" err="1">
                <a:solidFill>
                  <a:srgbClr val="000000"/>
                </a:solidFill>
              </a:rPr>
              <a:t>Animesh</a:t>
            </a:r>
            <a:r>
              <a:rPr lang="en-US" dirty="0">
                <a:solidFill>
                  <a:srgbClr val="000000"/>
                </a:solidFill>
              </a:rPr>
              <a:t> Mukherjee’s paper can be found </a:t>
            </a:r>
            <a:r>
              <a:rPr lang="en-US" dirty="0">
                <a:solidFill>
                  <a:srgbClr val="FF0000"/>
                </a:solidFill>
                <a:hlinkClick r:id="rId3">
                  <a:extLst>
                    <a:ext uri="{A12FA001-AC4F-418D-AE19-62706E023703}">
                      <ahyp:hlinkClr xmlns:ahyp="http://schemas.microsoft.com/office/drawing/2018/hyperlinkcolor" val="tx"/>
                    </a:ext>
                  </a:extLst>
                </a:hlinkClick>
              </a:rPr>
              <a:t>here</a:t>
            </a: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412756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28C1-7AB7-AC0F-51A4-701FEB114A57}"/>
              </a:ext>
            </a:extLst>
          </p:cNvPr>
          <p:cNvSpPr>
            <a:spLocks noGrp="1"/>
          </p:cNvSpPr>
          <p:nvPr>
            <p:ph type="title"/>
          </p:nvPr>
        </p:nvSpPr>
        <p:spPr>
          <a:xfrm>
            <a:off x="663887" y="320489"/>
            <a:ext cx="8596668" cy="788894"/>
          </a:xfrm>
        </p:spPr>
        <p:txBody>
          <a:bodyPr/>
          <a:lstStyle/>
          <a:p>
            <a:r>
              <a:rPr lang="en-IN" dirty="0"/>
              <a:t>Hate Speech Categories</a:t>
            </a:r>
          </a:p>
        </p:txBody>
      </p:sp>
      <p:graphicFrame>
        <p:nvGraphicFramePr>
          <p:cNvPr id="7" name="Table 6">
            <a:extLst>
              <a:ext uri="{FF2B5EF4-FFF2-40B4-BE49-F238E27FC236}">
                <a16:creationId xmlns:a16="http://schemas.microsoft.com/office/drawing/2014/main" id="{81937786-FF27-B917-2C93-212F3859572B}"/>
              </a:ext>
            </a:extLst>
          </p:cNvPr>
          <p:cNvGraphicFramePr>
            <a:graphicFrameLocks noGrp="1"/>
          </p:cNvGraphicFramePr>
          <p:nvPr>
            <p:extLst>
              <p:ext uri="{D42A27DB-BD31-4B8C-83A1-F6EECF244321}">
                <p14:modId xmlns:p14="http://schemas.microsoft.com/office/powerpoint/2010/main" val="2862879066"/>
              </p:ext>
            </p:extLst>
          </p:nvPr>
        </p:nvGraphicFramePr>
        <p:xfrm>
          <a:off x="853887" y="1109383"/>
          <a:ext cx="7073154" cy="5009194"/>
        </p:xfrm>
        <a:graphic>
          <a:graphicData uri="http://schemas.openxmlformats.org/drawingml/2006/table">
            <a:tbl>
              <a:tblPr>
                <a:tableStyleId>{5C22544A-7EE6-4342-B048-85BDC9FD1C3A}</a:tableStyleId>
              </a:tblPr>
              <a:tblGrid>
                <a:gridCol w="3536577">
                  <a:extLst>
                    <a:ext uri="{9D8B030D-6E8A-4147-A177-3AD203B41FA5}">
                      <a16:colId xmlns:a16="http://schemas.microsoft.com/office/drawing/2014/main" val="3777751632"/>
                    </a:ext>
                  </a:extLst>
                </a:gridCol>
                <a:gridCol w="3536577">
                  <a:extLst>
                    <a:ext uri="{9D8B030D-6E8A-4147-A177-3AD203B41FA5}">
                      <a16:colId xmlns:a16="http://schemas.microsoft.com/office/drawing/2014/main" val="3519091666"/>
                    </a:ext>
                  </a:extLst>
                </a:gridCol>
              </a:tblGrid>
              <a:tr h="268587">
                <a:tc>
                  <a:txBody>
                    <a:bodyPr/>
                    <a:lstStyle/>
                    <a:p>
                      <a:pPr algn="ctr">
                        <a:lnSpc>
                          <a:spcPct val="107000"/>
                        </a:lnSpc>
                        <a:spcAft>
                          <a:spcPts val="800"/>
                        </a:spcAft>
                      </a:pPr>
                      <a:r>
                        <a:rPr lang="en-IN" sz="1600" dirty="0">
                          <a:effectLst/>
                        </a:rPr>
                        <a:t>Categories</a:t>
                      </a:r>
                      <a:endParaRPr lang="en-IN" sz="1600" dirty="0">
                        <a:effectLst/>
                        <a:latin typeface="Calibri" panose="020F0502020204030204" pitchFamily="34" charset="0"/>
                        <a:ea typeface="Calibri" panose="020F0502020204030204" pitchFamily="34" charset="0"/>
                      </a:endParaRPr>
                    </a:p>
                  </a:txBody>
                  <a:tcPr marL="54415" marR="54415" marT="54415" marB="54415"/>
                </a:tc>
                <a:tc>
                  <a:txBody>
                    <a:bodyPr/>
                    <a:lstStyle/>
                    <a:p>
                      <a:pPr algn="ctr">
                        <a:lnSpc>
                          <a:spcPct val="107000"/>
                        </a:lnSpc>
                        <a:spcAft>
                          <a:spcPts val="800"/>
                        </a:spcAft>
                      </a:pPr>
                      <a:r>
                        <a:rPr lang="en-IN" sz="1600">
                          <a:effectLst/>
                        </a:rPr>
                        <a:t>Examples</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533276516"/>
                  </a:ext>
                </a:extLst>
              </a:tr>
              <a:tr h="534714">
                <a:tc>
                  <a:txBody>
                    <a:bodyPr/>
                    <a:lstStyle/>
                    <a:p>
                      <a:pPr algn="l">
                        <a:lnSpc>
                          <a:spcPct val="107000"/>
                        </a:lnSpc>
                        <a:spcAft>
                          <a:spcPts val="800"/>
                        </a:spcAft>
                      </a:pPr>
                      <a:r>
                        <a:rPr lang="en-IN" sz="1600" dirty="0">
                          <a:effectLst/>
                        </a:rPr>
                        <a:t>Race</a:t>
                      </a:r>
                      <a:endParaRPr lang="en-IN" sz="1600" dirty="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dirty="0">
                          <a:effectLst/>
                        </a:rPr>
                        <a:t> </a:t>
                      </a:r>
                      <a:r>
                        <a:rPr lang="en-IN" sz="1600" dirty="0" err="1">
                          <a:effectLst/>
                        </a:rPr>
                        <a:t>nigga,blackpeople,whitepeople</a:t>
                      </a:r>
                      <a:endParaRPr lang="en-IN" sz="1600" dirty="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2007938297"/>
                  </a:ext>
                </a:extLst>
              </a:tr>
              <a:tr h="534714">
                <a:tc>
                  <a:txBody>
                    <a:bodyPr/>
                    <a:lstStyle/>
                    <a:p>
                      <a:pPr algn="l">
                        <a:lnSpc>
                          <a:spcPct val="107000"/>
                        </a:lnSpc>
                        <a:spcAft>
                          <a:spcPts val="800"/>
                        </a:spcAft>
                      </a:pPr>
                      <a:r>
                        <a:rPr lang="en-IN" sz="1600">
                          <a:effectLst/>
                        </a:rPr>
                        <a:t>Behaviour</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 Insecure people,sensitive people</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1061556327"/>
                  </a:ext>
                </a:extLst>
              </a:tr>
              <a:tr h="534714">
                <a:tc>
                  <a:txBody>
                    <a:bodyPr/>
                    <a:lstStyle/>
                    <a:p>
                      <a:pPr algn="l">
                        <a:lnSpc>
                          <a:spcPct val="107000"/>
                        </a:lnSpc>
                        <a:spcAft>
                          <a:spcPts val="800"/>
                        </a:spcAft>
                      </a:pPr>
                      <a:r>
                        <a:rPr lang="en-IN" sz="1600">
                          <a:effectLst/>
                        </a:rPr>
                        <a:t>Physical</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Obese people,beautiful people</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808888569"/>
                  </a:ext>
                </a:extLst>
              </a:tr>
              <a:tr h="399030">
                <a:tc>
                  <a:txBody>
                    <a:bodyPr/>
                    <a:lstStyle/>
                    <a:p>
                      <a:pPr algn="l">
                        <a:lnSpc>
                          <a:spcPct val="107000"/>
                        </a:lnSpc>
                        <a:spcAft>
                          <a:spcPts val="800"/>
                        </a:spcAft>
                      </a:pPr>
                      <a:r>
                        <a:rPr lang="en-IN" sz="1600">
                          <a:effectLst/>
                        </a:rPr>
                        <a:t>Sexual Orientation</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 gay people, straight people</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3623884885"/>
                  </a:ext>
                </a:extLst>
              </a:tr>
              <a:tr h="399030">
                <a:tc>
                  <a:txBody>
                    <a:bodyPr/>
                    <a:lstStyle/>
                    <a:p>
                      <a:pPr algn="l">
                        <a:lnSpc>
                          <a:spcPct val="107000"/>
                        </a:lnSpc>
                        <a:spcAft>
                          <a:spcPts val="800"/>
                        </a:spcAft>
                      </a:pPr>
                      <a:r>
                        <a:rPr lang="en-IN" sz="1600">
                          <a:effectLst/>
                        </a:rPr>
                        <a:t>Class</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Ghetto people,rich people</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643495105"/>
                  </a:ext>
                </a:extLst>
              </a:tr>
              <a:tr h="534714">
                <a:tc>
                  <a:txBody>
                    <a:bodyPr/>
                    <a:lstStyle/>
                    <a:p>
                      <a:pPr algn="l">
                        <a:lnSpc>
                          <a:spcPct val="107000"/>
                        </a:lnSpc>
                        <a:spcAft>
                          <a:spcPts val="800"/>
                        </a:spcAft>
                      </a:pPr>
                      <a:r>
                        <a:rPr lang="en-IN" sz="1600">
                          <a:effectLst/>
                        </a:rPr>
                        <a:t>Gender</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 Pregnant people,cunt,sexist people</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25880076"/>
                  </a:ext>
                </a:extLst>
              </a:tr>
              <a:tr h="534714">
                <a:tc>
                  <a:txBody>
                    <a:bodyPr/>
                    <a:lstStyle/>
                    <a:p>
                      <a:pPr algn="l">
                        <a:lnSpc>
                          <a:spcPct val="107000"/>
                        </a:lnSpc>
                        <a:spcAft>
                          <a:spcPts val="800"/>
                        </a:spcAft>
                      </a:pPr>
                      <a:r>
                        <a:rPr lang="en-IN" sz="1600">
                          <a:effectLst/>
                        </a:rPr>
                        <a:t>Ethnicity</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 Chinese people,indian people,pak</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4049775401"/>
                  </a:ext>
                </a:extLst>
              </a:tr>
              <a:tr h="268587">
                <a:tc>
                  <a:txBody>
                    <a:bodyPr/>
                    <a:lstStyle/>
                    <a:p>
                      <a:pPr algn="l">
                        <a:lnSpc>
                          <a:spcPct val="107000"/>
                        </a:lnSpc>
                        <a:spcAft>
                          <a:spcPts val="800"/>
                        </a:spcAft>
                      </a:pPr>
                      <a:r>
                        <a:rPr lang="en-IN" sz="1600">
                          <a:effectLst/>
                        </a:rPr>
                        <a:t>Disability</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Retard,bipolar people</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2542377456"/>
                  </a:ext>
                </a:extLst>
              </a:tr>
              <a:tr h="399030">
                <a:tc>
                  <a:txBody>
                    <a:bodyPr/>
                    <a:lstStyle/>
                    <a:p>
                      <a:pPr algn="l">
                        <a:lnSpc>
                          <a:spcPct val="107000"/>
                        </a:lnSpc>
                        <a:spcAft>
                          <a:spcPts val="800"/>
                        </a:spcAft>
                      </a:pPr>
                      <a:r>
                        <a:rPr lang="en-IN" sz="1600">
                          <a:effectLst/>
                        </a:rPr>
                        <a:t>Religion</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a:effectLst/>
                        </a:rPr>
                        <a:t> Religious people , jewish people</a:t>
                      </a:r>
                      <a:endParaRPr lang="en-IN" sz="160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2856665753"/>
                  </a:ext>
                </a:extLst>
              </a:tr>
              <a:tr h="399030">
                <a:tc>
                  <a:txBody>
                    <a:bodyPr/>
                    <a:lstStyle/>
                    <a:p>
                      <a:pPr algn="l">
                        <a:lnSpc>
                          <a:spcPct val="107000"/>
                        </a:lnSpc>
                        <a:spcAft>
                          <a:spcPts val="800"/>
                        </a:spcAft>
                      </a:pPr>
                      <a:r>
                        <a:rPr lang="en-IN" sz="1600">
                          <a:effectLst/>
                        </a:rPr>
                        <a:t>Other</a:t>
                      </a:r>
                      <a:endParaRPr lang="en-IN" sz="1600">
                        <a:effectLst/>
                        <a:latin typeface="Calibri" panose="020F0502020204030204" pitchFamily="34" charset="0"/>
                        <a:ea typeface="Calibri" panose="020F0502020204030204" pitchFamily="34" charset="0"/>
                      </a:endParaRPr>
                    </a:p>
                  </a:txBody>
                  <a:tcPr marL="54415" marR="54415" marT="54415" marB="54415"/>
                </a:tc>
                <a:tc>
                  <a:txBody>
                    <a:bodyPr/>
                    <a:lstStyle/>
                    <a:p>
                      <a:pPr algn="l">
                        <a:lnSpc>
                          <a:spcPct val="107000"/>
                        </a:lnSpc>
                        <a:spcAft>
                          <a:spcPts val="800"/>
                        </a:spcAft>
                      </a:pPr>
                      <a:r>
                        <a:rPr lang="en-IN" sz="1600" dirty="0">
                          <a:effectLst/>
                        </a:rPr>
                        <a:t> Drunk people, shallow people </a:t>
                      </a:r>
                      <a:endParaRPr lang="en-IN" sz="1600" dirty="0">
                        <a:effectLst/>
                        <a:latin typeface="Calibri" panose="020F0502020204030204" pitchFamily="34" charset="0"/>
                        <a:ea typeface="Calibri" panose="020F0502020204030204" pitchFamily="34" charset="0"/>
                      </a:endParaRPr>
                    </a:p>
                  </a:txBody>
                  <a:tcPr marL="54415" marR="54415" marT="54415" marB="54415"/>
                </a:tc>
                <a:extLst>
                  <a:ext uri="{0D108BD9-81ED-4DB2-BD59-A6C34878D82A}">
                    <a16:rowId xmlns:a16="http://schemas.microsoft.com/office/drawing/2014/main" val="3753040399"/>
                  </a:ext>
                </a:extLst>
              </a:tr>
            </a:tbl>
          </a:graphicData>
        </a:graphic>
      </p:graphicFrame>
      <p:sp>
        <p:nvSpPr>
          <p:cNvPr id="8" name="TextBox 7">
            <a:extLst>
              <a:ext uri="{FF2B5EF4-FFF2-40B4-BE49-F238E27FC236}">
                <a16:creationId xmlns:a16="http://schemas.microsoft.com/office/drawing/2014/main" id="{FD392FE5-FE43-15F9-636B-551E79B18766}"/>
              </a:ext>
            </a:extLst>
          </p:cNvPr>
          <p:cNvSpPr txBox="1"/>
          <p:nvPr/>
        </p:nvSpPr>
        <p:spPr>
          <a:xfrm>
            <a:off x="663887" y="6192370"/>
            <a:ext cx="7368988" cy="1412310"/>
          </a:xfrm>
          <a:prstGeom prst="rect">
            <a:avLst/>
          </a:prstGeom>
          <a:noFill/>
        </p:spPr>
        <p:txBody>
          <a:bodyPr wrap="square" rtlCol="0">
            <a:spAutoFit/>
          </a:bodyPr>
          <a:lstStyle/>
          <a:p>
            <a:pPr algn="ctr">
              <a:lnSpc>
                <a:spcPct val="107000"/>
              </a:lnSpc>
              <a:spcBef>
                <a:spcPts val="1800"/>
              </a:spcBef>
              <a:spcAft>
                <a:spcPts val="400"/>
              </a:spcAft>
            </a:pPr>
            <a:r>
              <a:rPr lang="en-IN" sz="1800" b="1" i="1" dirty="0">
                <a:effectLst/>
                <a:latin typeface="Georgia" panose="02040502050405020303" pitchFamily="18" charset="0"/>
                <a:ea typeface="Georgia" panose="02040502050405020303" pitchFamily="18" charset="0"/>
                <a:cs typeface="Georgia" panose="02040502050405020303" pitchFamily="18" charset="0"/>
              </a:rPr>
              <a:t>Analysing the Targets of Hate in Online Social Media (ICWSM 2016)</a:t>
            </a:r>
          </a:p>
          <a:p>
            <a:pPr>
              <a:lnSpc>
                <a:spcPct val="107000"/>
              </a:lnSpc>
              <a:spcAft>
                <a:spcPts val="800"/>
              </a:spcAft>
            </a:pPr>
            <a:r>
              <a:rPr lang="en-IN" sz="1800" dirty="0">
                <a:effectLst/>
                <a:latin typeface="Calibri" panose="020F0502020204030204" pitchFamily="34" charset="0"/>
                <a:ea typeface="Calibri" panose="020F0502020204030204" pitchFamily="34" charset="0"/>
              </a:rPr>
              <a:t> </a:t>
            </a:r>
          </a:p>
          <a:p>
            <a:endParaRPr lang="en-IN" dirty="0"/>
          </a:p>
        </p:txBody>
      </p:sp>
    </p:spTree>
    <p:extLst>
      <p:ext uri="{BB962C8B-B14F-4D97-AF65-F5344CB8AC3E}">
        <p14:creationId xmlns:p14="http://schemas.microsoft.com/office/powerpoint/2010/main" val="314055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28C1-7AB7-AC0F-51A4-701FEB114A57}"/>
              </a:ext>
            </a:extLst>
          </p:cNvPr>
          <p:cNvSpPr>
            <a:spLocks noGrp="1"/>
          </p:cNvSpPr>
          <p:nvPr>
            <p:ph type="title"/>
          </p:nvPr>
        </p:nvSpPr>
        <p:spPr/>
        <p:txBody>
          <a:bodyPr/>
          <a:lstStyle/>
          <a:p>
            <a:r>
              <a:rPr lang="en-IN" dirty="0"/>
              <a:t>Temporal Analysis</a:t>
            </a:r>
            <a:br>
              <a:rPr lang="en-IN" dirty="0"/>
            </a:br>
            <a:r>
              <a:rPr lang="en-IN" dirty="0"/>
              <a:t>Dataset – Methodology (Step-I) </a:t>
            </a:r>
          </a:p>
        </p:txBody>
      </p:sp>
      <p:sp>
        <p:nvSpPr>
          <p:cNvPr id="3" name="Content Placeholder 2">
            <a:extLst>
              <a:ext uri="{FF2B5EF4-FFF2-40B4-BE49-F238E27FC236}">
                <a16:creationId xmlns:a16="http://schemas.microsoft.com/office/drawing/2014/main" id="{CDAF5ADE-88EB-3491-0EB2-32834B9B4F51}"/>
              </a:ext>
            </a:extLst>
          </p:cNvPr>
          <p:cNvSpPr>
            <a:spLocks noGrp="1"/>
          </p:cNvSpPr>
          <p:nvPr>
            <p:ph idx="1"/>
          </p:nvPr>
        </p:nvSpPr>
        <p:spPr>
          <a:xfrm>
            <a:off x="677334" y="2160589"/>
            <a:ext cx="8596668" cy="4341064"/>
          </a:xfrm>
        </p:spPr>
        <p:txBody>
          <a:bodyPr>
            <a:normAutofit lnSpcReduction="10000"/>
          </a:bodyPr>
          <a:lstStyle/>
          <a:p>
            <a:r>
              <a:rPr lang="en-IN" dirty="0"/>
              <a:t>We work on the Anti–Racism dataset where we try to quantify the hate</a:t>
            </a:r>
          </a:p>
          <a:p>
            <a:pPr lvl="1">
              <a:buFont typeface="Wingdings" panose="05000000000000000000" pitchFamily="2" charset="2"/>
              <a:buChar char="q"/>
            </a:pPr>
            <a:r>
              <a:rPr lang="en-US" b="0" i="0" dirty="0">
                <a:solidFill>
                  <a:srgbClr val="000000"/>
                </a:solidFill>
                <a:effectLst/>
              </a:rPr>
              <a:t>Perspective API by Google and Jigsaw is an excellent tool that helps score the intensity of text on attributes like Toxicity, Profanity, Insult, etc. These scores range between 0 and 1(where 0 being null intensity and 1 being highly intense use of that particular attribute).</a:t>
            </a:r>
          </a:p>
          <a:p>
            <a:pPr lvl="1">
              <a:buFont typeface="Wingdings" panose="05000000000000000000" pitchFamily="2" charset="2"/>
              <a:buChar char="q"/>
            </a:pPr>
            <a:r>
              <a:rPr lang="en-US" b="0" i="0" dirty="0">
                <a:solidFill>
                  <a:srgbClr val="000000"/>
                </a:solidFill>
                <a:effectLst/>
              </a:rPr>
              <a:t>Using Perspective API we found out perspective scores for each of the initial post/tweet of a thread for all the given attributes (Toxicity, Severe Toxicity, Profanity, Insult, Threat, Identity Attack)</a:t>
            </a:r>
          </a:p>
          <a:p>
            <a:pPr lvl="1">
              <a:buFont typeface="Wingdings" panose="05000000000000000000" pitchFamily="2" charset="2"/>
              <a:buChar char="q"/>
            </a:pPr>
            <a:r>
              <a:rPr lang="en-US" dirty="0">
                <a:solidFill>
                  <a:srgbClr val="000000"/>
                </a:solidFill>
              </a:rPr>
              <a:t>After obtaining the scores for each attribute, we decided to find a threshold above which all tweets would be hateful. </a:t>
            </a:r>
          </a:p>
          <a:p>
            <a:r>
              <a:rPr lang="en-US" dirty="0">
                <a:solidFill>
                  <a:srgbClr val="000000"/>
                </a:solidFill>
              </a:rPr>
              <a:t>We first worked with Random Sampling to get 500 samples and then verify and update the threshold on another random 500 tweets. </a:t>
            </a:r>
          </a:p>
          <a:p>
            <a:pPr lvl="1">
              <a:buFont typeface="Wingdings" panose="05000000000000000000" pitchFamily="2" charset="2"/>
              <a:buChar char="q"/>
            </a:pPr>
            <a:r>
              <a:rPr lang="en-US" b="1" i="0" dirty="0">
                <a:solidFill>
                  <a:schemeClr val="accent5"/>
                </a:solidFill>
                <a:effectLst/>
                <a:latin typeface="YAFdJjTk5UU 0"/>
              </a:rPr>
              <a:t>Problem Faced: </a:t>
            </a:r>
            <a:r>
              <a:rPr lang="en-US" b="0" i="0" dirty="0">
                <a:solidFill>
                  <a:schemeClr val="accent5"/>
                </a:solidFill>
                <a:effectLst/>
                <a:latin typeface="YAFdJjTk5UU 0"/>
              </a:rPr>
              <a:t>Random sampling was not the best option and lead to discrepancies in</a:t>
            </a:r>
            <a:r>
              <a:rPr lang="en-US" dirty="0">
                <a:solidFill>
                  <a:schemeClr val="accent5"/>
                </a:solidFill>
                <a:latin typeface="YAFdJjTk5UU 0"/>
              </a:rPr>
              <a:t> </a:t>
            </a:r>
            <a:r>
              <a:rPr lang="en-US" b="0" i="0" dirty="0">
                <a:solidFill>
                  <a:schemeClr val="accent5"/>
                </a:solidFill>
                <a:effectLst/>
                <a:latin typeface="YAFdJjTk5UU 0"/>
              </a:rPr>
              <a:t>threshold values during verification phase.</a:t>
            </a:r>
          </a:p>
          <a:p>
            <a:r>
              <a:rPr lang="en-US" dirty="0">
                <a:solidFill>
                  <a:schemeClr val="tx1"/>
                </a:solidFill>
                <a:latin typeface="YAFdJjTk5UU 0"/>
              </a:rPr>
              <a:t>As a solution we have used </a:t>
            </a:r>
            <a:r>
              <a:rPr lang="en-US" dirty="0">
                <a:solidFill>
                  <a:schemeClr val="accent5"/>
                </a:solidFill>
                <a:latin typeface="YAFdJjTk5UU 0"/>
              </a:rPr>
              <a:t>Stratified Sampling.</a:t>
            </a:r>
            <a:endParaRPr lang="en-US" dirty="0">
              <a:solidFill>
                <a:schemeClr val="accent5"/>
              </a:solidFill>
              <a:effectLst/>
              <a:latin typeface="YAFdJjTk5UU 0"/>
            </a:endParaRPr>
          </a:p>
          <a:p>
            <a:pPr lvl="1">
              <a:buFont typeface="Wingdings" panose="05000000000000000000" pitchFamily="2" charset="2"/>
              <a:buChar char="q"/>
            </a:pPr>
            <a:endParaRPr lang="en-IN" dirty="0"/>
          </a:p>
          <a:p>
            <a:pPr lvl="1"/>
            <a:endParaRPr lang="en-IN" dirty="0"/>
          </a:p>
        </p:txBody>
      </p:sp>
    </p:spTree>
    <p:extLst>
      <p:ext uri="{BB962C8B-B14F-4D97-AF65-F5344CB8AC3E}">
        <p14:creationId xmlns:p14="http://schemas.microsoft.com/office/powerpoint/2010/main" val="217041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F5ADE-88EB-3491-0EB2-32834B9B4F51}"/>
              </a:ext>
            </a:extLst>
          </p:cNvPr>
          <p:cNvSpPr>
            <a:spLocks noGrp="1"/>
          </p:cNvSpPr>
          <p:nvPr>
            <p:ph idx="1"/>
          </p:nvPr>
        </p:nvSpPr>
        <p:spPr>
          <a:xfrm>
            <a:off x="677334" y="766482"/>
            <a:ext cx="9340426" cy="5210735"/>
          </a:xfrm>
        </p:spPr>
        <p:txBody>
          <a:bodyPr>
            <a:normAutofit fontScale="92500" lnSpcReduction="20000"/>
          </a:bodyPr>
          <a:lstStyle/>
          <a:p>
            <a:r>
              <a:rPr lang="en-IN" sz="1900" dirty="0"/>
              <a:t>Below are the threshold’s obtained for all the attributes:</a:t>
            </a:r>
          </a:p>
          <a:p>
            <a:pPr lvl="1">
              <a:buFont typeface="Wingdings" panose="05000000000000000000" pitchFamily="2" charset="2"/>
              <a:buChar char="q"/>
            </a:pPr>
            <a:r>
              <a:rPr lang="en-IN" sz="1900" dirty="0"/>
              <a:t>Toxicity – </a:t>
            </a:r>
            <a:r>
              <a:rPr lang="en-IN" sz="1900" dirty="0">
                <a:solidFill>
                  <a:srgbClr val="FF0000"/>
                </a:solidFill>
              </a:rPr>
              <a:t>0.36 (809 Threads)</a:t>
            </a:r>
          </a:p>
          <a:p>
            <a:pPr lvl="1">
              <a:buFont typeface="Wingdings" panose="05000000000000000000" pitchFamily="2" charset="2"/>
              <a:buChar char="q"/>
            </a:pPr>
            <a:r>
              <a:rPr lang="en-IN" sz="1900" dirty="0"/>
              <a:t>Severe Toxicity – scores were highly random </a:t>
            </a:r>
          </a:p>
          <a:p>
            <a:pPr lvl="1">
              <a:buFont typeface="Wingdings" panose="05000000000000000000" pitchFamily="2" charset="2"/>
              <a:buChar char="q"/>
            </a:pPr>
            <a:r>
              <a:rPr lang="en-IN" sz="1900" dirty="0"/>
              <a:t>Profanity – 0.35</a:t>
            </a:r>
          </a:p>
          <a:p>
            <a:pPr lvl="1">
              <a:buFont typeface="Wingdings" panose="05000000000000000000" pitchFamily="2" charset="2"/>
              <a:buChar char="q"/>
            </a:pPr>
            <a:r>
              <a:rPr lang="en-IN" sz="1900" dirty="0"/>
              <a:t>Insult – 0.02</a:t>
            </a:r>
          </a:p>
          <a:p>
            <a:pPr lvl="1">
              <a:buFont typeface="Wingdings" panose="05000000000000000000" pitchFamily="2" charset="2"/>
              <a:buChar char="q"/>
            </a:pPr>
            <a:r>
              <a:rPr lang="en-IN" sz="1900" dirty="0"/>
              <a:t>Identity-Attack – 0.313904</a:t>
            </a:r>
          </a:p>
          <a:p>
            <a:pPr lvl="1">
              <a:buFont typeface="Wingdings" panose="05000000000000000000" pitchFamily="2" charset="2"/>
              <a:buChar char="q"/>
            </a:pPr>
            <a:r>
              <a:rPr lang="en-IN" sz="1900" dirty="0"/>
              <a:t>Threat – 0.138155</a:t>
            </a:r>
          </a:p>
          <a:p>
            <a:pPr marL="457200" lvl="1" indent="0">
              <a:buNone/>
            </a:pPr>
            <a:endParaRPr lang="en-IN" sz="1900" dirty="0"/>
          </a:p>
          <a:p>
            <a:pPr lvl="1"/>
            <a:r>
              <a:rPr lang="en-IN" sz="1900" dirty="0"/>
              <a:t>However we have decided to disregard all the other attributes and consider only the </a:t>
            </a:r>
            <a:r>
              <a:rPr lang="en-IN" sz="1900" dirty="0">
                <a:solidFill>
                  <a:srgbClr val="FF0000"/>
                </a:solidFill>
              </a:rPr>
              <a:t>Toxicity </a:t>
            </a:r>
            <a:r>
              <a:rPr lang="en-IN" sz="1900" dirty="0"/>
              <a:t>attribute as it is the most relevant for our work.</a:t>
            </a:r>
          </a:p>
          <a:p>
            <a:pPr lvl="1"/>
            <a:r>
              <a:rPr lang="en-IN" sz="1900" dirty="0"/>
              <a:t>The detailed EDA of the dataset and details about the whole sampling process can be found </a:t>
            </a:r>
            <a:r>
              <a:rPr lang="en-IN" sz="1900" b="1" i="1" u="sng" dirty="0">
                <a:solidFill>
                  <a:srgbClr val="FF0000"/>
                </a:solidFill>
                <a:hlinkClick r:id="rId2">
                  <a:extLst>
                    <a:ext uri="{A12FA001-AC4F-418D-AE19-62706E023703}">
                      <ahyp:hlinkClr xmlns:ahyp="http://schemas.microsoft.com/office/drawing/2018/hyperlinkcolor" val="tx"/>
                    </a:ext>
                  </a:extLst>
                </a:hlinkClick>
              </a:rPr>
              <a:t>here</a:t>
            </a:r>
            <a:r>
              <a:rPr lang="en-IN" sz="1900" dirty="0"/>
              <a:t>. </a:t>
            </a:r>
          </a:p>
          <a:p>
            <a:pPr lvl="2"/>
            <a:endParaRPr lang="en-IN" sz="1900" dirty="0"/>
          </a:p>
          <a:p>
            <a:pPr marL="457200" lvl="1" indent="0">
              <a:buNone/>
            </a:pPr>
            <a:endParaRPr lang="en-IN" dirty="0"/>
          </a:p>
          <a:p>
            <a:pPr marL="0" indent="0">
              <a:buNone/>
            </a:pPr>
            <a:r>
              <a:rPr lang="en-IN" dirty="0"/>
              <a:t>	</a:t>
            </a:r>
          </a:p>
        </p:txBody>
      </p:sp>
    </p:spTree>
    <p:extLst>
      <p:ext uri="{BB962C8B-B14F-4D97-AF65-F5344CB8AC3E}">
        <p14:creationId xmlns:p14="http://schemas.microsoft.com/office/powerpoint/2010/main" val="140796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F5ADE-88EB-3491-0EB2-32834B9B4F51}"/>
              </a:ext>
            </a:extLst>
          </p:cNvPr>
          <p:cNvSpPr>
            <a:spLocks noGrp="1"/>
          </p:cNvSpPr>
          <p:nvPr>
            <p:ph idx="1"/>
          </p:nvPr>
        </p:nvSpPr>
        <p:spPr>
          <a:xfrm>
            <a:off x="677334" y="1707777"/>
            <a:ext cx="8596668" cy="4569760"/>
          </a:xfrm>
        </p:spPr>
        <p:txBody>
          <a:bodyPr>
            <a:normAutofit lnSpcReduction="10000"/>
          </a:bodyPr>
          <a:lstStyle/>
          <a:p>
            <a:r>
              <a:rPr lang="en-IN" dirty="0"/>
              <a:t>To remove all the threads not starting with hate:</a:t>
            </a:r>
          </a:p>
          <a:p>
            <a:pPr lvl="1">
              <a:buFont typeface="Wingdings" panose="05000000000000000000" pitchFamily="2" charset="2"/>
              <a:buChar char="q"/>
            </a:pPr>
            <a:r>
              <a:rPr lang="en-US" b="0" i="0" dirty="0">
                <a:solidFill>
                  <a:srgbClr val="000000"/>
                </a:solidFill>
                <a:effectLst/>
              </a:rPr>
              <a:t>We divided the 809 initial tweets of each thread among ourselves and went through the first round of labelling each tweet as 1(Hateful) or 0(Not-Hateful).</a:t>
            </a:r>
            <a:endParaRPr lang="en-US" dirty="0"/>
          </a:p>
          <a:p>
            <a:pPr lvl="1">
              <a:buFont typeface="Wingdings" panose="05000000000000000000" pitchFamily="2" charset="2"/>
              <a:buChar char="q"/>
            </a:pPr>
            <a:r>
              <a:rPr lang="en-US" b="0" i="0" dirty="0">
                <a:solidFill>
                  <a:srgbClr val="000000"/>
                </a:solidFill>
                <a:effectLst/>
              </a:rPr>
              <a:t>During first round we individually came up with parameters to classify a tweet as hateful or not.</a:t>
            </a:r>
            <a:endParaRPr lang="en-US" dirty="0"/>
          </a:p>
          <a:p>
            <a:pPr lvl="1">
              <a:buFont typeface="Wingdings" panose="05000000000000000000" pitchFamily="2" charset="2"/>
              <a:buChar char="q"/>
            </a:pPr>
            <a:r>
              <a:rPr lang="en-US" b="0" i="0" dirty="0">
                <a:solidFill>
                  <a:srgbClr val="000000"/>
                </a:solidFill>
                <a:effectLst/>
              </a:rPr>
              <a:t>Post the first round of labelling, we arranged a meeting to discuss the parameters and finalized the set of parameters and annotation criteria we would use. It can be found </a:t>
            </a:r>
            <a:r>
              <a:rPr lang="en-US" b="1" i="1" u="sng" dirty="0">
                <a:solidFill>
                  <a:srgbClr val="FF0000"/>
                </a:solidFill>
                <a:effectLst/>
                <a:hlinkClick r:id="rId2">
                  <a:extLst>
                    <a:ext uri="{A12FA001-AC4F-418D-AE19-62706E023703}">
                      <ahyp:hlinkClr xmlns:ahyp="http://schemas.microsoft.com/office/drawing/2018/hyperlinkcolor" val="tx"/>
                    </a:ext>
                  </a:extLst>
                </a:hlinkClick>
              </a:rPr>
              <a:t>here</a:t>
            </a:r>
            <a:endParaRPr lang="en-US" b="1" i="1" u="sng" dirty="0">
              <a:solidFill>
                <a:srgbClr val="FF0000"/>
              </a:solidFill>
            </a:endParaRPr>
          </a:p>
          <a:p>
            <a:pPr lvl="1">
              <a:buFont typeface="Wingdings" panose="05000000000000000000" pitchFamily="2" charset="2"/>
              <a:buChar char="q"/>
            </a:pPr>
            <a:r>
              <a:rPr lang="en-US" b="0" i="0" dirty="0">
                <a:solidFill>
                  <a:srgbClr val="000000"/>
                </a:solidFill>
                <a:effectLst/>
              </a:rPr>
              <a:t>We went through another round of labelling, this time based on the parameters we finalized.</a:t>
            </a:r>
          </a:p>
          <a:p>
            <a:pPr lvl="1">
              <a:buFont typeface="Wingdings" panose="05000000000000000000" pitchFamily="2" charset="2"/>
              <a:buChar char="q"/>
            </a:pPr>
            <a:r>
              <a:rPr lang="en-US" b="0" i="0" dirty="0">
                <a:solidFill>
                  <a:srgbClr val="000000"/>
                </a:solidFill>
                <a:effectLst/>
                <a:latin typeface="YAFdJjTk5UU 0"/>
              </a:rPr>
              <a:t>Next, we swapped the chunk of tweets we went through with the next person and did another round of labelling. Any differences in labelling were resolved through the opinion of the third person and if it still persisted it was brought to our mentor and resolved.</a:t>
            </a:r>
            <a:endParaRPr lang="en-US" dirty="0">
              <a:solidFill>
                <a:srgbClr val="000000"/>
              </a:solidFill>
              <a:effectLst/>
              <a:latin typeface="YAFdJjTk5UU 0"/>
            </a:endParaRPr>
          </a:p>
          <a:p>
            <a:pPr lvl="1">
              <a:buFont typeface="Wingdings" panose="05000000000000000000" pitchFamily="2" charset="2"/>
              <a:buChar char="q"/>
            </a:pPr>
            <a:r>
              <a:rPr lang="en-US" b="0" i="0" dirty="0">
                <a:solidFill>
                  <a:srgbClr val="000000"/>
                </a:solidFill>
                <a:effectLst/>
                <a:latin typeface="YAFdJjTk5UU 0"/>
              </a:rPr>
              <a:t>Through this we finally came up with a dataset of conversational tweet threads that start with hate, and any scope of subjectivity was eliminated through objective parameters and multiple iterations of labelling by different people.</a:t>
            </a:r>
            <a:endParaRPr lang="en-US" dirty="0">
              <a:solidFill>
                <a:srgbClr val="000000"/>
              </a:solidFill>
              <a:effectLst/>
              <a:latin typeface="YAFdJjTk5UU 0"/>
            </a:endParaRPr>
          </a:p>
          <a:p>
            <a:pPr lvl="1">
              <a:buFont typeface="Wingdings" panose="05000000000000000000" pitchFamily="2" charset="2"/>
              <a:buChar char="q"/>
            </a:pPr>
            <a:endParaRPr lang="en-IN" dirty="0"/>
          </a:p>
          <a:p>
            <a:pPr lvl="1">
              <a:buFont typeface="Wingdings" panose="05000000000000000000" pitchFamily="2" charset="2"/>
              <a:buChar char="q"/>
            </a:pPr>
            <a:endParaRPr lang="en-IN" dirty="0"/>
          </a:p>
        </p:txBody>
      </p:sp>
      <p:sp>
        <p:nvSpPr>
          <p:cNvPr id="7" name="Title 1">
            <a:extLst>
              <a:ext uri="{FF2B5EF4-FFF2-40B4-BE49-F238E27FC236}">
                <a16:creationId xmlns:a16="http://schemas.microsoft.com/office/drawing/2014/main" id="{E878883C-4B08-7791-6EA1-34F2EAA3B0C6}"/>
              </a:ext>
            </a:extLst>
          </p:cNvPr>
          <p:cNvSpPr txBox="1">
            <a:spLocks/>
          </p:cNvSpPr>
          <p:nvPr/>
        </p:nvSpPr>
        <p:spPr>
          <a:xfrm>
            <a:off x="677334" y="580464"/>
            <a:ext cx="8596668" cy="878542"/>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Temporal Analysis</a:t>
            </a:r>
            <a:br>
              <a:rPr lang="en-IN" dirty="0"/>
            </a:br>
            <a:r>
              <a:rPr lang="en-IN" dirty="0"/>
              <a:t>Dataset – Methodology (Step-II) </a:t>
            </a:r>
          </a:p>
        </p:txBody>
      </p:sp>
    </p:spTree>
    <p:extLst>
      <p:ext uri="{BB962C8B-B14F-4D97-AF65-F5344CB8AC3E}">
        <p14:creationId xmlns:p14="http://schemas.microsoft.com/office/powerpoint/2010/main" val="178138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C58FB-C2C3-1AE6-0761-F5D4DA31B3A9}"/>
              </a:ext>
            </a:extLst>
          </p:cNvPr>
          <p:cNvSpPr>
            <a:spLocks noGrp="1"/>
          </p:cNvSpPr>
          <p:nvPr>
            <p:ph idx="1"/>
          </p:nvPr>
        </p:nvSpPr>
        <p:spPr>
          <a:xfrm>
            <a:off x="677334" y="578225"/>
            <a:ext cx="8596668" cy="5463138"/>
          </a:xfrm>
        </p:spPr>
        <p:txBody>
          <a:bodyPr/>
          <a:lstStyle/>
          <a:p>
            <a:pPr lvl="1">
              <a:buFont typeface="Wingdings" panose="05000000000000000000" pitchFamily="2" charset="2"/>
              <a:buChar char="q"/>
            </a:pPr>
            <a:r>
              <a:rPr lang="en-IN" dirty="0"/>
              <a:t>Sticking with our research objectives , we only want to deal with the tweets starting with hate. For that we needed to avoid any false positives and hence from a total of 809 tweets we found 516 tweets starting with hate.</a:t>
            </a:r>
          </a:p>
          <a:p>
            <a:pPr lvl="1">
              <a:buFont typeface="Wingdings" panose="05000000000000000000" pitchFamily="2" charset="2"/>
              <a:buChar char="q"/>
            </a:pPr>
            <a:r>
              <a:rPr lang="en-IN" dirty="0"/>
              <a:t>As of now we have decided to go ahead with the 516 threads and discard the other 293. </a:t>
            </a:r>
          </a:p>
          <a:p>
            <a:pPr lvl="1">
              <a:buFont typeface="Wingdings" panose="05000000000000000000" pitchFamily="2" charset="2"/>
              <a:buChar char="q"/>
            </a:pPr>
            <a:r>
              <a:rPr lang="en-IN" dirty="0"/>
              <a:t>The final dataset of the whole 809 tweets can be found </a:t>
            </a:r>
            <a:r>
              <a:rPr lang="en-IN" b="1" i="1" u="sng" dirty="0">
                <a:solidFill>
                  <a:srgbClr val="FF0000"/>
                </a:solidFill>
                <a:hlinkClick r:id="rId2">
                  <a:extLst>
                    <a:ext uri="{A12FA001-AC4F-418D-AE19-62706E023703}">
                      <ahyp:hlinkClr xmlns:ahyp="http://schemas.microsoft.com/office/drawing/2018/hyperlinkcolor" val="tx"/>
                    </a:ext>
                  </a:extLst>
                </a:hlinkClick>
              </a:rPr>
              <a:t>here</a:t>
            </a:r>
            <a:endParaRPr lang="en-IN" b="1" i="1" u="sng" dirty="0">
              <a:solidFill>
                <a:srgbClr val="FF0000"/>
              </a:solidFill>
            </a:endParaRPr>
          </a:p>
          <a:p>
            <a:pPr marL="457200" lvl="1" indent="0">
              <a:buNone/>
            </a:pPr>
            <a:r>
              <a:rPr lang="en-IN" dirty="0"/>
              <a:t>	</a:t>
            </a:r>
          </a:p>
        </p:txBody>
      </p:sp>
    </p:spTree>
    <p:extLst>
      <p:ext uri="{BB962C8B-B14F-4D97-AF65-F5344CB8AC3E}">
        <p14:creationId xmlns:p14="http://schemas.microsoft.com/office/powerpoint/2010/main" val="80788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28C1-7AB7-AC0F-51A4-701FEB114A57}"/>
              </a:ext>
            </a:extLst>
          </p:cNvPr>
          <p:cNvSpPr>
            <a:spLocks noGrp="1"/>
          </p:cNvSpPr>
          <p:nvPr>
            <p:ph type="title"/>
          </p:nvPr>
        </p:nvSpPr>
        <p:spPr/>
        <p:txBody>
          <a:bodyPr/>
          <a:lstStyle/>
          <a:p>
            <a:r>
              <a:rPr lang="en-IN" dirty="0"/>
              <a:t>Temporal Analysis</a:t>
            </a:r>
            <a:br>
              <a:rPr lang="en-IN" dirty="0"/>
            </a:br>
            <a:r>
              <a:rPr lang="en-IN" dirty="0"/>
              <a:t>Model – Methodology (Step-I) </a:t>
            </a:r>
          </a:p>
        </p:txBody>
      </p:sp>
      <p:sp>
        <p:nvSpPr>
          <p:cNvPr id="5" name="Content Placeholder 4">
            <a:extLst>
              <a:ext uri="{FF2B5EF4-FFF2-40B4-BE49-F238E27FC236}">
                <a16:creationId xmlns:a16="http://schemas.microsoft.com/office/drawing/2014/main" id="{C6AE4808-3215-CB2E-DE24-7C32B047960D}"/>
              </a:ext>
            </a:extLst>
          </p:cNvPr>
          <p:cNvSpPr>
            <a:spLocks noGrp="1"/>
          </p:cNvSpPr>
          <p:nvPr>
            <p:ph idx="1"/>
          </p:nvPr>
        </p:nvSpPr>
        <p:spPr/>
        <p:txBody>
          <a:bodyPr>
            <a:normAutofit lnSpcReduction="10000"/>
          </a:bodyPr>
          <a:lstStyle/>
          <a:p>
            <a:r>
              <a:rPr lang="en-IN" dirty="0"/>
              <a:t>Now that we have our dataset , we shift our focus onto our working model</a:t>
            </a:r>
          </a:p>
          <a:p>
            <a:r>
              <a:rPr lang="en-IN" dirty="0"/>
              <a:t>For now we have decided to work with the best performing model so far Dragnet++ Model ( as claimed in the paper </a:t>
            </a:r>
            <a:r>
              <a:rPr lang="en-IN" dirty="0">
                <a:hlinkClick r:id="rId2"/>
              </a:rPr>
              <a:t>https://arxiv.org/abs/2206.08406</a:t>
            </a:r>
            <a:r>
              <a:rPr lang="en-IN" dirty="0"/>
              <a:t>) </a:t>
            </a:r>
          </a:p>
          <a:p>
            <a:r>
              <a:rPr lang="en-IN" dirty="0"/>
              <a:t>Formula used by Dragnet++ model for hate intensity quantification of single tweet:</a:t>
            </a:r>
          </a:p>
          <a:p>
            <a:endParaRPr lang="en-IN" dirty="0"/>
          </a:p>
          <a:p>
            <a:endParaRPr lang="en-IN" dirty="0"/>
          </a:p>
          <a:p>
            <a:r>
              <a:rPr lang="en-IN" dirty="0"/>
              <a:t>While going through the model , we have arrived at some shortcomings:</a:t>
            </a:r>
          </a:p>
          <a:p>
            <a:pPr lvl="1">
              <a:buFont typeface="Wingdings" panose="05000000000000000000" pitchFamily="2" charset="2"/>
              <a:buChar char="q"/>
            </a:pPr>
            <a:r>
              <a:rPr lang="en-IN" dirty="0"/>
              <a:t>The model doesn’t consider Counter-Speech in the window size as well as in it’s formula. Hence there is a scope for improvement</a:t>
            </a:r>
          </a:p>
          <a:p>
            <a:pPr lvl="1">
              <a:buFont typeface="Wingdings" panose="05000000000000000000" pitchFamily="2" charset="2"/>
              <a:buChar char="q"/>
            </a:pPr>
            <a:r>
              <a:rPr lang="en-IN" dirty="0"/>
              <a:t>The model derives it’s main hate intensity *</a:t>
            </a:r>
            <a:r>
              <a:rPr lang="en-IN" dirty="0" err="1"/>
              <a:t>Hc</a:t>
            </a:r>
            <a:r>
              <a:rPr lang="en-IN" dirty="0"/>
              <a:t>(c)* from the Davidson Model which in-itself has shortcomings.</a:t>
            </a:r>
            <a:endParaRPr lang="en-IN" dirty="0">
              <a:solidFill>
                <a:srgbClr val="FF0000"/>
              </a:solidFill>
            </a:endParaRPr>
          </a:p>
          <a:p>
            <a:pPr lvl="1">
              <a:buFont typeface="Wingdings" panose="05000000000000000000" pitchFamily="2" charset="2"/>
              <a:buChar char="q"/>
            </a:pPr>
            <a:endParaRPr lang="en-IN" dirty="0">
              <a:solidFill>
                <a:srgbClr val="FF0000"/>
              </a:solidFill>
            </a:endParaRPr>
          </a:p>
        </p:txBody>
      </p:sp>
      <p:pic>
        <p:nvPicPr>
          <p:cNvPr id="4" name="Picture 3">
            <a:extLst>
              <a:ext uri="{FF2B5EF4-FFF2-40B4-BE49-F238E27FC236}">
                <a16:creationId xmlns:a16="http://schemas.microsoft.com/office/drawing/2014/main" id="{D72F76AF-3BC1-D7AA-0FD8-AD6652D7B4F3}"/>
              </a:ext>
            </a:extLst>
          </p:cNvPr>
          <p:cNvPicPr>
            <a:picLocks noChangeAspect="1"/>
          </p:cNvPicPr>
          <p:nvPr/>
        </p:nvPicPr>
        <p:blipFill>
          <a:blip r:embed="rId3"/>
          <a:stretch>
            <a:fillRect/>
          </a:stretch>
        </p:blipFill>
        <p:spPr>
          <a:xfrm>
            <a:off x="2422422" y="3735183"/>
            <a:ext cx="4669941" cy="731583"/>
          </a:xfrm>
          <a:prstGeom prst="rect">
            <a:avLst/>
          </a:prstGeom>
        </p:spPr>
      </p:pic>
    </p:spTree>
    <p:extLst>
      <p:ext uri="{BB962C8B-B14F-4D97-AF65-F5344CB8AC3E}">
        <p14:creationId xmlns:p14="http://schemas.microsoft.com/office/powerpoint/2010/main" val="407503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C3F9-82A7-23DE-447B-1EA3FE1D7B56}"/>
              </a:ext>
            </a:extLst>
          </p:cNvPr>
          <p:cNvSpPr>
            <a:spLocks noGrp="1"/>
          </p:cNvSpPr>
          <p:nvPr>
            <p:ph type="title"/>
          </p:nvPr>
        </p:nvSpPr>
        <p:spPr/>
        <p:txBody>
          <a:bodyPr/>
          <a:lstStyle/>
          <a:p>
            <a:r>
              <a:rPr lang="en-US" dirty="0"/>
              <a:t>Problems with Davidson Model</a:t>
            </a:r>
            <a:endParaRPr lang="en-IN" dirty="0"/>
          </a:p>
        </p:txBody>
      </p:sp>
      <p:sp>
        <p:nvSpPr>
          <p:cNvPr id="3" name="Content Placeholder 2">
            <a:extLst>
              <a:ext uri="{FF2B5EF4-FFF2-40B4-BE49-F238E27FC236}">
                <a16:creationId xmlns:a16="http://schemas.microsoft.com/office/drawing/2014/main" id="{8D1D5999-C54E-C78D-AE13-352B59BA84CF}"/>
              </a:ext>
            </a:extLst>
          </p:cNvPr>
          <p:cNvSpPr>
            <a:spLocks noGrp="1"/>
          </p:cNvSpPr>
          <p:nvPr>
            <p:ph idx="1"/>
          </p:nvPr>
        </p:nvSpPr>
        <p:spPr>
          <a:xfrm>
            <a:off x="677334" y="1291473"/>
            <a:ext cx="8596668" cy="3007150"/>
          </a:xfrm>
        </p:spPr>
        <p:txBody>
          <a:bodyPr>
            <a:normAutofit/>
          </a:bodyPr>
          <a:lstStyle/>
          <a:p>
            <a:r>
              <a:rPr lang="en-US" dirty="0"/>
              <a:t>1. 40% of hate-speech is misclassified.</a:t>
            </a:r>
          </a:p>
          <a:p>
            <a:r>
              <a:rPr lang="en-US" dirty="0"/>
              <a:t>2. Doesn’t consider hate-slurs used in everyday language to be hate-speech     and classifies them as normal or non-hateful speech.</a:t>
            </a:r>
          </a:p>
          <a:p>
            <a:r>
              <a:rPr lang="en-US" dirty="0"/>
              <a:t>3. Classifies “counter-speech with hate slurs” as hate-speech.</a:t>
            </a:r>
          </a:p>
          <a:p>
            <a:r>
              <a:rPr lang="en-US" dirty="0"/>
              <a:t>Tends to misclassify ‘hateful tweets that don’t contain strongly profane words’ as non-hateful.</a:t>
            </a:r>
            <a:endParaRPr lang="en-IN" dirty="0"/>
          </a:p>
        </p:txBody>
      </p:sp>
    </p:spTree>
    <p:extLst>
      <p:ext uri="{BB962C8B-B14F-4D97-AF65-F5344CB8AC3E}">
        <p14:creationId xmlns:p14="http://schemas.microsoft.com/office/powerpoint/2010/main" val="198984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01FD2-D425-6474-3652-1C660786E293}"/>
              </a:ext>
            </a:extLst>
          </p:cNvPr>
          <p:cNvSpPr txBox="1"/>
          <p:nvPr/>
        </p:nvSpPr>
        <p:spPr>
          <a:xfrm>
            <a:off x="571500" y="584946"/>
            <a:ext cx="8867140" cy="3016210"/>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IN" sz="2800" dirty="0">
                <a:solidFill>
                  <a:schemeClr val="accent1"/>
                </a:solidFill>
              </a:rPr>
              <a:t>Possible Solutions:</a:t>
            </a:r>
          </a:p>
          <a:p>
            <a:pPr marL="742950" lvl="1" indent="-285750">
              <a:buFont typeface="Wingdings" panose="05000000000000000000" pitchFamily="2" charset="2"/>
              <a:buChar char="q"/>
            </a:pPr>
            <a:endParaRPr lang="en-IN" dirty="0"/>
          </a:p>
          <a:p>
            <a:pPr marL="742950" lvl="1" indent="-285750">
              <a:buClr>
                <a:schemeClr val="accent1"/>
              </a:buClr>
              <a:buFont typeface="Wingdings" panose="05000000000000000000" pitchFamily="2" charset="2"/>
              <a:buChar char="q"/>
            </a:pPr>
            <a:r>
              <a:rPr lang="en-IN" dirty="0"/>
              <a:t>Look for Counter-speech lexicon for detecting counter speech and successively modify the formula</a:t>
            </a:r>
          </a:p>
          <a:p>
            <a:pPr marL="742950" lvl="1" indent="-285750">
              <a:buClr>
                <a:schemeClr val="accent1"/>
              </a:buClr>
              <a:buFont typeface="Wingdings" panose="05000000000000000000" pitchFamily="2" charset="2"/>
              <a:buChar char="q"/>
            </a:pPr>
            <a:r>
              <a:rPr lang="en-IN" dirty="0"/>
              <a:t>Can add another weight to factor in counter speech in the formula.</a:t>
            </a:r>
          </a:p>
          <a:p>
            <a:pPr marL="742950" lvl="1" indent="-285750">
              <a:buClr>
                <a:schemeClr val="accent1"/>
              </a:buClr>
              <a:buFont typeface="Wingdings" panose="05000000000000000000" pitchFamily="2" charset="2"/>
              <a:buChar char="q"/>
            </a:pPr>
            <a:r>
              <a:rPr lang="en-IN" dirty="0"/>
              <a:t>Can find a possible method to detect and remove counter speech, get the hate intensity score before and after the counter speech for the window and do the temporal analysis of the same.</a:t>
            </a:r>
          </a:p>
          <a:p>
            <a:pPr marL="742950" lvl="1" indent="-285750">
              <a:buClr>
                <a:schemeClr val="accent1"/>
              </a:buClr>
              <a:buFont typeface="Wingdings" panose="05000000000000000000" pitchFamily="2" charset="2"/>
              <a:buChar char="q"/>
            </a:pPr>
            <a:r>
              <a:rPr lang="en-IN" dirty="0"/>
              <a:t>For Hate Intensity scores, why can’t we use perspective AI score?</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206962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011A-8840-89AB-1A19-DD5C2B6EED61}"/>
              </a:ext>
            </a:extLst>
          </p:cNvPr>
          <p:cNvSpPr>
            <a:spLocks noGrp="1"/>
          </p:cNvSpPr>
          <p:nvPr>
            <p:ph type="title"/>
          </p:nvPr>
        </p:nvSpPr>
        <p:spPr>
          <a:xfrm>
            <a:off x="677334" y="609600"/>
            <a:ext cx="8596668" cy="971107"/>
          </a:xfrm>
        </p:spPr>
        <p:txBody>
          <a:bodyPr/>
          <a:lstStyle/>
          <a:p>
            <a:r>
              <a:rPr lang="en-IN" dirty="0"/>
              <a:t>HATE SPEECH</a:t>
            </a:r>
          </a:p>
        </p:txBody>
      </p:sp>
      <p:sp>
        <p:nvSpPr>
          <p:cNvPr id="3" name="Content Placeholder 2">
            <a:extLst>
              <a:ext uri="{FF2B5EF4-FFF2-40B4-BE49-F238E27FC236}">
                <a16:creationId xmlns:a16="http://schemas.microsoft.com/office/drawing/2014/main" id="{7A8BE219-AAFE-07BF-C5F3-565B1D40C792}"/>
              </a:ext>
            </a:extLst>
          </p:cNvPr>
          <p:cNvSpPr>
            <a:spLocks noGrp="1"/>
          </p:cNvSpPr>
          <p:nvPr>
            <p:ph idx="1"/>
          </p:nvPr>
        </p:nvSpPr>
        <p:spPr>
          <a:xfrm>
            <a:off x="677334" y="1580707"/>
            <a:ext cx="8596668" cy="1268411"/>
          </a:xfrm>
        </p:spPr>
        <p:txBody>
          <a:bodyPr>
            <a:normAutofit/>
          </a:bodyPr>
          <a:lstStyle/>
          <a:p>
            <a:pPr marL="0" indent="0">
              <a:buNone/>
            </a:pPr>
            <a:r>
              <a:rPr lang="en-US" b="0" i="0" dirty="0">
                <a:solidFill>
                  <a:srgbClr val="000000"/>
                </a:solidFill>
                <a:effectLst/>
              </a:rPr>
              <a:t>“</a:t>
            </a:r>
            <a:r>
              <a:rPr lang="en-US" b="1" i="0" dirty="0">
                <a:solidFill>
                  <a:srgbClr val="000000"/>
                </a:solidFill>
                <a:effectLst/>
              </a:rPr>
              <a:t>Any kind of communication</a:t>
            </a:r>
            <a:r>
              <a:rPr lang="en-US" b="0" i="0" dirty="0">
                <a:solidFill>
                  <a:srgbClr val="000000"/>
                </a:solidFill>
                <a:effectLst/>
              </a:rPr>
              <a:t> in speech, writing or behavior, that </a:t>
            </a:r>
            <a:r>
              <a:rPr lang="en-US" b="1" i="0" dirty="0">
                <a:solidFill>
                  <a:srgbClr val="000000"/>
                </a:solidFill>
                <a:effectLst/>
              </a:rPr>
              <a:t>attacks</a:t>
            </a:r>
            <a:r>
              <a:rPr lang="en-US" b="0" i="0" dirty="0">
                <a:solidFill>
                  <a:srgbClr val="000000"/>
                </a:solidFill>
                <a:effectLst/>
              </a:rPr>
              <a:t> or uses </a:t>
            </a:r>
            <a:r>
              <a:rPr lang="en-US" b="1" i="0" dirty="0">
                <a:solidFill>
                  <a:srgbClr val="000000"/>
                </a:solidFill>
                <a:effectLst/>
              </a:rPr>
              <a:t>pejorative</a:t>
            </a:r>
            <a:r>
              <a:rPr lang="en-US" b="0" i="0" dirty="0">
                <a:solidFill>
                  <a:srgbClr val="000000"/>
                </a:solidFill>
                <a:effectLst/>
              </a:rPr>
              <a:t> or </a:t>
            </a:r>
            <a:r>
              <a:rPr lang="en-US" b="1" i="0" dirty="0">
                <a:solidFill>
                  <a:srgbClr val="000000"/>
                </a:solidFill>
                <a:effectLst/>
              </a:rPr>
              <a:t>discriminatory</a:t>
            </a:r>
            <a:r>
              <a:rPr lang="en-US" b="0" i="0" dirty="0">
                <a:solidFill>
                  <a:srgbClr val="000000"/>
                </a:solidFill>
                <a:effectLst/>
              </a:rPr>
              <a:t> language with reference to a person or a group on the basis of </a:t>
            </a:r>
            <a:r>
              <a:rPr lang="en-US" b="1" i="0" dirty="0">
                <a:solidFill>
                  <a:srgbClr val="000000"/>
                </a:solidFill>
                <a:effectLst/>
              </a:rPr>
              <a:t>who they are</a:t>
            </a:r>
            <a:r>
              <a:rPr lang="en-US" b="0" i="0" dirty="0">
                <a:solidFill>
                  <a:srgbClr val="000000"/>
                </a:solidFill>
                <a:effectLst/>
              </a:rPr>
              <a:t>, in other words, based on their religion, ethnicity, nationality, race, colour, descent, gender or other identity factor.”</a:t>
            </a:r>
            <a:endParaRPr lang="en-IN" dirty="0"/>
          </a:p>
        </p:txBody>
      </p:sp>
      <p:sp>
        <p:nvSpPr>
          <p:cNvPr id="4" name="Content Placeholder 2">
            <a:extLst>
              <a:ext uri="{FF2B5EF4-FFF2-40B4-BE49-F238E27FC236}">
                <a16:creationId xmlns:a16="http://schemas.microsoft.com/office/drawing/2014/main" id="{11CC3C45-9635-CAFA-BA21-9ABF60464A98}"/>
              </a:ext>
            </a:extLst>
          </p:cNvPr>
          <p:cNvSpPr txBox="1">
            <a:spLocks/>
          </p:cNvSpPr>
          <p:nvPr/>
        </p:nvSpPr>
        <p:spPr>
          <a:xfrm>
            <a:off x="3913176" y="2849118"/>
            <a:ext cx="8596668" cy="1268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i="0" dirty="0">
                <a:solidFill>
                  <a:srgbClr val="000000"/>
                </a:solidFill>
                <a:effectLst/>
              </a:rPr>
              <a:t>- UN Strategy and Plan of Action on Hate Speech</a:t>
            </a:r>
            <a:endParaRPr lang="en-IN" dirty="0"/>
          </a:p>
        </p:txBody>
      </p:sp>
      <p:sp>
        <p:nvSpPr>
          <p:cNvPr id="5" name="Content Placeholder 2">
            <a:extLst>
              <a:ext uri="{FF2B5EF4-FFF2-40B4-BE49-F238E27FC236}">
                <a16:creationId xmlns:a16="http://schemas.microsoft.com/office/drawing/2014/main" id="{ED05B5E4-2416-00F5-E968-F8DF2CDD4526}"/>
              </a:ext>
            </a:extLst>
          </p:cNvPr>
          <p:cNvSpPr txBox="1">
            <a:spLocks/>
          </p:cNvSpPr>
          <p:nvPr/>
        </p:nvSpPr>
        <p:spPr>
          <a:xfrm>
            <a:off x="585185" y="3483323"/>
            <a:ext cx="8596668" cy="1268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i="0" dirty="0">
                <a:solidFill>
                  <a:schemeClr val="accent1"/>
                </a:solidFill>
                <a:effectLst/>
              </a:rPr>
              <a:t>UMBRELLA TERMS</a:t>
            </a:r>
            <a:endParaRPr lang="en-IN" sz="2400" dirty="0">
              <a:solidFill>
                <a:schemeClr val="accent1"/>
              </a:solidFill>
            </a:endParaRPr>
          </a:p>
        </p:txBody>
      </p:sp>
      <p:sp>
        <p:nvSpPr>
          <p:cNvPr id="6" name="Content Placeholder 2">
            <a:extLst>
              <a:ext uri="{FF2B5EF4-FFF2-40B4-BE49-F238E27FC236}">
                <a16:creationId xmlns:a16="http://schemas.microsoft.com/office/drawing/2014/main" id="{FA230D68-AB08-B909-41AD-AD2036738FD5}"/>
              </a:ext>
            </a:extLst>
          </p:cNvPr>
          <p:cNvSpPr txBox="1">
            <a:spLocks/>
          </p:cNvSpPr>
          <p:nvPr/>
        </p:nvSpPr>
        <p:spPr>
          <a:xfrm>
            <a:off x="368989" y="3820225"/>
            <a:ext cx="8596668" cy="126841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b="0" i="0" dirty="0">
                <a:solidFill>
                  <a:srgbClr val="000000"/>
                </a:solidFill>
                <a:effectLst/>
              </a:rPr>
              <a:t>Offensive Speech</a:t>
            </a:r>
            <a:endParaRPr lang="en-US" dirty="0"/>
          </a:p>
          <a:p>
            <a:pPr marL="742950" lvl="1" indent="-285750">
              <a:buFont typeface="Arial" panose="020B0604020202020204" pitchFamily="34" charset="0"/>
              <a:buChar char="•"/>
            </a:pPr>
            <a:r>
              <a:rPr lang="en-US" b="0" i="0" dirty="0">
                <a:solidFill>
                  <a:srgbClr val="000000"/>
                </a:solidFill>
                <a:effectLst/>
              </a:rPr>
              <a:t>Toxic Language</a:t>
            </a:r>
            <a:endParaRPr lang="en-US" dirty="0"/>
          </a:p>
          <a:p>
            <a:pPr marL="742950" lvl="1" indent="-285750">
              <a:buFont typeface="Arial" panose="020B0604020202020204" pitchFamily="34" charset="0"/>
              <a:buChar char="•"/>
            </a:pPr>
            <a:r>
              <a:rPr lang="en-US" b="0" i="0" dirty="0">
                <a:solidFill>
                  <a:srgbClr val="000000"/>
                </a:solidFill>
                <a:effectLst/>
              </a:rPr>
              <a:t>Discriminatory Language</a:t>
            </a:r>
            <a:endParaRPr lang="en-US" dirty="0"/>
          </a:p>
          <a:p>
            <a:pPr marL="0" indent="0">
              <a:buFont typeface="Wingdings 3" charset="2"/>
              <a:buNone/>
            </a:pPr>
            <a:endParaRPr lang="en-IN" dirty="0"/>
          </a:p>
        </p:txBody>
      </p:sp>
      <p:sp>
        <p:nvSpPr>
          <p:cNvPr id="7" name="Content Placeholder 2">
            <a:extLst>
              <a:ext uri="{FF2B5EF4-FFF2-40B4-BE49-F238E27FC236}">
                <a16:creationId xmlns:a16="http://schemas.microsoft.com/office/drawing/2014/main" id="{AFAC7297-B0BF-A689-3AD6-A81E8CE27107}"/>
              </a:ext>
            </a:extLst>
          </p:cNvPr>
          <p:cNvSpPr txBox="1">
            <a:spLocks/>
          </p:cNvSpPr>
          <p:nvPr/>
        </p:nvSpPr>
        <p:spPr>
          <a:xfrm>
            <a:off x="677334" y="5277293"/>
            <a:ext cx="8596668" cy="1268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solidFill>
                  <a:srgbClr val="000000"/>
                </a:solidFill>
              </a:rPr>
              <a:t>For the scope of this research , we have followed a binary marking of hate speech ( a tweet is either hate or not) thereby classifying all the above umbrella terms as hate speech</a:t>
            </a:r>
            <a:endParaRPr lang="en-IN" dirty="0"/>
          </a:p>
        </p:txBody>
      </p:sp>
    </p:spTree>
    <p:extLst>
      <p:ext uri="{BB962C8B-B14F-4D97-AF65-F5344CB8AC3E}">
        <p14:creationId xmlns:p14="http://schemas.microsoft.com/office/powerpoint/2010/main" val="690760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4000"/>
            <a:ext cx="8596668" cy="812800"/>
          </a:xfrm>
        </p:spPr>
        <p:txBody>
          <a:bodyPr>
            <a:normAutofit/>
          </a:bodyPr>
          <a:lstStyle/>
          <a:p>
            <a:pPr marL="742950" lvl="1" indent="-285750"/>
            <a:r>
              <a:rPr lang="en-IN" sz="3600" u="sng" dirty="0">
                <a:solidFill>
                  <a:schemeClr val="accent1"/>
                </a:solidFill>
              </a:rPr>
              <a:t>Proposed Solution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066801"/>
                <a:ext cx="9194799" cy="5731932"/>
              </a:xfrm>
            </p:spPr>
            <p:txBody>
              <a:bodyPr>
                <a:normAutofit lnSpcReduction="10000"/>
              </a:bodyPr>
              <a:lstStyle/>
              <a:p>
                <a:pPr>
                  <a:buFont typeface="Wingdings" panose="05000000000000000000" pitchFamily="2" charset="2"/>
                  <a:buChar char="Ø"/>
                </a:pPr>
                <a:r>
                  <a:rPr lang="en-IN" dirty="0"/>
                  <a:t>H</a:t>
                </a:r>
                <a:r>
                  <a:rPr lang="en-IN" baseline="-25000" dirty="0" err="1"/>
                  <a:t>current</a:t>
                </a:r>
                <a:r>
                  <a:rPr lang="en-IN" baseline="-25000" dirty="0"/>
                  <a:t> </a:t>
                </a:r>
                <a:r>
                  <a:rPr lang="en-IN" dirty="0"/>
                  <a:t>= w</a:t>
                </a:r>
                <a:r>
                  <a:rPr lang="en-IN" baseline="-25000" dirty="0"/>
                  <a:t>1</a:t>
                </a:r>
                <a:r>
                  <a:rPr lang="en-IN" dirty="0"/>
                  <a:t>H</a:t>
                </a:r>
                <a:r>
                  <a:rPr lang="en-IN" baseline="-25000" dirty="0"/>
                  <a:t>toxicity</a:t>
                </a:r>
                <a:r>
                  <a:rPr lang="en-IN" dirty="0"/>
                  <a:t> + w</a:t>
                </a:r>
                <a:r>
                  <a:rPr lang="en-IN" baseline="-25000" dirty="0"/>
                  <a:t>2</a:t>
                </a:r>
                <a:r>
                  <a:rPr lang="en-IN" dirty="0"/>
                  <a:t>H</a:t>
                </a:r>
                <a:r>
                  <a:rPr lang="en-IN" baseline="-25000" dirty="0"/>
                  <a:t>prof</a:t>
                </a:r>
                <a:r>
                  <a:rPr lang="en-IN" dirty="0"/>
                  <a:t> + w</a:t>
                </a:r>
                <a:r>
                  <a:rPr lang="en-IN" baseline="-25000" dirty="0"/>
                  <a:t>3</a:t>
                </a:r>
                <a:r>
                  <a:rPr lang="en-IN" dirty="0"/>
                  <a:t>H</a:t>
                </a:r>
                <a:r>
                  <a:rPr lang="en-IN" baseline="-25000" dirty="0"/>
                  <a:t>CN/N</a:t>
                </a:r>
                <a:r>
                  <a:rPr lang="en-IN" dirty="0"/>
                  <a:t> + w</a:t>
                </a:r>
                <a:r>
                  <a:rPr lang="en-IN" baseline="-25000" dirty="0"/>
                  <a:t>4</a:t>
                </a:r>
                <a:r>
                  <a:rPr lang="en-IN" dirty="0"/>
                  <a:t>H</a:t>
                </a:r>
                <a:r>
                  <a:rPr lang="en-IN" baseline="-25000" dirty="0"/>
                  <a:t>context</a:t>
                </a:r>
              </a:p>
              <a:p>
                <a:pPr lvl="1">
                  <a:buFont typeface="Wingdings" panose="05000000000000000000" pitchFamily="2" charset="2"/>
                  <a:buChar char="§"/>
                </a:pPr>
                <a:r>
                  <a:rPr lang="en-IN" dirty="0"/>
                  <a:t>Where,</a:t>
                </a:r>
              </a:p>
              <a:p>
                <a:pPr lvl="2">
                  <a:buFont typeface="Wingdings" panose="05000000000000000000" pitchFamily="2" charset="2"/>
                  <a:buChar char="§"/>
                </a:pPr>
                <a:r>
                  <a:rPr lang="en-IN" sz="1600" dirty="0"/>
                  <a:t> </a:t>
                </a:r>
                <a:r>
                  <a:rPr lang="en-IN" sz="1600" dirty="0" err="1"/>
                  <a:t>H</a:t>
                </a:r>
                <a:r>
                  <a:rPr lang="en-IN" sz="1600" baseline="-25000" dirty="0" err="1"/>
                  <a:t>toxicity</a:t>
                </a:r>
                <a:r>
                  <a:rPr lang="en-IN" sz="1600" baseline="-25000" dirty="0"/>
                  <a:t> </a:t>
                </a:r>
                <a:r>
                  <a:rPr lang="en-IN" sz="1600" dirty="0"/>
                  <a:t> = Hate intensity score of the given tweet </a:t>
                </a:r>
              </a:p>
              <a:p>
                <a:pPr lvl="2">
                  <a:buFont typeface="Wingdings" panose="05000000000000000000" pitchFamily="2" charset="2"/>
                  <a:buChar char="§"/>
                </a:pPr>
                <a:r>
                  <a:rPr lang="en-IN" sz="1600" dirty="0" err="1"/>
                  <a:t>H</a:t>
                </a:r>
                <a:r>
                  <a:rPr lang="en-IN" sz="1600" baseline="-25000" dirty="0" err="1"/>
                  <a:t>prof</a:t>
                </a:r>
                <a:r>
                  <a:rPr lang="en-IN" sz="1600" dirty="0"/>
                  <a:t> = Profanity score of the given tweet</a:t>
                </a:r>
              </a:p>
              <a:p>
                <a:pPr lvl="2">
                  <a:buFont typeface="Wingdings" panose="05000000000000000000" pitchFamily="2" charset="2"/>
                  <a:buChar char="§"/>
                </a:pPr>
                <a:r>
                  <a:rPr lang="en-IN" sz="1600" dirty="0"/>
                  <a:t> H</a:t>
                </a:r>
                <a:r>
                  <a:rPr lang="en-IN" sz="1600" baseline="-25000" dirty="0"/>
                  <a:t>CN/N</a:t>
                </a:r>
                <a:r>
                  <a:rPr lang="en-IN" sz="1600" dirty="0"/>
                  <a:t> = Counter Narrative / Neutrality score of the given tweet</a:t>
                </a:r>
              </a:p>
              <a:p>
                <a:pPr lvl="2">
                  <a:buFont typeface="Wingdings" panose="05000000000000000000" pitchFamily="2" charset="2"/>
                  <a:buChar char="§"/>
                </a:pPr>
                <a:r>
                  <a:rPr lang="en-IN" sz="1600" dirty="0"/>
                  <a:t> </a:t>
                </a:r>
                <a:r>
                  <a:rPr lang="en-IN" sz="1600" dirty="0" err="1"/>
                  <a:t>H</a:t>
                </a:r>
                <a:r>
                  <a:rPr lang="en-IN" sz="1600" baseline="-25000" dirty="0" err="1"/>
                  <a:t>context</a:t>
                </a:r>
                <a:r>
                  <a:rPr lang="en-IN" sz="1600" dirty="0"/>
                  <a:t> = Contextual hate intensity score of the above tweets in the given thread </a:t>
                </a:r>
              </a:p>
              <a:p>
                <a:pPr lvl="2">
                  <a:buFont typeface="Wingdings" panose="05000000000000000000" pitchFamily="2" charset="2"/>
                  <a:buChar char="§"/>
                </a:pPr>
                <a:r>
                  <a:rPr lang="en-IN" sz="1600" dirty="0" err="1"/>
                  <a:t>H</a:t>
                </a:r>
                <a:r>
                  <a:rPr lang="en-IN" sz="1600" baseline="-25000" dirty="0" err="1"/>
                  <a:t>current</a:t>
                </a:r>
                <a:r>
                  <a:rPr lang="en-IN" sz="1600" dirty="0"/>
                  <a:t> = Final hate intensity of the current tweet considering all the above parameter</a:t>
                </a:r>
              </a:p>
              <a:p>
                <a:pPr lvl="2">
                  <a:buFont typeface="Wingdings" panose="05000000000000000000" pitchFamily="2" charset="2"/>
                  <a:buChar char="§"/>
                </a:pPr>
                <a14:m>
                  <m:oMath xmlns:m="http://schemas.openxmlformats.org/officeDocument/2006/math">
                    <m:nary>
                      <m:naryPr>
                        <m:chr m:val="∑"/>
                        <m:ctrlPr>
                          <a:rPr lang="en-IN" sz="1600" i="1" smtClean="0">
                            <a:latin typeface="Cambria Math" panose="02040503050406030204" pitchFamily="18" charset="0"/>
                          </a:rPr>
                        </m:ctrlPr>
                      </m:naryPr>
                      <m:sub>
                        <m:r>
                          <a:rPr lang="en-IN" sz="1600" i="1" smtClean="0">
                            <a:latin typeface="Cambria Math" panose="02040503050406030204" pitchFamily="18" charset="0"/>
                          </a:rPr>
                          <m:t>𝑖</m:t>
                        </m:r>
                        <m:r>
                          <a:rPr lang="en-IN" sz="1600" i="1" smtClean="0">
                            <a:latin typeface="Cambria Math" panose="02040503050406030204" pitchFamily="18" charset="0"/>
                          </a:rPr>
                          <m:t>=0</m:t>
                        </m:r>
                      </m:sub>
                      <m:sup>
                        <m:r>
                          <a:rPr lang="en-IN" sz="1600" b="0" i="1" smtClean="0">
                            <a:latin typeface="Cambria Math" panose="02040503050406030204" pitchFamily="18" charset="0"/>
                          </a:rPr>
                          <m:t>4</m:t>
                        </m:r>
                      </m:sup>
                      <m:e>
                        <m:r>
                          <a:rPr lang="en-IN" sz="1600" b="0" i="1" smtClean="0">
                            <a:latin typeface="Cambria Math" panose="02040503050406030204" pitchFamily="18" charset="0"/>
                          </a:rPr>
                          <m:t>𝑊𝑖</m:t>
                        </m:r>
                      </m:e>
                    </m:nary>
                  </m:oMath>
                </a14:m>
                <a:r>
                  <a:rPr lang="en-IN" sz="1600" dirty="0"/>
                  <a:t> = 1</a:t>
                </a:r>
              </a:p>
              <a:p>
                <a:pPr>
                  <a:buFont typeface="Wingdings" panose="05000000000000000000" pitchFamily="2" charset="2"/>
                  <a:buChar char="Ø"/>
                </a:pPr>
                <a:r>
                  <a:rPr lang="en-IN" dirty="0"/>
                  <a:t>For the initial tweet </a:t>
                </a:r>
                <a:r>
                  <a:rPr lang="en-IN" dirty="0" err="1"/>
                  <a:t>H</a:t>
                </a:r>
                <a:r>
                  <a:rPr lang="en-IN" baseline="-25000" dirty="0" err="1"/>
                  <a:t>context</a:t>
                </a:r>
                <a:r>
                  <a:rPr lang="en-IN" dirty="0"/>
                  <a:t> can be assigned to be 0 or any other value to think of.</a:t>
                </a:r>
              </a:p>
              <a:p>
                <a:pPr>
                  <a:buFont typeface="Wingdings" panose="05000000000000000000" pitchFamily="2" charset="2"/>
                  <a:buChar char="Ø"/>
                </a:pPr>
                <a:r>
                  <a:rPr lang="en-IN" dirty="0" err="1"/>
                  <a:t>H</a:t>
                </a:r>
                <a:r>
                  <a:rPr lang="en-IN" baseline="-25000" dirty="0" err="1"/>
                  <a:t>toxicity</a:t>
                </a:r>
                <a:r>
                  <a:rPr lang="en-IN" dirty="0"/>
                  <a:t> , </a:t>
                </a:r>
                <a:r>
                  <a:rPr lang="en-IN" dirty="0" err="1"/>
                  <a:t>H</a:t>
                </a:r>
                <a:r>
                  <a:rPr lang="en-IN" baseline="-25000" dirty="0" err="1"/>
                  <a:t>prof</a:t>
                </a:r>
                <a:r>
                  <a:rPr lang="en-IN" dirty="0"/>
                  <a:t> can be taken from perspective API and H</a:t>
                </a:r>
                <a:r>
                  <a:rPr lang="en-IN" baseline="-25000" dirty="0"/>
                  <a:t>CN/N</a:t>
                </a:r>
                <a:r>
                  <a:rPr lang="en-IN" dirty="0"/>
                  <a:t> score can be (</a:t>
                </a:r>
                <a:r>
                  <a:rPr lang="en-IN" dirty="0" err="1"/>
                  <a:t>H</a:t>
                </a:r>
                <a:r>
                  <a:rPr lang="en-IN" baseline="-25000" dirty="0" err="1"/>
                  <a:t>toxicity</a:t>
                </a:r>
                <a:r>
                  <a:rPr lang="en-IN" dirty="0"/>
                  <a:t> – 1), negative value of H</a:t>
                </a:r>
                <a:r>
                  <a:rPr lang="en-IN" baseline="-25000" dirty="0"/>
                  <a:t>CN/N</a:t>
                </a:r>
                <a:r>
                  <a:rPr lang="en-IN" dirty="0"/>
                  <a:t> will help in reducing the value of </a:t>
                </a:r>
                <a:r>
                  <a:rPr lang="en-IN" dirty="0" err="1"/>
                  <a:t>H</a:t>
                </a:r>
                <a:r>
                  <a:rPr lang="en-IN" baseline="-25000" dirty="0" err="1"/>
                  <a:t>toxicity</a:t>
                </a:r>
                <a:r>
                  <a:rPr lang="en-IN" dirty="0"/>
                  <a:t> .</a:t>
                </a:r>
              </a:p>
              <a:p>
                <a:pPr>
                  <a:buFont typeface="Wingdings" panose="05000000000000000000" pitchFamily="2" charset="2"/>
                  <a:buChar char="Ø"/>
                </a:pPr>
                <a:r>
                  <a:rPr lang="en-IN" dirty="0"/>
                  <a:t>For the value of weights we can design a ANN architecture taking 2 parameters as input (the </a:t>
                </a:r>
                <a:r>
                  <a:rPr lang="en-IN" dirty="0" err="1"/>
                  <a:t>H</a:t>
                </a:r>
                <a:r>
                  <a:rPr lang="en-IN" baseline="-25000" dirty="0" err="1"/>
                  <a:t>context</a:t>
                </a:r>
                <a:r>
                  <a:rPr lang="en-IN" dirty="0"/>
                  <a:t> score of the previous tweets and the parameter </a:t>
                </a:r>
                <a:r>
                  <a:rPr lang="en-IN" dirty="0" err="1"/>
                  <a:t>H</a:t>
                </a:r>
                <a:r>
                  <a:rPr lang="en-IN" baseline="-25000" dirty="0" err="1"/>
                  <a:t>x</a:t>
                </a:r>
                <a:r>
                  <a:rPr lang="en-IN" dirty="0"/>
                  <a:t> for which the weight has to be found).</a:t>
                </a:r>
              </a:p>
              <a:p>
                <a:pPr>
                  <a:buFont typeface="Wingdings" panose="05000000000000000000" pitchFamily="2" charset="2"/>
                  <a:buChar char="Ø"/>
                </a:pPr>
                <a:r>
                  <a:rPr lang="en-IN" dirty="0"/>
                  <a:t>Once we found the optimal value of all the weights associated we can get the </a:t>
                </a:r>
                <a:r>
                  <a:rPr lang="en-IN" dirty="0" err="1"/>
                  <a:t>H</a:t>
                </a:r>
                <a:r>
                  <a:rPr lang="en-IN" baseline="-25000" dirty="0" err="1"/>
                  <a:t>current</a:t>
                </a:r>
                <a:r>
                  <a:rPr lang="en-IN" dirty="0"/>
                  <a:t> score using the above formula.</a:t>
                </a:r>
              </a:p>
              <a:p>
                <a:pPr>
                  <a:buFont typeface="Wingdings" panose="05000000000000000000" pitchFamily="2" charset="2"/>
                  <a:buChar char="Ø"/>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066801"/>
                <a:ext cx="9194799" cy="5731932"/>
              </a:xfrm>
              <a:blipFill>
                <a:blip r:embed="rId2"/>
                <a:stretch>
                  <a:fillRect l="-133" t="-1064" r="-729"/>
                </a:stretch>
              </a:blipFill>
            </p:spPr>
            <p:txBody>
              <a:bodyPr/>
              <a:lstStyle/>
              <a:p>
                <a:r>
                  <a:rPr lang="en-IN">
                    <a:noFill/>
                  </a:rPr>
                  <a:t> </a:t>
                </a:r>
              </a:p>
            </p:txBody>
          </p:sp>
        </mc:Fallback>
      </mc:AlternateContent>
      <p:sp>
        <p:nvSpPr>
          <p:cNvPr id="4" name="Rectangle 3"/>
          <p:cNvSpPr/>
          <p:nvPr/>
        </p:nvSpPr>
        <p:spPr>
          <a:xfrm>
            <a:off x="1026160" y="1066800"/>
            <a:ext cx="5212080" cy="396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3207677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4734"/>
            <a:ext cx="8596668" cy="728133"/>
          </a:xfrm>
        </p:spPr>
        <p:txBody>
          <a:bodyPr/>
          <a:lstStyle/>
          <a:p>
            <a:r>
              <a:rPr lang="en-IN" u="sng" dirty="0"/>
              <a:t>Proposed Solution #1</a:t>
            </a:r>
            <a:endParaRPr lang="en-IN" dirty="0"/>
          </a:p>
        </p:txBody>
      </p:sp>
      <p:sp>
        <p:nvSpPr>
          <p:cNvPr id="3" name="Content Placeholder 2"/>
          <p:cNvSpPr>
            <a:spLocks noGrp="1"/>
          </p:cNvSpPr>
          <p:nvPr>
            <p:ph idx="1"/>
          </p:nvPr>
        </p:nvSpPr>
        <p:spPr>
          <a:xfrm>
            <a:off x="677334" y="922867"/>
            <a:ext cx="9118600" cy="5935133"/>
          </a:xfrm>
        </p:spPr>
        <p:txBody>
          <a:bodyPr>
            <a:normAutofit/>
          </a:bodyPr>
          <a:lstStyle/>
          <a:p>
            <a:pPr>
              <a:buFont typeface="Wingdings" panose="05000000000000000000" pitchFamily="2" charset="2"/>
              <a:buChar char="Ø"/>
            </a:pPr>
            <a:r>
              <a:rPr lang="en-IN" sz="1600" dirty="0"/>
              <a:t>In fact, if we consider the fact that any ANN architecture is a universal function </a:t>
            </a:r>
            <a:r>
              <a:rPr lang="en-IN" sz="1600" dirty="0" err="1"/>
              <a:t>approximator</a:t>
            </a:r>
            <a:r>
              <a:rPr lang="en-IN" sz="1600" dirty="0"/>
              <a:t>, we can have some layers of perceptron which will take input as the weight found from the previous layers multiplied by its corresponding </a:t>
            </a:r>
            <a:r>
              <a:rPr lang="en-IN" sz="1600" dirty="0" err="1"/>
              <a:t>H</a:t>
            </a:r>
            <a:r>
              <a:rPr lang="en-IN" sz="1600" baseline="-25000" dirty="0" err="1"/>
              <a:t>x</a:t>
            </a:r>
            <a:r>
              <a:rPr lang="en-IN" sz="1600" dirty="0"/>
              <a:t> parameter. In this way we get the best functional value of the </a:t>
            </a:r>
            <a:r>
              <a:rPr lang="en-IN" sz="1600" dirty="0" err="1"/>
              <a:t>H</a:t>
            </a:r>
            <a:r>
              <a:rPr lang="en-IN" sz="1600" baseline="-25000" dirty="0" err="1"/>
              <a:t>current</a:t>
            </a:r>
            <a:r>
              <a:rPr lang="en-IN" sz="1600" dirty="0"/>
              <a:t> .</a:t>
            </a:r>
          </a:p>
          <a:p>
            <a:pPr>
              <a:buFont typeface="Wingdings" panose="05000000000000000000" pitchFamily="2" charset="2"/>
              <a:buChar char="Ø"/>
            </a:pPr>
            <a:r>
              <a:rPr lang="en-IN" sz="1600" dirty="0"/>
              <a:t>How will we train to get the best values of the weights including the above point as well:</a:t>
            </a:r>
          </a:p>
        </p:txBody>
      </p:sp>
      <p:grpSp>
        <p:nvGrpSpPr>
          <p:cNvPr id="139" name="Group 138"/>
          <p:cNvGrpSpPr/>
          <p:nvPr/>
        </p:nvGrpSpPr>
        <p:grpSpPr>
          <a:xfrm>
            <a:off x="1124571" y="2330817"/>
            <a:ext cx="9132435" cy="4241830"/>
            <a:chOff x="2028811" y="2351137"/>
            <a:chExt cx="9132435" cy="4241830"/>
          </a:xfrm>
        </p:grpSpPr>
        <p:grpSp>
          <p:nvGrpSpPr>
            <p:cNvPr id="106" name="Group 105"/>
            <p:cNvGrpSpPr/>
            <p:nvPr/>
          </p:nvGrpSpPr>
          <p:grpSpPr>
            <a:xfrm>
              <a:off x="2028811" y="5352399"/>
              <a:ext cx="6301118" cy="1240568"/>
              <a:chOff x="2015965" y="4380849"/>
              <a:chExt cx="6301118" cy="1240568"/>
            </a:xfrm>
          </p:grpSpPr>
          <p:grpSp>
            <p:nvGrpSpPr>
              <p:cNvPr id="51" name="Group 50"/>
              <p:cNvGrpSpPr/>
              <p:nvPr/>
            </p:nvGrpSpPr>
            <p:grpSpPr>
              <a:xfrm>
                <a:off x="2029800" y="4380849"/>
                <a:ext cx="6284368" cy="322300"/>
                <a:chOff x="1349440" y="4142624"/>
                <a:chExt cx="6284368" cy="322300"/>
              </a:xfrm>
            </p:grpSpPr>
            <p:grpSp>
              <p:nvGrpSpPr>
                <p:cNvPr id="29" name="Group 28"/>
                <p:cNvGrpSpPr/>
                <p:nvPr/>
              </p:nvGrpSpPr>
              <p:grpSpPr>
                <a:xfrm>
                  <a:off x="6363808" y="4149738"/>
                  <a:ext cx="1270000" cy="315186"/>
                  <a:chOff x="5875874" y="4225654"/>
                  <a:chExt cx="1270000" cy="315186"/>
                </a:xfrm>
              </p:grpSpPr>
              <p:sp>
                <p:nvSpPr>
                  <p:cNvPr id="23" name="Rectangle 22"/>
                  <p:cNvSpPr/>
                  <p:nvPr/>
                </p:nvSpPr>
                <p:spPr>
                  <a:xfrm>
                    <a:off x="5875874" y="4225654"/>
                    <a:ext cx="1270000" cy="315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8" name="Group 27"/>
                  <p:cNvGrpSpPr/>
                  <p:nvPr/>
                </p:nvGrpSpPr>
                <p:grpSpPr>
                  <a:xfrm>
                    <a:off x="5933028" y="4261157"/>
                    <a:ext cx="1121863" cy="244180"/>
                    <a:chOff x="1805499" y="4767323"/>
                    <a:chExt cx="1121863" cy="244180"/>
                  </a:xfrm>
                </p:grpSpPr>
                <p:sp>
                  <p:nvSpPr>
                    <p:cNvPr id="24" name="Oval 23"/>
                    <p:cNvSpPr/>
                    <p:nvPr/>
                  </p:nvSpPr>
                  <p:spPr>
                    <a:xfrm flipH="1">
                      <a:off x="1805499" y="4778670"/>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flipH="1">
                      <a:off x="2116649" y="4774437"/>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flipH="1">
                      <a:off x="2423603" y="4767323"/>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flipH="1">
                      <a:off x="2719917" y="4767324"/>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0" name="Group 29"/>
                <p:cNvGrpSpPr/>
                <p:nvPr/>
              </p:nvGrpSpPr>
              <p:grpSpPr>
                <a:xfrm>
                  <a:off x="4724412" y="4149738"/>
                  <a:ext cx="1270000" cy="315186"/>
                  <a:chOff x="5875874" y="4225654"/>
                  <a:chExt cx="1270000" cy="315186"/>
                </a:xfrm>
              </p:grpSpPr>
              <p:sp>
                <p:nvSpPr>
                  <p:cNvPr id="31" name="Rectangle 30"/>
                  <p:cNvSpPr/>
                  <p:nvPr/>
                </p:nvSpPr>
                <p:spPr>
                  <a:xfrm>
                    <a:off x="5875874" y="4225654"/>
                    <a:ext cx="1270000" cy="315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32" name="Group 31"/>
                  <p:cNvGrpSpPr/>
                  <p:nvPr/>
                </p:nvGrpSpPr>
                <p:grpSpPr>
                  <a:xfrm>
                    <a:off x="5933028" y="4261157"/>
                    <a:ext cx="1121863" cy="244180"/>
                    <a:chOff x="1805499" y="4767323"/>
                    <a:chExt cx="1121863" cy="244180"/>
                  </a:xfrm>
                </p:grpSpPr>
                <p:sp>
                  <p:nvSpPr>
                    <p:cNvPr id="33" name="Oval 32"/>
                    <p:cNvSpPr/>
                    <p:nvPr/>
                  </p:nvSpPr>
                  <p:spPr>
                    <a:xfrm flipH="1">
                      <a:off x="1805499" y="4778670"/>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flipH="1">
                      <a:off x="2116649" y="4774437"/>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flipH="1">
                      <a:off x="2423603" y="4767323"/>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flipH="1">
                      <a:off x="2719917" y="4767324"/>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7" name="Group 36"/>
                <p:cNvGrpSpPr/>
                <p:nvPr/>
              </p:nvGrpSpPr>
              <p:grpSpPr>
                <a:xfrm>
                  <a:off x="3043753" y="4148298"/>
                  <a:ext cx="1270000" cy="315186"/>
                  <a:chOff x="5875874" y="4225654"/>
                  <a:chExt cx="1270000" cy="315186"/>
                </a:xfrm>
              </p:grpSpPr>
              <p:sp>
                <p:nvSpPr>
                  <p:cNvPr id="38" name="Rectangle 37"/>
                  <p:cNvSpPr/>
                  <p:nvPr/>
                </p:nvSpPr>
                <p:spPr>
                  <a:xfrm>
                    <a:off x="5875874" y="4225654"/>
                    <a:ext cx="1270000" cy="315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39" name="Group 38"/>
                  <p:cNvGrpSpPr/>
                  <p:nvPr/>
                </p:nvGrpSpPr>
                <p:grpSpPr>
                  <a:xfrm>
                    <a:off x="5933028" y="4261157"/>
                    <a:ext cx="1121863" cy="244180"/>
                    <a:chOff x="1805499" y="4767323"/>
                    <a:chExt cx="1121863" cy="244180"/>
                  </a:xfrm>
                </p:grpSpPr>
                <p:sp>
                  <p:nvSpPr>
                    <p:cNvPr id="40" name="Oval 39"/>
                    <p:cNvSpPr/>
                    <p:nvPr/>
                  </p:nvSpPr>
                  <p:spPr>
                    <a:xfrm flipH="1">
                      <a:off x="1805499" y="4778670"/>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flipH="1">
                      <a:off x="2116649" y="4774437"/>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flipH="1">
                      <a:off x="2423603" y="4767323"/>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flipH="1">
                      <a:off x="2719917" y="4767324"/>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4" name="Group 43"/>
                <p:cNvGrpSpPr/>
                <p:nvPr/>
              </p:nvGrpSpPr>
              <p:grpSpPr>
                <a:xfrm>
                  <a:off x="1349440" y="4142624"/>
                  <a:ext cx="1270000" cy="315186"/>
                  <a:chOff x="5875874" y="4225654"/>
                  <a:chExt cx="1270000" cy="315186"/>
                </a:xfrm>
              </p:grpSpPr>
              <p:sp>
                <p:nvSpPr>
                  <p:cNvPr id="45" name="Rectangle 44"/>
                  <p:cNvSpPr/>
                  <p:nvPr/>
                </p:nvSpPr>
                <p:spPr>
                  <a:xfrm>
                    <a:off x="5875874" y="4225654"/>
                    <a:ext cx="1270000" cy="315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46" name="Group 45"/>
                  <p:cNvGrpSpPr/>
                  <p:nvPr/>
                </p:nvGrpSpPr>
                <p:grpSpPr>
                  <a:xfrm>
                    <a:off x="5933028" y="4261157"/>
                    <a:ext cx="1121863" cy="244180"/>
                    <a:chOff x="1805499" y="4767323"/>
                    <a:chExt cx="1121863" cy="244180"/>
                  </a:xfrm>
                </p:grpSpPr>
                <p:sp>
                  <p:nvSpPr>
                    <p:cNvPr id="47" name="Oval 46"/>
                    <p:cNvSpPr/>
                    <p:nvPr/>
                  </p:nvSpPr>
                  <p:spPr>
                    <a:xfrm flipH="1">
                      <a:off x="1805499" y="4778670"/>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flipH="1">
                      <a:off x="2116649" y="4774437"/>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flipH="1">
                      <a:off x="2423603" y="4767323"/>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flipH="1">
                      <a:off x="2719917" y="4767324"/>
                      <a:ext cx="207445" cy="232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05" name="Group 104"/>
              <p:cNvGrpSpPr/>
              <p:nvPr/>
            </p:nvGrpSpPr>
            <p:grpSpPr>
              <a:xfrm>
                <a:off x="2015965" y="4703149"/>
                <a:ext cx="6301118" cy="918268"/>
                <a:chOff x="2015965" y="4703149"/>
                <a:chExt cx="6301118" cy="918268"/>
              </a:xfrm>
            </p:grpSpPr>
            <p:grpSp>
              <p:nvGrpSpPr>
                <p:cNvPr id="104" name="Group 103"/>
                <p:cNvGrpSpPr/>
                <p:nvPr/>
              </p:nvGrpSpPr>
              <p:grpSpPr>
                <a:xfrm>
                  <a:off x="2398104" y="4703149"/>
                  <a:ext cx="5575157" cy="721020"/>
                  <a:chOff x="2398104" y="4703149"/>
                  <a:chExt cx="5575157" cy="721020"/>
                </a:xfrm>
              </p:grpSpPr>
              <p:grpSp>
                <p:nvGrpSpPr>
                  <p:cNvPr id="70" name="Group 69"/>
                  <p:cNvGrpSpPr/>
                  <p:nvPr/>
                </p:nvGrpSpPr>
                <p:grpSpPr>
                  <a:xfrm>
                    <a:off x="2398104" y="4703149"/>
                    <a:ext cx="603268" cy="721019"/>
                    <a:chOff x="2398104" y="4703149"/>
                    <a:chExt cx="603268" cy="859451"/>
                  </a:xfrm>
                </p:grpSpPr>
                <p:cxnSp>
                  <p:nvCxnSpPr>
                    <p:cNvPr id="63" name="Straight Arrow Connector 62"/>
                    <p:cNvCxnSpPr/>
                    <p:nvPr/>
                  </p:nvCxnSpPr>
                  <p:spPr>
                    <a:xfrm flipV="1">
                      <a:off x="2398104"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3001372"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678887" y="4703149"/>
                    <a:ext cx="603268" cy="721019"/>
                    <a:chOff x="2398104" y="4703149"/>
                    <a:chExt cx="603268" cy="859451"/>
                  </a:xfrm>
                </p:grpSpPr>
                <p:cxnSp>
                  <p:nvCxnSpPr>
                    <p:cNvPr id="72" name="Straight Arrow Connector 71"/>
                    <p:cNvCxnSpPr/>
                    <p:nvPr/>
                  </p:nvCxnSpPr>
                  <p:spPr>
                    <a:xfrm flipV="1">
                      <a:off x="2398104"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3001372"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4061840" y="4703149"/>
                    <a:ext cx="603268" cy="721019"/>
                    <a:chOff x="2398104" y="4703149"/>
                    <a:chExt cx="603268" cy="859451"/>
                  </a:xfrm>
                </p:grpSpPr>
                <p:cxnSp>
                  <p:nvCxnSpPr>
                    <p:cNvPr id="75" name="Straight Arrow Connector 74"/>
                    <p:cNvCxnSpPr/>
                    <p:nvPr/>
                  </p:nvCxnSpPr>
                  <p:spPr>
                    <a:xfrm flipV="1">
                      <a:off x="2398104"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01372"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369993" y="4706031"/>
                    <a:ext cx="603268" cy="718138"/>
                    <a:chOff x="2398104" y="4703149"/>
                    <a:chExt cx="603268" cy="859451"/>
                  </a:xfrm>
                </p:grpSpPr>
                <p:cxnSp>
                  <p:nvCxnSpPr>
                    <p:cNvPr id="78" name="Straight Arrow Connector 77"/>
                    <p:cNvCxnSpPr/>
                    <p:nvPr/>
                  </p:nvCxnSpPr>
                  <p:spPr>
                    <a:xfrm flipV="1">
                      <a:off x="2398104"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001372" y="4703149"/>
                      <a:ext cx="0" cy="8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96" name="Rectangle 95"/>
                <p:cNvSpPr/>
                <p:nvPr/>
              </p:nvSpPr>
              <p:spPr>
                <a:xfrm>
                  <a:off x="2015965" y="5312320"/>
                  <a:ext cx="707245" cy="307777"/>
                </a:xfrm>
                <a:prstGeom prst="rect">
                  <a:avLst/>
                </a:prstGeom>
              </p:spPr>
              <p:txBody>
                <a:bodyPr wrap="none">
                  <a:spAutoFit/>
                </a:bodyPr>
                <a:lstStyle/>
                <a:p>
                  <a:r>
                    <a:rPr lang="en-IN" sz="1400" dirty="0" err="1"/>
                    <a:t>H</a:t>
                  </a:r>
                  <a:r>
                    <a:rPr lang="en-IN" sz="1400" baseline="-25000" dirty="0" err="1"/>
                    <a:t>toxicity</a:t>
                  </a:r>
                  <a:endParaRPr lang="en-IN" sz="1400" dirty="0"/>
                </a:p>
              </p:txBody>
            </p:sp>
            <p:sp>
              <p:nvSpPr>
                <p:cNvPr id="97" name="Rectangle 96"/>
                <p:cNvSpPr/>
                <p:nvPr/>
              </p:nvSpPr>
              <p:spPr>
                <a:xfrm>
                  <a:off x="2665082" y="5313640"/>
                  <a:ext cx="712054" cy="307777"/>
                </a:xfrm>
                <a:prstGeom prst="rect">
                  <a:avLst/>
                </a:prstGeom>
              </p:spPr>
              <p:txBody>
                <a:bodyPr wrap="none">
                  <a:spAutoFit/>
                </a:bodyPr>
                <a:lstStyle/>
                <a:p>
                  <a:r>
                    <a:rPr lang="en-IN" sz="1400" dirty="0" err="1"/>
                    <a:t>H</a:t>
                  </a:r>
                  <a:r>
                    <a:rPr lang="en-IN" sz="1400" baseline="-25000" dirty="0" err="1"/>
                    <a:t>context</a:t>
                  </a:r>
                  <a:endParaRPr lang="en-IN" sz="1400" baseline="-25000" dirty="0"/>
                </a:p>
              </p:txBody>
            </p:sp>
            <p:sp>
              <p:nvSpPr>
                <p:cNvPr id="98" name="Rectangle 97"/>
                <p:cNvSpPr/>
                <p:nvPr/>
              </p:nvSpPr>
              <p:spPr>
                <a:xfrm>
                  <a:off x="5964586" y="5312320"/>
                  <a:ext cx="712054" cy="307777"/>
                </a:xfrm>
                <a:prstGeom prst="rect">
                  <a:avLst/>
                </a:prstGeom>
              </p:spPr>
              <p:txBody>
                <a:bodyPr wrap="none">
                  <a:spAutoFit/>
                </a:bodyPr>
                <a:lstStyle/>
                <a:p>
                  <a:r>
                    <a:rPr lang="en-IN" sz="1400" dirty="0" err="1"/>
                    <a:t>H</a:t>
                  </a:r>
                  <a:r>
                    <a:rPr lang="en-IN" sz="1400" baseline="-25000" dirty="0" err="1"/>
                    <a:t>context</a:t>
                  </a:r>
                  <a:endParaRPr lang="en-IN" sz="1400" baseline="-25000" dirty="0"/>
                </a:p>
              </p:txBody>
            </p:sp>
            <p:sp>
              <p:nvSpPr>
                <p:cNvPr id="99" name="Rectangle 98"/>
                <p:cNvSpPr/>
                <p:nvPr/>
              </p:nvSpPr>
              <p:spPr>
                <a:xfrm>
                  <a:off x="7605029" y="5312581"/>
                  <a:ext cx="712054" cy="307777"/>
                </a:xfrm>
                <a:prstGeom prst="rect">
                  <a:avLst/>
                </a:prstGeom>
              </p:spPr>
              <p:txBody>
                <a:bodyPr wrap="none">
                  <a:spAutoFit/>
                </a:bodyPr>
                <a:lstStyle/>
                <a:p>
                  <a:r>
                    <a:rPr lang="en-IN" sz="1400" dirty="0" err="1"/>
                    <a:t>H</a:t>
                  </a:r>
                  <a:r>
                    <a:rPr lang="en-IN" sz="1400" baseline="-25000" dirty="0" err="1"/>
                    <a:t>context</a:t>
                  </a:r>
                  <a:endParaRPr lang="en-IN" sz="1400" baseline="-25000" dirty="0"/>
                </a:p>
              </p:txBody>
            </p:sp>
            <p:sp>
              <p:nvSpPr>
                <p:cNvPr id="100" name="Rectangle 99"/>
                <p:cNvSpPr/>
                <p:nvPr/>
              </p:nvSpPr>
              <p:spPr>
                <a:xfrm>
                  <a:off x="4336556" y="5312320"/>
                  <a:ext cx="712054" cy="307777"/>
                </a:xfrm>
                <a:prstGeom prst="rect">
                  <a:avLst/>
                </a:prstGeom>
              </p:spPr>
              <p:txBody>
                <a:bodyPr wrap="none">
                  <a:spAutoFit/>
                </a:bodyPr>
                <a:lstStyle/>
                <a:p>
                  <a:r>
                    <a:rPr lang="en-IN" sz="1400" dirty="0" err="1"/>
                    <a:t>H</a:t>
                  </a:r>
                  <a:r>
                    <a:rPr lang="en-IN" sz="1400" baseline="-25000" dirty="0" err="1"/>
                    <a:t>context</a:t>
                  </a:r>
                  <a:endParaRPr lang="en-IN" sz="1400" baseline="-25000" dirty="0"/>
                </a:p>
              </p:txBody>
            </p:sp>
            <p:sp>
              <p:nvSpPr>
                <p:cNvPr id="101" name="Rectangle 100"/>
                <p:cNvSpPr/>
                <p:nvPr/>
              </p:nvSpPr>
              <p:spPr>
                <a:xfrm>
                  <a:off x="3752899" y="5312320"/>
                  <a:ext cx="524503" cy="307777"/>
                </a:xfrm>
                <a:prstGeom prst="rect">
                  <a:avLst/>
                </a:prstGeom>
              </p:spPr>
              <p:txBody>
                <a:bodyPr wrap="none">
                  <a:spAutoFit/>
                </a:bodyPr>
                <a:lstStyle/>
                <a:p>
                  <a:r>
                    <a:rPr lang="en-IN" sz="1400" dirty="0" err="1"/>
                    <a:t>H</a:t>
                  </a:r>
                  <a:r>
                    <a:rPr lang="en-IN" sz="1400" baseline="-25000" dirty="0" err="1"/>
                    <a:t>prof</a:t>
                  </a:r>
                  <a:endParaRPr lang="en-IN" sz="1400" dirty="0"/>
                </a:p>
              </p:txBody>
            </p:sp>
            <p:sp>
              <p:nvSpPr>
                <p:cNvPr id="102" name="Rectangle 101"/>
                <p:cNvSpPr/>
                <p:nvPr/>
              </p:nvSpPr>
              <p:spPr>
                <a:xfrm>
                  <a:off x="5363692" y="5312320"/>
                  <a:ext cx="590226" cy="307777"/>
                </a:xfrm>
                <a:prstGeom prst="rect">
                  <a:avLst/>
                </a:prstGeom>
              </p:spPr>
              <p:txBody>
                <a:bodyPr wrap="none">
                  <a:spAutoFit/>
                </a:bodyPr>
                <a:lstStyle/>
                <a:p>
                  <a:r>
                    <a:rPr lang="en-IN" sz="1400" dirty="0"/>
                    <a:t>H</a:t>
                  </a:r>
                  <a:r>
                    <a:rPr lang="en-IN" sz="1400" baseline="-25000" dirty="0"/>
                    <a:t>CN/N</a:t>
                  </a:r>
                  <a:endParaRPr lang="en-IN" sz="1400" dirty="0"/>
                </a:p>
              </p:txBody>
            </p:sp>
            <p:sp>
              <p:nvSpPr>
                <p:cNvPr id="103" name="Rectangle 102"/>
                <p:cNvSpPr/>
                <p:nvPr/>
              </p:nvSpPr>
              <p:spPr>
                <a:xfrm>
                  <a:off x="6986596" y="5312320"/>
                  <a:ext cx="712054" cy="307777"/>
                </a:xfrm>
                <a:prstGeom prst="rect">
                  <a:avLst/>
                </a:prstGeom>
              </p:spPr>
              <p:txBody>
                <a:bodyPr wrap="none">
                  <a:spAutoFit/>
                </a:bodyPr>
                <a:lstStyle/>
                <a:p>
                  <a:r>
                    <a:rPr lang="en-IN" sz="1400" dirty="0" err="1"/>
                    <a:t>H</a:t>
                  </a:r>
                  <a:r>
                    <a:rPr lang="en-IN" sz="1400" baseline="-25000" dirty="0" err="1"/>
                    <a:t>context</a:t>
                  </a:r>
                  <a:endParaRPr lang="en-IN" sz="1400" baseline="-25000" dirty="0"/>
                </a:p>
              </p:txBody>
            </p:sp>
          </p:grpSp>
        </p:grpSp>
        <p:sp>
          <p:nvSpPr>
            <p:cNvPr id="132" name="Rectangle 131"/>
            <p:cNvSpPr/>
            <p:nvPr/>
          </p:nvSpPr>
          <p:spPr>
            <a:xfrm>
              <a:off x="4694213" y="2351137"/>
              <a:ext cx="625492" cy="276999"/>
            </a:xfrm>
            <a:prstGeom prst="rect">
              <a:avLst/>
            </a:prstGeom>
          </p:spPr>
          <p:txBody>
            <a:bodyPr wrap="none">
              <a:spAutoFit/>
            </a:bodyPr>
            <a:lstStyle/>
            <a:p>
              <a:r>
                <a:rPr lang="en-IN" sz="1200" dirty="0" err="1"/>
                <a:t>H</a:t>
              </a:r>
              <a:r>
                <a:rPr lang="en-IN" sz="1200" baseline="-25000" dirty="0" err="1"/>
                <a:t>current</a:t>
              </a:r>
              <a:endParaRPr lang="en-IN" sz="1200" dirty="0"/>
            </a:p>
          </p:txBody>
        </p:sp>
        <p:grpSp>
          <p:nvGrpSpPr>
            <p:cNvPr id="137" name="Group 136"/>
            <p:cNvGrpSpPr/>
            <p:nvPr/>
          </p:nvGrpSpPr>
          <p:grpSpPr>
            <a:xfrm>
              <a:off x="2499123" y="2635250"/>
              <a:ext cx="8662123" cy="3023825"/>
              <a:chOff x="2499123" y="2635250"/>
              <a:chExt cx="8662123" cy="3023825"/>
            </a:xfrm>
          </p:grpSpPr>
          <p:grpSp>
            <p:nvGrpSpPr>
              <p:cNvPr id="61" name="Group 60"/>
              <p:cNvGrpSpPr/>
              <p:nvPr/>
            </p:nvGrpSpPr>
            <p:grpSpPr>
              <a:xfrm>
                <a:off x="3677418" y="3000506"/>
                <a:ext cx="2596500" cy="329414"/>
                <a:chOff x="2640134" y="2987600"/>
                <a:chExt cx="2596500" cy="329414"/>
              </a:xfrm>
            </p:grpSpPr>
            <p:sp>
              <p:nvSpPr>
                <p:cNvPr id="4" name="Rectangle 3"/>
                <p:cNvSpPr/>
                <p:nvPr/>
              </p:nvSpPr>
              <p:spPr>
                <a:xfrm>
                  <a:off x="2640134" y="2987600"/>
                  <a:ext cx="2596500" cy="329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60" name="Group 59"/>
                <p:cNvGrpSpPr/>
                <p:nvPr/>
              </p:nvGrpSpPr>
              <p:grpSpPr>
                <a:xfrm>
                  <a:off x="2729710" y="3039752"/>
                  <a:ext cx="2390587" cy="241301"/>
                  <a:chOff x="2729710" y="3039752"/>
                  <a:chExt cx="2390587" cy="241301"/>
                </a:xfrm>
              </p:grpSpPr>
              <p:sp>
                <p:nvSpPr>
                  <p:cNvPr id="52" name="Oval 51"/>
                  <p:cNvSpPr/>
                  <p:nvPr/>
                </p:nvSpPr>
                <p:spPr>
                  <a:xfrm>
                    <a:off x="2729710" y="3045905"/>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3676339" y="3039752"/>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3991669" y="3045906"/>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a:off x="4287274" y="3045905"/>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4600063" y="3045905"/>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p:cNvSpPr/>
                  <p:nvPr/>
                </p:nvSpPr>
                <p:spPr>
                  <a:xfrm>
                    <a:off x="4912852" y="3045905"/>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3361009" y="3045905"/>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3040426" y="3045904"/>
                    <a:ext cx="207445" cy="235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08" name="Straight Arrow Connector 107"/>
              <p:cNvCxnSpPr>
                <a:stCxn id="45" idx="0"/>
              </p:cNvCxnSpPr>
              <p:nvPr/>
            </p:nvCxnSpPr>
            <p:spPr>
              <a:xfrm flipV="1">
                <a:off x="2677646" y="4984750"/>
                <a:ext cx="0" cy="367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6009293" y="4984747"/>
                <a:ext cx="0" cy="367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7696310" y="4984748"/>
                <a:ext cx="0" cy="367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4376255" y="4996381"/>
                <a:ext cx="0" cy="367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502887" y="4730286"/>
                <a:ext cx="390715" cy="307777"/>
              </a:xfrm>
              <a:prstGeom prst="rect">
                <a:avLst/>
              </a:prstGeom>
            </p:spPr>
            <p:txBody>
              <a:bodyPr wrap="square">
                <a:spAutoFit/>
              </a:bodyPr>
              <a:lstStyle/>
              <a:p>
                <a:r>
                  <a:rPr lang="en-IN" sz="1400" dirty="0"/>
                  <a:t>w</a:t>
                </a:r>
                <a:r>
                  <a:rPr lang="en-IN" sz="1400" baseline="-25000" dirty="0"/>
                  <a:t>4</a:t>
                </a:r>
                <a:endParaRPr lang="en-IN" sz="1400" dirty="0"/>
              </a:p>
            </p:txBody>
          </p:sp>
          <p:sp>
            <p:nvSpPr>
              <p:cNvPr id="113" name="Rectangle 112"/>
              <p:cNvSpPr/>
              <p:nvPr/>
            </p:nvSpPr>
            <p:spPr>
              <a:xfrm>
                <a:off x="2499123" y="4728846"/>
                <a:ext cx="380232" cy="307777"/>
              </a:xfrm>
              <a:prstGeom prst="rect">
                <a:avLst/>
              </a:prstGeom>
            </p:spPr>
            <p:txBody>
              <a:bodyPr wrap="none">
                <a:spAutoFit/>
              </a:bodyPr>
              <a:lstStyle/>
              <a:p>
                <a:r>
                  <a:rPr lang="en-IN" sz="1400" dirty="0"/>
                  <a:t>w</a:t>
                </a:r>
                <a:r>
                  <a:rPr lang="en-IN" sz="1400" baseline="-25000" dirty="0"/>
                  <a:t>1</a:t>
                </a:r>
                <a:endParaRPr lang="en-IN" sz="1400" dirty="0"/>
              </a:p>
            </p:txBody>
          </p:sp>
          <p:sp>
            <p:nvSpPr>
              <p:cNvPr id="114" name="Rectangle 113"/>
              <p:cNvSpPr/>
              <p:nvPr/>
            </p:nvSpPr>
            <p:spPr>
              <a:xfrm>
                <a:off x="5834578" y="4723172"/>
                <a:ext cx="380232" cy="307777"/>
              </a:xfrm>
              <a:prstGeom prst="rect">
                <a:avLst/>
              </a:prstGeom>
            </p:spPr>
            <p:txBody>
              <a:bodyPr wrap="none">
                <a:spAutoFit/>
              </a:bodyPr>
              <a:lstStyle/>
              <a:p>
                <a:r>
                  <a:rPr lang="en-IN" sz="1400" dirty="0"/>
                  <a:t>w</a:t>
                </a:r>
                <a:r>
                  <a:rPr lang="en-IN" sz="1400" baseline="-25000" dirty="0"/>
                  <a:t>3</a:t>
                </a:r>
                <a:endParaRPr lang="en-IN" sz="1400" dirty="0"/>
              </a:p>
            </p:txBody>
          </p:sp>
          <p:sp>
            <p:nvSpPr>
              <p:cNvPr id="115" name="Rectangle 114"/>
              <p:cNvSpPr/>
              <p:nvPr/>
            </p:nvSpPr>
            <p:spPr>
              <a:xfrm>
                <a:off x="4181843" y="4728846"/>
                <a:ext cx="380232" cy="307777"/>
              </a:xfrm>
              <a:prstGeom prst="rect">
                <a:avLst/>
              </a:prstGeom>
            </p:spPr>
            <p:txBody>
              <a:bodyPr wrap="none">
                <a:spAutoFit/>
              </a:bodyPr>
              <a:lstStyle/>
              <a:p>
                <a:r>
                  <a:rPr lang="en-IN" sz="1400" dirty="0"/>
                  <a:t>w</a:t>
                </a:r>
                <a:r>
                  <a:rPr lang="en-IN" sz="1400" baseline="-25000" dirty="0"/>
                  <a:t>2</a:t>
                </a:r>
                <a:endParaRPr lang="en-IN" sz="1400" dirty="0"/>
              </a:p>
            </p:txBody>
          </p:sp>
          <p:cxnSp>
            <p:nvCxnSpPr>
              <p:cNvPr id="117" name="Straight Arrow Connector 116"/>
              <p:cNvCxnSpPr>
                <a:stCxn id="113" idx="0"/>
              </p:cNvCxnSpPr>
              <p:nvPr/>
            </p:nvCxnSpPr>
            <p:spPr>
              <a:xfrm flipV="1">
                <a:off x="2689239" y="3329920"/>
                <a:ext cx="2168511" cy="139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2" idx="0"/>
              </p:cNvCxnSpPr>
              <p:nvPr/>
            </p:nvCxnSpPr>
            <p:spPr>
              <a:xfrm flipH="1" flipV="1">
                <a:off x="5132675" y="3329920"/>
                <a:ext cx="2565570" cy="140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5" idx="0"/>
                <a:endCxn id="4" idx="2"/>
              </p:cNvCxnSpPr>
              <p:nvPr/>
            </p:nvCxnSpPr>
            <p:spPr>
              <a:xfrm flipV="1">
                <a:off x="4371959" y="3329920"/>
                <a:ext cx="603709" cy="139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4" idx="0"/>
              </p:cNvCxnSpPr>
              <p:nvPr/>
            </p:nvCxnSpPr>
            <p:spPr>
              <a:xfrm flipH="1" flipV="1">
                <a:off x="5061456" y="3329920"/>
                <a:ext cx="963238" cy="1393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2879355" y="3896242"/>
                <a:ext cx="800219" cy="276999"/>
              </a:xfrm>
              <a:prstGeom prst="rect">
                <a:avLst/>
              </a:prstGeom>
            </p:spPr>
            <p:txBody>
              <a:bodyPr wrap="none">
                <a:spAutoFit/>
              </a:bodyPr>
              <a:lstStyle/>
              <a:p>
                <a:r>
                  <a:rPr lang="en-IN" sz="1200" dirty="0"/>
                  <a:t>w</a:t>
                </a:r>
                <a:r>
                  <a:rPr lang="en-IN" sz="1200" baseline="-25000" dirty="0"/>
                  <a:t>1</a:t>
                </a:r>
                <a:r>
                  <a:rPr lang="en-IN" sz="1200" dirty="0"/>
                  <a:t>H</a:t>
                </a:r>
                <a:r>
                  <a:rPr lang="en-IN" sz="1200" baseline="-25000" dirty="0"/>
                  <a:t>toxicity</a:t>
                </a:r>
                <a:endParaRPr lang="en-IN" sz="1200" dirty="0"/>
              </a:p>
            </p:txBody>
          </p:sp>
          <p:sp>
            <p:nvSpPr>
              <p:cNvPr id="127" name="Rectangle 126"/>
              <p:cNvSpPr/>
              <p:nvPr/>
            </p:nvSpPr>
            <p:spPr>
              <a:xfrm>
                <a:off x="4031932" y="3964084"/>
                <a:ext cx="644728" cy="276999"/>
              </a:xfrm>
              <a:prstGeom prst="rect">
                <a:avLst/>
              </a:prstGeom>
            </p:spPr>
            <p:txBody>
              <a:bodyPr wrap="none">
                <a:spAutoFit/>
              </a:bodyPr>
              <a:lstStyle/>
              <a:p>
                <a:r>
                  <a:rPr lang="en-IN" sz="1200" dirty="0"/>
                  <a:t>w</a:t>
                </a:r>
                <a:r>
                  <a:rPr lang="en-IN" sz="1200" baseline="-25000" dirty="0"/>
                  <a:t>2</a:t>
                </a:r>
                <a:r>
                  <a:rPr lang="en-IN" sz="1200" dirty="0"/>
                  <a:t>H</a:t>
                </a:r>
                <a:r>
                  <a:rPr lang="en-IN" sz="1200" baseline="-25000" dirty="0"/>
                  <a:t>prof</a:t>
                </a:r>
                <a:endParaRPr lang="en-IN" sz="1200" dirty="0"/>
              </a:p>
            </p:txBody>
          </p:sp>
          <p:sp>
            <p:nvSpPr>
              <p:cNvPr id="128" name="Rectangle 127"/>
              <p:cNvSpPr/>
              <p:nvPr/>
            </p:nvSpPr>
            <p:spPr>
              <a:xfrm>
                <a:off x="5039761" y="3997673"/>
                <a:ext cx="700833" cy="276999"/>
              </a:xfrm>
              <a:prstGeom prst="rect">
                <a:avLst/>
              </a:prstGeom>
            </p:spPr>
            <p:txBody>
              <a:bodyPr wrap="none">
                <a:spAutoFit/>
              </a:bodyPr>
              <a:lstStyle/>
              <a:p>
                <a:r>
                  <a:rPr lang="en-IN" sz="1200" dirty="0"/>
                  <a:t>w</a:t>
                </a:r>
                <a:r>
                  <a:rPr lang="en-IN" sz="1200" baseline="-25000" dirty="0"/>
                  <a:t>3</a:t>
                </a:r>
                <a:r>
                  <a:rPr lang="en-IN" sz="1200" dirty="0"/>
                  <a:t>H</a:t>
                </a:r>
                <a:r>
                  <a:rPr lang="en-IN" sz="1200" baseline="-25000" dirty="0"/>
                  <a:t>CN/N</a:t>
                </a:r>
                <a:endParaRPr lang="en-IN" sz="1200" dirty="0"/>
              </a:p>
            </p:txBody>
          </p:sp>
          <p:sp>
            <p:nvSpPr>
              <p:cNvPr id="129" name="Rectangle 128"/>
              <p:cNvSpPr/>
              <p:nvPr/>
            </p:nvSpPr>
            <p:spPr>
              <a:xfrm>
                <a:off x="6554208" y="3995132"/>
                <a:ext cx="803425" cy="276999"/>
              </a:xfrm>
              <a:prstGeom prst="rect">
                <a:avLst/>
              </a:prstGeom>
            </p:spPr>
            <p:txBody>
              <a:bodyPr wrap="none">
                <a:spAutoFit/>
              </a:bodyPr>
              <a:lstStyle/>
              <a:p>
                <a:r>
                  <a:rPr lang="en-IN" sz="1200" dirty="0"/>
                  <a:t>w</a:t>
                </a:r>
                <a:r>
                  <a:rPr lang="en-IN" sz="1200" baseline="-25000" dirty="0"/>
                  <a:t>4</a:t>
                </a:r>
                <a:r>
                  <a:rPr lang="en-IN" sz="1200" dirty="0"/>
                  <a:t>H</a:t>
                </a:r>
                <a:r>
                  <a:rPr lang="en-IN" sz="1200" baseline="-25000" dirty="0"/>
                  <a:t>context</a:t>
                </a:r>
                <a:endParaRPr lang="en-IN" sz="1200" dirty="0"/>
              </a:p>
            </p:txBody>
          </p:sp>
          <p:cxnSp>
            <p:nvCxnSpPr>
              <p:cNvPr id="131" name="Straight Arrow Connector 130"/>
              <p:cNvCxnSpPr>
                <a:stCxn id="4" idx="0"/>
              </p:cNvCxnSpPr>
              <p:nvPr/>
            </p:nvCxnSpPr>
            <p:spPr>
              <a:xfrm flipV="1">
                <a:off x="4975668" y="2635250"/>
                <a:ext cx="0" cy="36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6318396" y="2987808"/>
                <a:ext cx="2770754" cy="338554"/>
              </a:xfrm>
              <a:prstGeom prst="rect">
                <a:avLst/>
              </a:prstGeom>
              <a:noFill/>
            </p:spPr>
            <p:txBody>
              <a:bodyPr wrap="square" rtlCol="0">
                <a:spAutoFit/>
              </a:bodyPr>
              <a:lstStyle/>
              <a:p>
                <a:r>
                  <a:rPr lang="en-IN" sz="1600" i="1" dirty="0"/>
                  <a:t>Can have multiple layers</a:t>
                </a:r>
              </a:p>
            </p:txBody>
          </p:sp>
          <p:sp>
            <p:nvSpPr>
              <p:cNvPr id="136" name="TextBox 135"/>
              <p:cNvSpPr txBox="1"/>
              <p:nvPr/>
            </p:nvSpPr>
            <p:spPr>
              <a:xfrm>
                <a:off x="8390492" y="5320521"/>
                <a:ext cx="2770754" cy="338554"/>
              </a:xfrm>
              <a:prstGeom prst="rect">
                <a:avLst/>
              </a:prstGeom>
              <a:noFill/>
            </p:spPr>
            <p:txBody>
              <a:bodyPr wrap="square" rtlCol="0">
                <a:spAutoFit/>
              </a:bodyPr>
              <a:lstStyle/>
              <a:p>
                <a:r>
                  <a:rPr lang="en-IN" sz="1600" i="1" dirty="0"/>
                  <a:t>Can have multiple layers</a:t>
                </a:r>
              </a:p>
            </p:txBody>
          </p:sp>
        </p:grpSp>
      </p:grpSp>
    </p:spTree>
    <p:extLst>
      <p:ext uri="{BB962C8B-B14F-4D97-AF65-F5344CB8AC3E}">
        <p14:creationId xmlns:p14="http://schemas.microsoft.com/office/powerpoint/2010/main" val="2487539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1267"/>
            <a:ext cx="9035626" cy="6036733"/>
          </a:xfrm>
        </p:spPr>
        <p:txBody>
          <a:bodyPr/>
          <a:lstStyle/>
          <a:p>
            <a:pPr>
              <a:buFont typeface="Wingdings" panose="05000000000000000000" pitchFamily="2" charset="2"/>
              <a:buChar char="Ø"/>
            </a:pPr>
            <a:r>
              <a:rPr lang="en-IN" dirty="0"/>
              <a:t>For each tweet in a thread we can have labels based on the context as 0 or 1 using any LLM (can think of fine tuning it or can directly use it), where 0 implies being a Counter Speech/Neutral and 1 being hateful.</a:t>
            </a:r>
          </a:p>
          <a:p>
            <a:pPr>
              <a:buFont typeface="Wingdings" panose="05000000000000000000" pitchFamily="2" charset="2"/>
              <a:buChar char="Ø"/>
            </a:pPr>
            <a:r>
              <a:rPr lang="en-IN" dirty="0"/>
              <a:t>At this point we can choose a threshold value </a:t>
            </a:r>
            <a:r>
              <a:rPr lang="en-IN" dirty="0" err="1"/>
              <a:t>H</a:t>
            </a:r>
            <a:r>
              <a:rPr lang="en-IN" baseline="-25000" dirty="0" err="1"/>
              <a:t>threshold</a:t>
            </a:r>
            <a:r>
              <a:rPr lang="en-IN" dirty="0"/>
              <a:t> (can check if there is any method to get it or can go for brute force approach) which will segregate any tweet to be hateful if </a:t>
            </a:r>
            <a:r>
              <a:rPr lang="en-IN" dirty="0" err="1"/>
              <a:t>H</a:t>
            </a:r>
            <a:r>
              <a:rPr lang="en-IN" baseline="-25000" dirty="0" err="1"/>
              <a:t>current</a:t>
            </a:r>
            <a:r>
              <a:rPr lang="en-IN" dirty="0"/>
              <a:t> &gt;= </a:t>
            </a:r>
            <a:r>
              <a:rPr lang="en-IN" dirty="0" err="1"/>
              <a:t>H</a:t>
            </a:r>
            <a:r>
              <a:rPr lang="en-IN" baseline="-25000" dirty="0" err="1"/>
              <a:t>threshold</a:t>
            </a:r>
            <a:r>
              <a:rPr lang="en-IN" dirty="0"/>
              <a:t> and otherwise to be  Counter Speech/Neutral tweet.</a:t>
            </a:r>
          </a:p>
          <a:p>
            <a:pPr>
              <a:buFont typeface="Wingdings" panose="05000000000000000000" pitchFamily="2" charset="2"/>
              <a:buChar char="Ø"/>
            </a:pPr>
            <a:r>
              <a:rPr lang="en-IN" dirty="0"/>
              <a:t>Now based on </a:t>
            </a:r>
            <a:r>
              <a:rPr lang="en-IN" dirty="0" err="1"/>
              <a:t>H</a:t>
            </a:r>
            <a:r>
              <a:rPr lang="en-IN" baseline="-25000" dirty="0" err="1"/>
              <a:t>threshold</a:t>
            </a:r>
            <a:r>
              <a:rPr lang="en-IN" dirty="0"/>
              <a:t> and the labels we can train all the parameters associated with our architecture including the weights for each scores used in the formula.</a:t>
            </a:r>
          </a:p>
          <a:p>
            <a:pPr>
              <a:buFont typeface="Wingdings" panose="05000000000000000000" pitchFamily="2" charset="2"/>
              <a:buChar char="Ø"/>
            </a:pPr>
            <a:r>
              <a:rPr lang="en-IN" b="1" dirty="0">
                <a:solidFill>
                  <a:schemeClr val="accent1"/>
                </a:solidFill>
              </a:rPr>
              <a:t>Advantage:</a:t>
            </a:r>
          </a:p>
          <a:p>
            <a:pPr lvl="1">
              <a:buFont typeface="Wingdings" panose="05000000000000000000" pitchFamily="2" charset="2"/>
              <a:buChar char="Ø"/>
            </a:pPr>
            <a:r>
              <a:rPr lang="en-IN" dirty="0">
                <a:solidFill>
                  <a:schemeClr val="tx1"/>
                </a:solidFill>
              </a:rPr>
              <a:t>Scope of addition of any other attribute affecting </a:t>
            </a:r>
            <a:r>
              <a:rPr lang="en-IN" dirty="0" err="1">
                <a:solidFill>
                  <a:schemeClr val="tx1"/>
                </a:solidFill>
              </a:rPr>
              <a:t>H</a:t>
            </a:r>
            <a:r>
              <a:rPr lang="en-IN" baseline="-25000" dirty="0" err="1">
                <a:solidFill>
                  <a:schemeClr val="tx1"/>
                </a:solidFill>
              </a:rPr>
              <a:t>current</a:t>
            </a:r>
            <a:r>
              <a:rPr lang="en-IN" dirty="0">
                <a:solidFill>
                  <a:schemeClr val="tx1"/>
                </a:solidFill>
              </a:rPr>
              <a:t> score.</a:t>
            </a:r>
          </a:p>
          <a:p>
            <a:pPr lvl="1">
              <a:buFont typeface="Wingdings" panose="05000000000000000000" pitchFamily="2" charset="2"/>
              <a:buChar char="Ø"/>
            </a:pPr>
            <a:r>
              <a:rPr lang="en-IN" dirty="0">
                <a:solidFill>
                  <a:schemeClr val="tx1"/>
                </a:solidFill>
              </a:rPr>
              <a:t>Similarly, Scope of addition of any other attribute affecting the weights (w</a:t>
            </a:r>
            <a:r>
              <a:rPr lang="en-IN" baseline="-25000" dirty="0">
                <a:solidFill>
                  <a:schemeClr val="tx1"/>
                </a:solidFill>
              </a:rPr>
              <a:t>1,</a:t>
            </a:r>
            <a:r>
              <a:rPr lang="en-IN" dirty="0">
                <a:solidFill>
                  <a:schemeClr val="tx1"/>
                </a:solidFill>
              </a:rPr>
              <a:t> w</a:t>
            </a:r>
            <a:r>
              <a:rPr lang="en-IN" baseline="-25000" dirty="0">
                <a:solidFill>
                  <a:schemeClr val="tx1"/>
                </a:solidFill>
              </a:rPr>
              <a:t>2,</a:t>
            </a:r>
            <a:r>
              <a:rPr lang="en-IN" dirty="0">
                <a:solidFill>
                  <a:schemeClr val="tx1"/>
                </a:solidFill>
              </a:rPr>
              <a:t> w</a:t>
            </a:r>
            <a:r>
              <a:rPr lang="en-IN" baseline="-25000" dirty="0">
                <a:solidFill>
                  <a:schemeClr val="tx1"/>
                </a:solidFill>
              </a:rPr>
              <a:t>3,</a:t>
            </a:r>
            <a:r>
              <a:rPr lang="en-IN" dirty="0">
                <a:solidFill>
                  <a:schemeClr val="tx1"/>
                </a:solidFill>
              </a:rPr>
              <a:t> w</a:t>
            </a:r>
            <a:r>
              <a:rPr lang="en-IN" baseline="-25000" dirty="0">
                <a:solidFill>
                  <a:schemeClr val="tx1"/>
                </a:solidFill>
              </a:rPr>
              <a:t>4</a:t>
            </a:r>
            <a:r>
              <a:rPr lang="en-IN" dirty="0">
                <a:solidFill>
                  <a:schemeClr val="tx1"/>
                </a:solidFill>
              </a:rPr>
              <a:t>).</a:t>
            </a:r>
          </a:p>
          <a:p>
            <a:pPr>
              <a:buFont typeface="Wingdings" panose="05000000000000000000" pitchFamily="2" charset="2"/>
              <a:buChar char="Ø"/>
            </a:pPr>
            <a:r>
              <a:rPr lang="en-IN" b="1" dirty="0">
                <a:solidFill>
                  <a:srgbClr val="92D050"/>
                </a:solidFill>
              </a:rPr>
              <a:t>Limitation:</a:t>
            </a:r>
          </a:p>
          <a:p>
            <a:pPr lvl="1">
              <a:buFont typeface="Wingdings" panose="05000000000000000000" pitchFamily="2" charset="2"/>
              <a:buChar char="Ø"/>
            </a:pPr>
            <a:r>
              <a:rPr lang="en-IN" dirty="0">
                <a:solidFill>
                  <a:schemeClr val="tx1"/>
                </a:solidFill>
              </a:rPr>
              <a:t>We don’t know if the method used to find </a:t>
            </a:r>
            <a:r>
              <a:rPr lang="en-IN" dirty="0"/>
              <a:t>H</a:t>
            </a:r>
            <a:r>
              <a:rPr lang="en-IN" baseline="-25000" dirty="0"/>
              <a:t>CN/N</a:t>
            </a:r>
            <a:r>
              <a:rPr lang="en-IN" dirty="0"/>
              <a:t> will work.</a:t>
            </a:r>
            <a:r>
              <a:rPr lang="en-IN" dirty="0">
                <a:solidFill>
                  <a:schemeClr val="tx1"/>
                </a:solidFill>
              </a:rPr>
              <a:t> Even if it works we won’t be able to distinguish between a counter speech and a neutral statement.</a:t>
            </a:r>
          </a:p>
          <a:p>
            <a:pPr lvl="1">
              <a:buFont typeface="Wingdings" panose="05000000000000000000" pitchFamily="2" charset="2"/>
              <a:buChar char="Ø"/>
            </a:pPr>
            <a:r>
              <a:rPr lang="en-IN" dirty="0">
                <a:solidFill>
                  <a:schemeClr val="tx1"/>
                </a:solidFill>
              </a:rPr>
              <a:t>Brute force method to get </a:t>
            </a:r>
            <a:r>
              <a:rPr lang="en-IN" dirty="0" err="1">
                <a:solidFill>
                  <a:schemeClr val="tx1"/>
                </a:solidFill>
              </a:rPr>
              <a:t>H</a:t>
            </a:r>
            <a:r>
              <a:rPr lang="en-IN" baseline="-25000" dirty="0" err="1">
                <a:solidFill>
                  <a:schemeClr val="tx1"/>
                </a:solidFill>
              </a:rPr>
              <a:t>threshold</a:t>
            </a:r>
            <a:r>
              <a:rPr lang="en-IN" dirty="0">
                <a:solidFill>
                  <a:schemeClr val="tx1"/>
                </a:solidFill>
              </a:rPr>
              <a:t> will be resource intensive.</a:t>
            </a:r>
          </a:p>
          <a:p>
            <a:pPr lvl="1">
              <a:buFont typeface="Wingdings" panose="05000000000000000000" pitchFamily="2" charset="2"/>
              <a:buChar char="Ø"/>
            </a:pPr>
            <a:r>
              <a:rPr lang="en-IN" dirty="0">
                <a:solidFill>
                  <a:schemeClr val="tx1"/>
                </a:solidFill>
              </a:rPr>
              <a:t>Large labelled dataset is required to train the model.</a:t>
            </a:r>
          </a:p>
          <a:p>
            <a:pPr lvl="1">
              <a:buFont typeface="Wingdings" panose="05000000000000000000" pitchFamily="2" charset="2"/>
              <a:buChar char="Ø"/>
            </a:pPr>
            <a:endParaRPr lang="en-IN" dirty="0"/>
          </a:p>
        </p:txBody>
      </p:sp>
      <p:sp>
        <p:nvSpPr>
          <p:cNvPr id="4" name="Title 1"/>
          <p:cNvSpPr>
            <a:spLocks noGrp="1"/>
          </p:cNvSpPr>
          <p:nvPr>
            <p:ph type="title"/>
          </p:nvPr>
        </p:nvSpPr>
        <p:spPr>
          <a:xfrm>
            <a:off x="677334" y="194734"/>
            <a:ext cx="8596668" cy="728133"/>
          </a:xfrm>
        </p:spPr>
        <p:txBody>
          <a:bodyPr/>
          <a:lstStyle/>
          <a:p>
            <a:r>
              <a:rPr lang="en-IN" u="sng" dirty="0"/>
              <a:t>Proposed Solution #1</a:t>
            </a:r>
            <a:endParaRPr lang="en-IN" dirty="0"/>
          </a:p>
        </p:txBody>
      </p:sp>
    </p:spTree>
    <p:extLst>
      <p:ext uri="{BB962C8B-B14F-4D97-AF65-F5344CB8AC3E}">
        <p14:creationId xmlns:p14="http://schemas.microsoft.com/office/powerpoint/2010/main" val="91943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2E44-9500-D240-31EC-5933975C9E95}"/>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B0333406-E506-2385-1468-BB30021C6C02}"/>
              </a:ext>
            </a:extLst>
          </p:cNvPr>
          <p:cNvSpPr>
            <a:spLocks noGrp="1"/>
          </p:cNvSpPr>
          <p:nvPr>
            <p:ph idx="1"/>
          </p:nvPr>
        </p:nvSpPr>
        <p:spPr>
          <a:xfrm>
            <a:off x="677333" y="1257300"/>
            <a:ext cx="9192807" cy="5373959"/>
          </a:xfrm>
        </p:spPr>
        <p:txBody>
          <a:bodyPr>
            <a:normAutofit fontScale="85000" lnSpcReduction="20000"/>
          </a:bodyPr>
          <a:lstStyle/>
          <a:p>
            <a:r>
              <a:rPr lang="en-IN" dirty="0">
                <a:solidFill>
                  <a:schemeClr val="accent1"/>
                </a:solidFill>
              </a:rPr>
              <a:t>HATE SPEECH</a:t>
            </a:r>
          </a:p>
          <a:p>
            <a:pPr>
              <a:buFont typeface="Wingdings" panose="05000000000000000000" pitchFamily="2" charset="2"/>
              <a:buChar char="q"/>
            </a:pPr>
            <a:r>
              <a:rPr lang="en-IN" dirty="0">
                <a:solidFill>
                  <a:schemeClr val="tx1"/>
                </a:solidFill>
              </a:rPr>
              <a:t>	</a:t>
            </a:r>
            <a:r>
              <a:rPr lang="en-US" dirty="0">
                <a:solidFill>
                  <a:schemeClr val="tx1"/>
                </a:solidFill>
              </a:rPr>
              <a:t>Hateful Symbols or Hateful People? Predictive Features for Hate Speech Detection on Twitter (</a:t>
            </a:r>
            <a:r>
              <a:rPr lang="en-IN" sz="1800" dirty="0" err="1">
                <a:solidFill>
                  <a:schemeClr val="tx1"/>
                </a:solidFill>
                <a:highlight>
                  <a:srgbClr val="FFFFFF"/>
                </a:highlight>
                <a:latin typeface="Segoe UI" panose="020B0502040204020203" pitchFamily="34" charset="0"/>
                <a:ea typeface="Calibri" panose="020F0502020204030204" pitchFamily="34" charset="0"/>
              </a:rPr>
              <a:t>Zeerak</a:t>
            </a:r>
            <a:r>
              <a:rPr lang="en-IN" sz="1800" dirty="0">
                <a:solidFill>
                  <a:schemeClr val="tx1"/>
                </a:solidFill>
                <a:highlight>
                  <a:srgbClr val="FFFFFF"/>
                </a:highlight>
                <a:latin typeface="Segoe UI" panose="020B0502040204020203" pitchFamily="34" charset="0"/>
                <a:ea typeface="Calibri" panose="020F0502020204030204" pitchFamily="34" charset="0"/>
              </a:rPr>
              <a:t> Waseem and Dirk </a:t>
            </a:r>
            <a:r>
              <a:rPr lang="en-IN" sz="1800" dirty="0" err="1">
                <a:solidFill>
                  <a:schemeClr val="tx1"/>
                </a:solidFill>
                <a:highlight>
                  <a:srgbClr val="FFFFFF"/>
                </a:highlight>
                <a:latin typeface="Segoe UI" panose="020B0502040204020203" pitchFamily="34" charset="0"/>
                <a:ea typeface="Calibri" panose="020F0502020204030204" pitchFamily="34" charset="0"/>
              </a:rPr>
              <a:t>Hovy</a:t>
            </a:r>
            <a:r>
              <a:rPr lang="en-IN" sz="1800" dirty="0">
                <a:solidFill>
                  <a:schemeClr val="tx1"/>
                </a:solidFill>
                <a:highlight>
                  <a:srgbClr val="FFFFFF"/>
                </a:highlight>
                <a:latin typeface="Segoe UI" panose="020B0502040204020203" pitchFamily="34" charset="0"/>
                <a:ea typeface="Calibri" panose="020F0502020204030204" pitchFamily="34" charset="0"/>
              </a:rPr>
              <a:t>. 2016</a:t>
            </a:r>
            <a:r>
              <a:rPr lang="en-US" dirty="0">
                <a:solidFill>
                  <a:schemeClr val="tx1"/>
                </a:solidFill>
              </a:rPr>
              <a:t>)</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Automated Hate Speech Detection and the Problem of Offensive Language (Davidson,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Warmsley</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Macy, &amp; Weber, 2017)</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Large Scale Crowdsourcing and Characterization of Twitter Abusive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Behavior</a:t>
            </a:r>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Founta</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et al., 2018)</a:t>
            </a:r>
          </a:p>
          <a:p>
            <a:pPr>
              <a:buFont typeface="Wingdings" panose="05000000000000000000" pitchFamily="2" charset="2"/>
              <a:buChar char="q"/>
            </a:pP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Measurement Study of Hate Speech in Social Media (</a:t>
            </a:r>
            <a:r>
              <a:rPr lang="en-IN" sz="1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Mainack</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Mondal, Leandro Araújo Silva, and </a:t>
            </a:r>
            <a:r>
              <a:rPr lang="en-IN" sz="1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Fabrício</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Benevenuto</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2017)</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the Targets of Hate in Online Social Media (Silva et al., 2016)</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Datafication of Hate: Expectations and Challenges in Automated Hate Speech Monitoring (Laaksonen et al., 2020)</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Survey on Hate Speech Detection using Natural Language Processing (Anna Schmidt et al., 2017)</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DEEP LEARNING FOR HATE SPEECH DETECTION: A COMPARATIVE STUDY (Jitendra Singh Malik et al ., 2023)</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Countering Online Hate Speech: An NLP Perspective (Chaudhary et al., 2021)</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On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Antisocial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Behaviors</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Amid COVID-19 Pandemic (Awal et al., 2020)</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Peer to Peer Hate: Hate Speech Instigators and Their Targets (Mai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ElSherief</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et al., 2018)</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Measurement Study of Hate Speech in Social Media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Mainack</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Mondal et al.,  2017)</a:t>
            </a:r>
          </a:p>
          <a:p>
            <a:pPr>
              <a:buFont typeface="Wingdings" panose="05000000000000000000" pitchFamily="2" charset="2"/>
              <a:buChar char="q"/>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Time of Your Hate: The Challenge of Time in Hate Speech Detection on Social Media (Florio et al., 2020)</a:t>
            </a:r>
          </a:p>
          <a:p>
            <a:pPr>
              <a:buFont typeface="Wingdings" panose="05000000000000000000" pitchFamily="2" charset="2"/>
              <a:buChar char="q"/>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solidFill>
                <a:schemeClr val="tx1"/>
              </a:solidFill>
            </a:endParaRPr>
          </a:p>
          <a:p>
            <a:pPr marL="457200" lvl="1" indent="0">
              <a:buNone/>
            </a:pPr>
            <a:endParaRPr lang="en-IN" dirty="0">
              <a:solidFill>
                <a:schemeClr val="tx1"/>
              </a:solidFill>
            </a:endParaRPr>
          </a:p>
        </p:txBody>
      </p:sp>
    </p:spTree>
    <p:extLst>
      <p:ext uri="{BB962C8B-B14F-4D97-AF65-F5344CB8AC3E}">
        <p14:creationId xmlns:p14="http://schemas.microsoft.com/office/powerpoint/2010/main" val="406926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2E44-9500-D240-31EC-5933975C9E95}"/>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B0333406-E506-2385-1468-BB30021C6C02}"/>
              </a:ext>
            </a:extLst>
          </p:cNvPr>
          <p:cNvSpPr>
            <a:spLocks noGrp="1"/>
          </p:cNvSpPr>
          <p:nvPr>
            <p:ph idx="1"/>
          </p:nvPr>
        </p:nvSpPr>
        <p:spPr>
          <a:xfrm>
            <a:off x="677334" y="1390185"/>
            <a:ext cx="8596668" cy="4651177"/>
          </a:xfrm>
        </p:spPr>
        <p:txBody>
          <a:bodyPr>
            <a:normAutofit fontScale="92500" lnSpcReduction="20000"/>
          </a:bodyPr>
          <a:lstStyle/>
          <a:p>
            <a:r>
              <a:rPr lang="en-IN" dirty="0">
                <a:solidFill>
                  <a:schemeClr val="accent1"/>
                </a:solidFill>
              </a:rPr>
              <a:t>COUNTER-SPEECH</a:t>
            </a:r>
          </a:p>
          <a:p>
            <a:pPr marL="342900" lvl="0" indent="-342900">
              <a:lnSpc>
                <a:spcPct val="107000"/>
              </a:lnSpc>
              <a:buFont typeface="Symbol" panose="05050102010706020507" pitchFamily="18" charset="2"/>
              <a:buChar char=""/>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interventions for reducing hate speech and cyberhate: A systematic review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Windisch</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et al., 2022)</a:t>
            </a:r>
          </a:p>
          <a:p>
            <a:pPr>
              <a:lnSpc>
                <a:spcPct val="107000"/>
              </a:lnSpc>
              <a:buFont typeface="Symbol" panose="05050102010706020507" pitchFamily="18" charset="2"/>
              <a:buChar char=""/>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Closer Look at the Self-Correcting Crowd: Examining Corrections in Online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Rumors</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(Arif et al., 2017)</a:t>
            </a:r>
          </a:p>
          <a:p>
            <a:pPr>
              <a:lnSpc>
                <a:spcPct val="107000"/>
              </a:lnSpc>
              <a:buFont typeface="Symbol" panose="05050102010706020507" pitchFamily="18" charset="2"/>
              <a:buChar char=""/>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Moralized language predicts hate speech on social media (Kirill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Solovev</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&amp; Nicolas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Pröllochs</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 2022)</a:t>
            </a:r>
          </a:p>
          <a:p>
            <a:pPr>
              <a:lnSpc>
                <a:spcPct val="107000"/>
              </a:lnSpc>
              <a:buFont typeface="Symbol" panose="05050102010706020507" pitchFamily="18" charset="2"/>
              <a:buChar char=""/>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Racism is a virus: anti-</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asian</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hate and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counterspeech</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in social media during the COVID-19 crisis (Bing He et al., 2021)</a:t>
            </a:r>
          </a:p>
          <a:p>
            <a:pPr>
              <a:lnSpc>
                <a:spcPct val="107000"/>
              </a:lnSpc>
              <a:buFont typeface="Symbol" panose="05050102010706020507" pitchFamily="18" charset="2"/>
              <a:buChar char=""/>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Countering hate on social media: Large scale classification of hate and counter speech (Garland et al., 2020)</a:t>
            </a:r>
          </a:p>
          <a:p>
            <a:pPr>
              <a:lnSpc>
                <a:spcPct val="107000"/>
              </a:lnSpc>
              <a:buFont typeface="Symbol" panose="05050102010706020507" pitchFamily="18" charset="2"/>
              <a:buChar char=""/>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Hate Speech and Counter Speech Detection: Conversational Context Does Matter (</a:t>
            </a:r>
            <a:r>
              <a:rPr lang="en-IN" sz="18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Xinchen</a:t>
            </a: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Yu et al., 2022)</a:t>
            </a:r>
          </a:p>
          <a:p>
            <a:pPr>
              <a:lnSpc>
                <a:spcPct val="107000"/>
              </a:lnSpc>
              <a:buFont typeface="Symbol" panose="05050102010706020507" pitchFamily="18" charset="2"/>
              <a:buChar char=""/>
            </a:pPr>
            <a:r>
              <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ROLE OF CONTEXT IN DETECTING THE TARGET OF HATE SPEECH (MARKOV &amp; WALTER , 2022 )</a:t>
            </a:r>
          </a:p>
          <a:p>
            <a:pPr>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solidFill>
                <a:schemeClr val="tx1"/>
              </a:solidFill>
            </a:endParaRPr>
          </a:p>
          <a:p>
            <a:pPr marL="457200" lvl="1" indent="0">
              <a:buNone/>
            </a:pPr>
            <a:endParaRPr lang="en-IN" dirty="0">
              <a:solidFill>
                <a:schemeClr val="tx1"/>
              </a:solidFill>
            </a:endParaRPr>
          </a:p>
        </p:txBody>
      </p:sp>
    </p:spTree>
    <p:extLst>
      <p:ext uri="{BB962C8B-B14F-4D97-AF65-F5344CB8AC3E}">
        <p14:creationId xmlns:p14="http://schemas.microsoft.com/office/powerpoint/2010/main" val="416748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2E44-9500-D240-31EC-5933975C9E95}"/>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B0333406-E506-2385-1468-BB30021C6C02}"/>
              </a:ext>
            </a:extLst>
          </p:cNvPr>
          <p:cNvSpPr>
            <a:spLocks noGrp="1"/>
          </p:cNvSpPr>
          <p:nvPr>
            <p:ph idx="1"/>
          </p:nvPr>
        </p:nvSpPr>
        <p:spPr>
          <a:xfrm>
            <a:off x="677334" y="1390185"/>
            <a:ext cx="8596668" cy="4651177"/>
          </a:xfrm>
        </p:spPr>
        <p:txBody>
          <a:bodyPr>
            <a:normAutofit lnSpcReduction="10000"/>
          </a:bodyPr>
          <a:lstStyle/>
          <a:p>
            <a:r>
              <a:rPr lang="en-IN" dirty="0">
                <a:solidFill>
                  <a:schemeClr val="accent1"/>
                </a:solidFill>
              </a:rPr>
              <a:t>INTERVENTIONS</a:t>
            </a:r>
          </a:p>
          <a:p>
            <a:pPr>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Towards Automatic Generation of Messages Countering Online Hate Speech and Microaggressions (Mana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Ashida</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Mamoru Komachi , 2022)</a:t>
            </a:r>
          </a:p>
          <a:p>
            <a:pPr>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Proactively Reducing the Hate Intensity of Online Posts via Hate Speech Normalization(Sarah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Masud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et al., 2022)</a:t>
            </a:r>
          </a:p>
          <a:p>
            <a:pPr>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Generating Counter Narratives against Online Hate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Speech:Data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Strategies (Serra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Sinem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Tekiroglu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 2020)</a:t>
            </a:r>
          </a:p>
          <a:p>
            <a:pPr>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Generate, Prune, Select: A Pipeline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Counterspeech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Generation against Online Hate Speech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Wanzheng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Zhu and Suma Bhat , 2021)</a:t>
            </a:r>
          </a:p>
          <a:p>
            <a:pPr>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CONAN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COunter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NArratives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through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Nichesourcing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Multilingual Dataset of Responses to Fight Online Hate Speech (Chung et al., 2019)</a:t>
            </a:r>
          </a:p>
          <a:p>
            <a:pPr>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Thou Shalt Not Hate: Countering Online Hate Speech (Mathew et al., 2019)</a:t>
            </a:r>
          </a:p>
          <a:p>
            <a:pPr>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Impact and dynamics of hate and counter speech online (Garland et al., 2022)</a:t>
            </a:r>
          </a:p>
          <a:p>
            <a:pPr>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solidFill>
                <a:schemeClr val="tx1"/>
              </a:solidFill>
            </a:endParaRPr>
          </a:p>
          <a:p>
            <a:pPr marL="457200" lvl="1" indent="0">
              <a:buNone/>
            </a:pPr>
            <a:endParaRPr lang="en-IN" dirty="0">
              <a:solidFill>
                <a:schemeClr val="tx1"/>
              </a:solidFill>
            </a:endParaRPr>
          </a:p>
        </p:txBody>
      </p:sp>
    </p:spTree>
    <p:extLst>
      <p:ext uri="{BB962C8B-B14F-4D97-AF65-F5344CB8AC3E}">
        <p14:creationId xmlns:p14="http://schemas.microsoft.com/office/powerpoint/2010/main" val="212058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2E44-9500-D240-31EC-5933975C9E95}"/>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B0333406-E506-2385-1468-BB30021C6C02}"/>
              </a:ext>
            </a:extLst>
          </p:cNvPr>
          <p:cNvSpPr>
            <a:spLocks noGrp="1"/>
          </p:cNvSpPr>
          <p:nvPr>
            <p:ph idx="1"/>
          </p:nvPr>
        </p:nvSpPr>
        <p:spPr>
          <a:xfrm>
            <a:off x="677333" y="1412488"/>
            <a:ext cx="9135739" cy="4948543"/>
          </a:xfrm>
        </p:spPr>
        <p:txBody>
          <a:bodyPr>
            <a:normAutofit fontScale="70000" lnSpcReduction="20000"/>
          </a:bodyPr>
          <a:lstStyle/>
          <a:p>
            <a:r>
              <a:rPr lang="en-IN" dirty="0">
                <a:solidFill>
                  <a:schemeClr val="accent1"/>
                </a:solidFill>
              </a:rPr>
              <a:t>INTERVENTIONS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Interaction dynamics between hate and counter users on Twitter (Mathew et al., 2020)</a:t>
            </a:r>
          </a:p>
          <a:p>
            <a:pPr>
              <a:lnSpc>
                <a:spcPct val="107000"/>
              </a:lnSpc>
              <a:spcAft>
                <a:spcPts val="800"/>
              </a:spcAft>
              <a:buFont typeface="Symbol" panose="05050102010706020507" pitchFamily="18" charset="2"/>
              <a:buChar char=""/>
            </a:pP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hate and counter speech accounts on Twitter (Mathew et al., 2018)</a:t>
            </a:r>
          </a:p>
          <a:p>
            <a:pPr>
              <a:lnSpc>
                <a:spcPct val="107000"/>
              </a:lnSpc>
              <a:spcAft>
                <a:spcPts val="800"/>
              </a:spcAft>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Better Prevent than React: Deep Stratified Learning to Predict Hate Intensity of Twitter Reply Chains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Sahnana</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et al., 2021)</a:t>
            </a:r>
          </a:p>
          <a:p>
            <a:pPr marL="342900" lvl="0" indent="-342900">
              <a:lnSpc>
                <a:spcPct val="107000"/>
              </a:lnSpc>
              <a:spcAft>
                <a:spcPts val="800"/>
              </a:spcAft>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Predicting Hate Intensity of Twitter Conversation Threads (Meng et al., 2023)</a:t>
            </a:r>
          </a:p>
          <a:p>
            <a:pPr>
              <a:lnSpc>
                <a:spcPct val="107000"/>
              </a:lnSpc>
              <a:spcAft>
                <a:spcPts val="800"/>
              </a:spcAft>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WOULD YOUR TWEET INVOKE HATE ON THE FLY? FORECASTING HATE INTENSITY OF REPLY THREADS ON TWITTER (TANMOY CHAKRABOTY ET AL., 2021)</a:t>
            </a:r>
          </a:p>
          <a:p>
            <a:pPr marL="342900" lvl="0" indent="-342900">
              <a:lnSpc>
                <a:spcPct val="107000"/>
              </a:lnSpc>
              <a:spcAft>
                <a:spcPts val="800"/>
              </a:spcAft>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Benchmark Dataset for Learning to Intervene in Online Hate Speech (Qian et al ., 2019)</a:t>
            </a:r>
          </a:p>
          <a:p>
            <a:pPr marL="342900" lvl="0" indent="-342900">
              <a:lnSpc>
                <a:spcPct val="107000"/>
              </a:lnSpc>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Generate, Prune, Select: A Pipeline for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Counterspeech</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Generation against Online Hate Speech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Wanzheng</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Zhu and Suma Bhat , 2021) </a:t>
            </a:r>
          </a:p>
          <a:p>
            <a:pPr marL="342900" lvl="0" indent="-342900">
              <a:lnSpc>
                <a:spcPct val="107000"/>
              </a:lnSpc>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Generating Counter Narratives against Online Hate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Speech:Data</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Strategies (Serra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Sinem</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Tekiroglu</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 , 2020) </a:t>
            </a:r>
          </a:p>
          <a:p>
            <a:pPr marL="342900" lvl="0" indent="-342900">
              <a:lnSpc>
                <a:spcPct val="107000"/>
              </a:lnSpc>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Proactively Reducing the Hate Intensity of Online Posts via Hate Speech Normalization(Sarah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Masud</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et al., 2022)</a:t>
            </a:r>
          </a:p>
          <a:p>
            <a:pPr marL="342900" lvl="0" indent="-342900">
              <a:lnSpc>
                <a:spcPct val="107000"/>
              </a:lnSpc>
              <a:spcAft>
                <a:spcPts val="800"/>
              </a:spcAft>
              <a:buFont typeface="Symbol" panose="05050102010706020507" pitchFamily="18" charset="2"/>
              <a:buChar char=""/>
            </a:pP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Towards Automatic Generation of Messages Countering Online Hate Speech and Microaggressions (Mana </a:t>
            </a:r>
            <a:r>
              <a:rPr lang="en-IN"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Ashida</a:t>
            </a:r>
            <a:r>
              <a:rPr lang="en-IN"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Mamoru Komachi , 2022)</a:t>
            </a:r>
          </a:p>
          <a:p>
            <a:pPr marL="342900" lvl="0" indent="-342900">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solidFill>
                <a:schemeClr val="tx1"/>
              </a:solidFill>
            </a:endParaRPr>
          </a:p>
          <a:p>
            <a:pPr marL="457200" lvl="1" indent="0">
              <a:buNone/>
            </a:pPr>
            <a:endParaRPr lang="en-IN" dirty="0">
              <a:solidFill>
                <a:schemeClr val="tx1"/>
              </a:solidFill>
            </a:endParaRPr>
          </a:p>
        </p:txBody>
      </p:sp>
    </p:spTree>
    <p:extLst>
      <p:ext uri="{BB962C8B-B14F-4D97-AF65-F5344CB8AC3E}">
        <p14:creationId xmlns:p14="http://schemas.microsoft.com/office/powerpoint/2010/main" val="311932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7F16-1D7B-D656-45C8-20EA5D639EEB}"/>
              </a:ext>
            </a:extLst>
          </p:cNvPr>
          <p:cNvSpPr>
            <a:spLocks noGrp="1"/>
          </p:cNvSpPr>
          <p:nvPr>
            <p:ph type="title"/>
          </p:nvPr>
        </p:nvSpPr>
        <p:spPr>
          <a:xfrm>
            <a:off x="677334" y="609600"/>
            <a:ext cx="8596668" cy="990600"/>
          </a:xfrm>
        </p:spPr>
        <p:txBody>
          <a:bodyPr/>
          <a:lstStyle/>
          <a:p>
            <a:pPr algn="ctr"/>
            <a:r>
              <a:rPr lang="en-IN" dirty="0"/>
              <a:t>STAGES OF THE PROJECT</a:t>
            </a:r>
          </a:p>
        </p:txBody>
      </p:sp>
      <p:sp>
        <p:nvSpPr>
          <p:cNvPr id="3" name="Content Placeholder 2">
            <a:extLst>
              <a:ext uri="{FF2B5EF4-FFF2-40B4-BE49-F238E27FC236}">
                <a16:creationId xmlns:a16="http://schemas.microsoft.com/office/drawing/2014/main" id="{28F13B06-627C-57C7-8846-E6C1E7C8D991}"/>
              </a:ext>
            </a:extLst>
          </p:cNvPr>
          <p:cNvSpPr>
            <a:spLocks noGrp="1"/>
          </p:cNvSpPr>
          <p:nvPr>
            <p:ph idx="1"/>
          </p:nvPr>
        </p:nvSpPr>
        <p:spPr>
          <a:xfrm>
            <a:off x="677334" y="1532965"/>
            <a:ext cx="9038166" cy="4508398"/>
          </a:xfrm>
        </p:spPr>
        <p:txBody>
          <a:bodyPr>
            <a:normAutofit/>
          </a:bodyPr>
          <a:lstStyle/>
          <a:p>
            <a:r>
              <a:rPr lang="en-IN" b="1" i="0" cap="all" dirty="0">
                <a:solidFill>
                  <a:srgbClr val="4E6E81"/>
                </a:solidFill>
                <a:effectLst/>
                <a:latin typeface="YAFdJqqaebw 0"/>
              </a:rPr>
              <a:t>Literature review AND </a:t>
            </a:r>
            <a:r>
              <a:rPr lang="en-IN" b="1" i="0" cap="all" dirty="0" err="1">
                <a:solidFill>
                  <a:srgbClr val="4E6E81"/>
                </a:solidFill>
                <a:effectLst/>
                <a:latin typeface="YAFdJqqaebw 0"/>
              </a:rPr>
              <a:t>CuRATING</a:t>
            </a:r>
            <a:r>
              <a:rPr lang="en-IN" b="1" i="0" cap="all" dirty="0">
                <a:solidFill>
                  <a:srgbClr val="4E6E81"/>
                </a:solidFill>
                <a:effectLst/>
                <a:latin typeface="YAFdJqqaebw 0"/>
              </a:rPr>
              <a:t> A DATASET :</a:t>
            </a:r>
          </a:p>
          <a:p>
            <a:pPr marL="0" indent="0">
              <a:buNone/>
            </a:pPr>
            <a:r>
              <a:rPr lang="en-US" b="0" i="0" dirty="0">
                <a:solidFill>
                  <a:srgbClr val="000000"/>
                </a:solidFill>
                <a:effectLst/>
              </a:rPr>
              <a:t>During this phase we go through and understand all the work that has been done so far in this field and collect and preprocess datasets that shall be used in successive phases.</a:t>
            </a:r>
          </a:p>
          <a:p>
            <a:pPr marL="0" indent="0">
              <a:buNone/>
            </a:pPr>
            <a:endParaRPr lang="en-IN" b="1" cap="all" dirty="0">
              <a:solidFill>
                <a:srgbClr val="4E6E81"/>
              </a:solidFill>
              <a:effectLst/>
              <a:latin typeface="YAFdJqqaebw 0"/>
            </a:endParaRPr>
          </a:p>
          <a:p>
            <a:r>
              <a:rPr lang="en-US" b="1" i="0" dirty="0">
                <a:solidFill>
                  <a:srgbClr val="4E6E81"/>
                </a:solidFill>
                <a:effectLst/>
              </a:rPr>
              <a:t>WORKING ON BUILDING THE MODEL </a:t>
            </a:r>
            <a:r>
              <a:rPr lang="en-IN" b="1" i="0" cap="all" dirty="0">
                <a:solidFill>
                  <a:srgbClr val="4E6E81"/>
                </a:solidFill>
                <a:latin typeface="YAFdJqqaebw 0"/>
              </a:rPr>
              <a:t>:</a:t>
            </a:r>
          </a:p>
          <a:p>
            <a:pPr marL="0" indent="0">
              <a:buNone/>
            </a:pPr>
            <a:r>
              <a:rPr lang="en-US" b="0" i="0" dirty="0">
                <a:solidFill>
                  <a:srgbClr val="000000"/>
                </a:solidFill>
                <a:effectLst/>
              </a:rPr>
              <a:t>Using Deep Learning and Natural Language Processing we shall build a model on the lines of the Research Question </a:t>
            </a:r>
          </a:p>
          <a:p>
            <a:pPr marL="0" indent="0">
              <a:buNone/>
            </a:pPr>
            <a:endParaRPr lang="en-IN" b="1" cap="all" dirty="0">
              <a:solidFill>
                <a:srgbClr val="4E6E81"/>
              </a:solidFill>
              <a:effectLst/>
              <a:latin typeface="YAFdJqqaebw 0"/>
            </a:endParaRPr>
          </a:p>
          <a:p>
            <a:r>
              <a:rPr lang="en-IN" b="1" i="0" dirty="0">
                <a:solidFill>
                  <a:srgbClr val="4E6E81"/>
                </a:solidFill>
                <a:effectLst/>
              </a:rPr>
              <a:t>Writing Paper </a:t>
            </a:r>
            <a:r>
              <a:rPr lang="en-IN" b="1" i="0" cap="all" dirty="0">
                <a:solidFill>
                  <a:srgbClr val="4E6E81"/>
                </a:solidFill>
                <a:latin typeface="YAFdJqqaebw 0"/>
              </a:rPr>
              <a:t>:</a:t>
            </a:r>
          </a:p>
          <a:p>
            <a:pPr marL="0" indent="0">
              <a:buNone/>
            </a:pPr>
            <a:r>
              <a:rPr lang="en-US" b="0" i="0" dirty="0">
                <a:solidFill>
                  <a:srgbClr val="000000"/>
                </a:solidFill>
                <a:effectLst/>
              </a:rPr>
              <a:t>Post building the model we shall be deriving conclusions and inferences from our work and systematically document our research paper </a:t>
            </a:r>
            <a:endParaRPr lang="en-IN" b="1" i="0" cap="all" dirty="0">
              <a:solidFill>
                <a:srgbClr val="4E6E81"/>
              </a:solidFill>
              <a:latin typeface="YAFdJqqaebw 0"/>
            </a:endParaRPr>
          </a:p>
          <a:p>
            <a:endParaRPr lang="en-IN" cap="all" dirty="0">
              <a:solidFill>
                <a:srgbClr val="4E6E81"/>
              </a:solidFill>
              <a:effectLst/>
              <a:latin typeface="YAFdJqqaebw 0"/>
            </a:endParaRPr>
          </a:p>
          <a:p>
            <a:pPr>
              <a:buFont typeface="+mj-lt"/>
              <a:buAutoNum type="arabicParenR"/>
            </a:pPr>
            <a:endParaRPr lang="en-IN" dirty="0"/>
          </a:p>
        </p:txBody>
      </p:sp>
    </p:spTree>
    <p:extLst>
      <p:ext uri="{BB962C8B-B14F-4D97-AF65-F5344CB8AC3E}">
        <p14:creationId xmlns:p14="http://schemas.microsoft.com/office/powerpoint/2010/main" val="400261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F3A0-9DD8-7D08-8B5B-7958E5F324DD}"/>
              </a:ext>
            </a:extLst>
          </p:cNvPr>
          <p:cNvSpPr>
            <a:spLocks noGrp="1"/>
          </p:cNvSpPr>
          <p:nvPr>
            <p:ph type="title"/>
          </p:nvPr>
        </p:nvSpPr>
        <p:spPr>
          <a:xfrm>
            <a:off x="677334" y="609600"/>
            <a:ext cx="8596668" cy="795618"/>
          </a:xfrm>
        </p:spPr>
        <p:txBody>
          <a:bodyPr/>
          <a:lstStyle/>
          <a:p>
            <a:r>
              <a:rPr lang="en-IN" dirty="0"/>
              <a:t>PROBLEM STATEMENT</a:t>
            </a:r>
          </a:p>
        </p:txBody>
      </p:sp>
      <p:sp>
        <p:nvSpPr>
          <p:cNvPr id="3" name="Content Placeholder 2">
            <a:extLst>
              <a:ext uri="{FF2B5EF4-FFF2-40B4-BE49-F238E27FC236}">
                <a16:creationId xmlns:a16="http://schemas.microsoft.com/office/drawing/2014/main" id="{51A43198-79B1-A2EE-006A-DB9413F99996}"/>
              </a:ext>
            </a:extLst>
          </p:cNvPr>
          <p:cNvSpPr>
            <a:spLocks noGrp="1"/>
          </p:cNvSpPr>
          <p:nvPr>
            <p:ph idx="1"/>
          </p:nvPr>
        </p:nvSpPr>
        <p:spPr>
          <a:xfrm>
            <a:off x="677334" y="1485900"/>
            <a:ext cx="8596668" cy="1761564"/>
          </a:xfrm>
        </p:spPr>
        <p:txBody>
          <a:bodyPr>
            <a:normAutofit/>
          </a:bodyPr>
          <a:lstStyle/>
          <a:p>
            <a:r>
              <a:rPr lang="en-US" b="0" i="0" dirty="0">
                <a:solidFill>
                  <a:srgbClr val="000000"/>
                </a:solidFill>
                <a:effectLst/>
              </a:rPr>
              <a:t>Involves evaluating the effectiveness of various types of counter-speech against different categories of hate speech in online threads or discussions.</a:t>
            </a:r>
          </a:p>
          <a:p>
            <a:r>
              <a:rPr lang="en-US" b="0" i="0" dirty="0">
                <a:solidFill>
                  <a:srgbClr val="000000"/>
                </a:solidFill>
                <a:effectLst/>
              </a:rPr>
              <a:t>Comparative effectiveness of diverse categories of counter-speech in mitigating specific classifications of online hate speech, and to what degree do contextual variables modulate their impact?</a:t>
            </a:r>
            <a:endParaRPr lang="en-IN" dirty="0"/>
          </a:p>
        </p:txBody>
      </p:sp>
      <p:sp>
        <p:nvSpPr>
          <p:cNvPr id="4" name="Title 1">
            <a:extLst>
              <a:ext uri="{FF2B5EF4-FFF2-40B4-BE49-F238E27FC236}">
                <a16:creationId xmlns:a16="http://schemas.microsoft.com/office/drawing/2014/main" id="{94D2038A-D76B-226A-4536-0F7E59191210}"/>
              </a:ext>
            </a:extLst>
          </p:cNvPr>
          <p:cNvSpPr txBox="1">
            <a:spLocks/>
          </p:cNvSpPr>
          <p:nvPr/>
        </p:nvSpPr>
        <p:spPr>
          <a:xfrm>
            <a:off x="677334" y="3247464"/>
            <a:ext cx="8596668" cy="7956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STEPS</a:t>
            </a:r>
          </a:p>
        </p:txBody>
      </p:sp>
      <p:sp>
        <p:nvSpPr>
          <p:cNvPr id="5" name="Content Placeholder 2">
            <a:extLst>
              <a:ext uri="{FF2B5EF4-FFF2-40B4-BE49-F238E27FC236}">
                <a16:creationId xmlns:a16="http://schemas.microsoft.com/office/drawing/2014/main" id="{1E87C52E-6B2B-5D1C-FDE9-CCD90EC79726}"/>
              </a:ext>
            </a:extLst>
          </p:cNvPr>
          <p:cNvSpPr txBox="1">
            <a:spLocks/>
          </p:cNvSpPr>
          <p:nvPr/>
        </p:nvSpPr>
        <p:spPr>
          <a:xfrm>
            <a:off x="677334" y="4043082"/>
            <a:ext cx="8596668" cy="17615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rPr>
              <a:t>Categorize different types of Hate and Counter Speech</a:t>
            </a:r>
          </a:p>
          <a:p>
            <a:r>
              <a:rPr lang="en-US" dirty="0">
                <a:solidFill>
                  <a:srgbClr val="000000"/>
                </a:solidFill>
              </a:rPr>
              <a:t>Use / create a model that looks at the temporal aspect of a twitter conversational thread</a:t>
            </a:r>
          </a:p>
          <a:p>
            <a:r>
              <a:rPr lang="en-US" dirty="0">
                <a:solidFill>
                  <a:srgbClr val="000000"/>
                </a:solidFill>
              </a:rPr>
              <a:t>Use the above model so as to </a:t>
            </a:r>
            <a:r>
              <a:rPr lang="en-US" dirty="0" err="1">
                <a:solidFill>
                  <a:srgbClr val="000000"/>
                </a:solidFill>
              </a:rPr>
              <a:t>analyse</a:t>
            </a:r>
            <a:r>
              <a:rPr lang="en-US" dirty="0">
                <a:solidFill>
                  <a:srgbClr val="000000"/>
                </a:solidFill>
              </a:rPr>
              <a:t> different pairs of hate speech and counter speech patterns</a:t>
            </a:r>
          </a:p>
        </p:txBody>
      </p:sp>
    </p:spTree>
    <p:extLst>
      <p:ext uri="{BB962C8B-B14F-4D97-AF65-F5344CB8AC3E}">
        <p14:creationId xmlns:p14="http://schemas.microsoft.com/office/powerpoint/2010/main" val="428708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4766-13AB-1E1F-B61A-6741EE533878}"/>
              </a:ext>
            </a:extLst>
          </p:cNvPr>
          <p:cNvSpPr>
            <a:spLocks noGrp="1"/>
          </p:cNvSpPr>
          <p:nvPr>
            <p:ph type="title"/>
          </p:nvPr>
        </p:nvSpPr>
        <p:spPr>
          <a:xfrm>
            <a:off x="677334" y="609600"/>
            <a:ext cx="8596668" cy="762000"/>
          </a:xfrm>
        </p:spPr>
        <p:txBody>
          <a:bodyPr/>
          <a:lstStyle/>
          <a:p>
            <a:r>
              <a:rPr lang="en-IN" dirty="0"/>
              <a:t>Datasets</a:t>
            </a:r>
          </a:p>
        </p:txBody>
      </p:sp>
      <p:sp>
        <p:nvSpPr>
          <p:cNvPr id="3" name="Content Placeholder 2">
            <a:extLst>
              <a:ext uri="{FF2B5EF4-FFF2-40B4-BE49-F238E27FC236}">
                <a16:creationId xmlns:a16="http://schemas.microsoft.com/office/drawing/2014/main" id="{9295B2AB-28D3-9B26-1FDC-51B529448E34}"/>
              </a:ext>
            </a:extLst>
          </p:cNvPr>
          <p:cNvSpPr>
            <a:spLocks noGrp="1"/>
          </p:cNvSpPr>
          <p:nvPr>
            <p:ph idx="1"/>
          </p:nvPr>
        </p:nvSpPr>
        <p:spPr>
          <a:xfrm>
            <a:off x="677334" y="1472453"/>
            <a:ext cx="8596668" cy="4568909"/>
          </a:xfrm>
        </p:spPr>
        <p:txBody>
          <a:bodyPr/>
          <a:lstStyle/>
          <a:p>
            <a:r>
              <a:rPr lang="en-IN" dirty="0"/>
              <a:t>Anti-Social and Anti-Asian dataset </a:t>
            </a:r>
            <a:r>
              <a:rPr lang="en-IN" dirty="0">
                <a:solidFill>
                  <a:srgbClr val="FF0000"/>
                </a:solidFill>
              </a:rPr>
              <a:t>(we were not able to extract the threads from the unclear graph structure)</a:t>
            </a:r>
          </a:p>
          <a:p>
            <a:r>
              <a:rPr lang="en-IN" dirty="0"/>
              <a:t>YouTube Comments dataset </a:t>
            </a:r>
            <a:r>
              <a:rPr lang="en-IN" dirty="0">
                <a:solidFill>
                  <a:srgbClr val="FF0000"/>
                </a:solidFill>
              </a:rPr>
              <a:t>(No conversational thread)</a:t>
            </a:r>
          </a:p>
          <a:p>
            <a:r>
              <a:rPr lang="en-IN" dirty="0"/>
              <a:t>HASOC-2023 dataset </a:t>
            </a:r>
            <a:r>
              <a:rPr lang="en-IN" dirty="0">
                <a:solidFill>
                  <a:srgbClr val="FF0000"/>
                </a:solidFill>
              </a:rPr>
              <a:t>(Has multilingual conversational threads)</a:t>
            </a:r>
          </a:p>
          <a:p>
            <a:r>
              <a:rPr lang="en-IN" dirty="0"/>
              <a:t>Anti Racism dataset </a:t>
            </a:r>
            <a:r>
              <a:rPr lang="en-IN" dirty="0">
                <a:solidFill>
                  <a:srgbClr val="FF0000"/>
                </a:solidFill>
              </a:rPr>
              <a:t>(Finalised Dataset)</a:t>
            </a:r>
          </a:p>
          <a:p>
            <a:r>
              <a:rPr lang="en-IN" dirty="0"/>
              <a:t>Reddit and Gab dataset (Finalised Dataset) </a:t>
            </a:r>
            <a:r>
              <a:rPr lang="en-IN" dirty="0">
                <a:solidFill>
                  <a:srgbClr val="FF0000"/>
                </a:solidFill>
              </a:rPr>
              <a:t>(However all the annotations made by the </a:t>
            </a:r>
            <a:r>
              <a:rPr lang="en-IN" dirty="0" err="1">
                <a:solidFill>
                  <a:srgbClr val="FF0000"/>
                </a:solidFill>
              </a:rPr>
              <a:t>turk</a:t>
            </a:r>
            <a:r>
              <a:rPr lang="en-IN" dirty="0">
                <a:solidFill>
                  <a:srgbClr val="FF0000"/>
                </a:solidFill>
              </a:rPr>
              <a:t> workers were quite </a:t>
            </a:r>
            <a:r>
              <a:rPr lang="en-IN" dirty="0" err="1">
                <a:solidFill>
                  <a:srgbClr val="FF0000"/>
                </a:solidFill>
              </a:rPr>
              <a:t>similiar</a:t>
            </a:r>
            <a:r>
              <a:rPr lang="en-IN" dirty="0">
                <a:solidFill>
                  <a:srgbClr val="FF0000"/>
                </a:solidFill>
              </a:rPr>
              <a:t>)</a:t>
            </a:r>
          </a:p>
        </p:txBody>
      </p:sp>
    </p:spTree>
    <p:extLst>
      <p:ext uri="{BB962C8B-B14F-4D97-AF65-F5344CB8AC3E}">
        <p14:creationId xmlns:p14="http://schemas.microsoft.com/office/powerpoint/2010/main" val="19813583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730</TotalTime>
  <Words>2730</Words>
  <Application>Microsoft Office PowerPoint</Application>
  <PresentationFormat>Widescreen</PresentationFormat>
  <Paragraphs>236</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Calibri</vt:lpstr>
      <vt:lpstr>Cambria Math</vt:lpstr>
      <vt:lpstr>Courier New</vt:lpstr>
      <vt:lpstr>Georgia</vt:lpstr>
      <vt:lpstr>Segoe UI</vt:lpstr>
      <vt:lpstr>Symbol</vt:lpstr>
      <vt:lpstr>Trebuchet MS</vt:lpstr>
      <vt:lpstr>Wingdings</vt:lpstr>
      <vt:lpstr>Wingdings 3</vt:lpstr>
      <vt:lpstr>YAFdJjTk5UU 0</vt:lpstr>
      <vt:lpstr>YAFdJqqaebw 0</vt:lpstr>
      <vt:lpstr>Facet</vt:lpstr>
      <vt:lpstr>USER LEVEL INTERVENTION</vt:lpstr>
      <vt:lpstr>HATE SPEECH</vt:lpstr>
      <vt:lpstr>LITERATURE REVIEW</vt:lpstr>
      <vt:lpstr>LITERATURE REVIEW</vt:lpstr>
      <vt:lpstr>LITERATURE REVIEW</vt:lpstr>
      <vt:lpstr>LITERATURE REVIEW</vt:lpstr>
      <vt:lpstr>STAGES OF THE PROJECT</vt:lpstr>
      <vt:lpstr>PROBLEM STATEMENT</vt:lpstr>
      <vt:lpstr>Datasets</vt:lpstr>
      <vt:lpstr>Categorisation of Hate and Counter Speeches</vt:lpstr>
      <vt:lpstr>Counter Speech Categories</vt:lpstr>
      <vt:lpstr>Hate Speech Categories</vt:lpstr>
      <vt:lpstr>Temporal Analysis Dataset – Methodology (Step-I) </vt:lpstr>
      <vt:lpstr>PowerPoint Presentation</vt:lpstr>
      <vt:lpstr>PowerPoint Presentation</vt:lpstr>
      <vt:lpstr>PowerPoint Presentation</vt:lpstr>
      <vt:lpstr>Temporal Analysis Model – Methodology (Step-I) </vt:lpstr>
      <vt:lpstr>Problems with Davidson Model</vt:lpstr>
      <vt:lpstr>PowerPoint Presentation</vt:lpstr>
      <vt:lpstr>Proposed Solution #1</vt:lpstr>
      <vt:lpstr>Proposed Solution #1</vt:lpstr>
      <vt:lpstr>Proposed Solution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LEVEL INTERVENTION</dc:title>
  <dc:creator>Ram Gopal</dc:creator>
  <cp:lastModifiedBy>Mohammed Haq</cp:lastModifiedBy>
  <cp:revision>78</cp:revision>
  <dcterms:created xsi:type="dcterms:W3CDTF">2024-04-22T15:26:41Z</dcterms:created>
  <dcterms:modified xsi:type="dcterms:W3CDTF">2024-04-30T08:55:11Z</dcterms:modified>
</cp:coreProperties>
</file>