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6"/>
  </p:notesMasterIdLst>
  <p:sldIdLst>
    <p:sldId id="256" r:id="rId2"/>
    <p:sldId id="258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15" r:id="rId12"/>
    <p:sldId id="314" r:id="rId13"/>
    <p:sldId id="313" r:id="rId14"/>
    <p:sldId id="312" r:id="rId15"/>
    <p:sldId id="311" r:id="rId16"/>
    <p:sldId id="310" r:id="rId17"/>
    <p:sldId id="309" r:id="rId18"/>
    <p:sldId id="308" r:id="rId19"/>
    <p:sldId id="307" r:id="rId20"/>
    <p:sldId id="306" r:id="rId21"/>
    <p:sldId id="305" r:id="rId22"/>
    <p:sldId id="303" r:id="rId23"/>
    <p:sldId id="304" r:id="rId24"/>
    <p:sldId id="316" r:id="rId25"/>
    <p:sldId id="317" r:id="rId26"/>
    <p:sldId id="318" r:id="rId27"/>
    <p:sldId id="319" r:id="rId28"/>
    <p:sldId id="320" r:id="rId29"/>
    <p:sldId id="325" r:id="rId30"/>
    <p:sldId id="321" r:id="rId31"/>
    <p:sldId id="324" r:id="rId32"/>
    <p:sldId id="326" r:id="rId33"/>
    <p:sldId id="327" r:id="rId34"/>
    <p:sldId id="328" r:id="rId35"/>
  </p:sldIdLst>
  <p:sldSz cx="9144000" cy="5143500" type="screen16x9"/>
  <p:notesSz cx="6858000" cy="9144000"/>
  <p:embeddedFontLst>
    <p:embeddedFont>
      <p:font typeface="Playfair Display" charset="0"/>
      <p:regular r:id="rId37"/>
      <p:bold r:id="rId38"/>
      <p:italic r:id="rId39"/>
      <p:boldItalic r:id="rId40"/>
    </p:embeddedFont>
    <p:embeddedFont>
      <p:font typeface="Raleway Thin" charset="0"/>
      <p:regular r:id="rId41"/>
      <p:bold r:id="rId42"/>
      <p:italic r:id="rId43"/>
      <p:boldItalic r:id="rId44"/>
    </p:embeddedFont>
    <p:embeddedFont>
      <p:font typeface="Raleway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ECFA8D8-EBB5-491C-A45E-AB0B8A4C9EAA}">
  <a:tblStyle styleId="{4ECFA8D8-EBB5-491C-A45E-AB0B8A4C9E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CE2C74-B431-46D8-8770-FE2DEB3246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1F7A4-9F31-445C-9DA0-474730591D10}" type="doc">
      <dgm:prSet loTypeId="urn:microsoft.com/office/officeart/2005/8/layout/radial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5CDF053-D8EB-4FA4-B81C-87C7DFFEF50A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10000"/>
                </a:schemeClr>
              </a:solidFill>
            </a:rPr>
            <a:t>SDLC</a:t>
          </a:r>
        </a:p>
      </dgm:t>
    </dgm:pt>
    <dgm:pt modelId="{4D03B85C-93E8-4B34-B9EF-D1A03BE421ED}" type="parTrans" cxnId="{17CF12F7-DE71-4E38-84ED-112A63333EAA}">
      <dgm:prSet/>
      <dgm:spPr/>
      <dgm:t>
        <a:bodyPr/>
        <a:lstStyle/>
        <a:p>
          <a:endParaRPr lang="en-US"/>
        </a:p>
      </dgm:t>
    </dgm:pt>
    <dgm:pt modelId="{8C89C7C5-55DF-4A5C-8738-FEAF97111F2C}" type="sibTrans" cxnId="{17CF12F7-DE71-4E38-84ED-112A63333EAA}">
      <dgm:prSet/>
      <dgm:spPr/>
      <dgm:t>
        <a:bodyPr/>
        <a:lstStyle/>
        <a:p>
          <a:endParaRPr lang="en-US"/>
        </a:p>
      </dgm:t>
    </dgm:pt>
    <dgm:pt modelId="{E2001905-B9E9-45C7-B1C9-7D71FFF66DC6}">
      <dgm:prSet phldrT="[Text]" custT="1"/>
      <dgm:spPr/>
      <dgm:t>
        <a:bodyPr/>
        <a:lstStyle/>
        <a:p>
          <a:r>
            <a:rPr lang="en-US" sz="2000" b="1" smtClean="0">
              <a:latin typeface="Times New Roman" pitchFamily="18" charset="0"/>
              <a:cs typeface="Times New Roman" pitchFamily="18" charset="0"/>
            </a:rPr>
            <a:t>Planning</a:t>
          </a:r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3CAA2F10-8732-4335-9B02-D061E36D317E}" type="parTrans" cxnId="{AA7A3D83-BDF0-481D-990B-1720253F7632}">
      <dgm:prSet/>
      <dgm:spPr/>
      <dgm:t>
        <a:bodyPr/>
        <a:lstStyle/>
        <a:p>
          <a:endParaRPr lang="en-US"/>
        </a:p>
      </dgm:t>
    </dgm:pt>
    <dgm:pt modelId="{33F7C76E-8DFF-49BB-A54B-EE1DB3CA37F2}" type="sibTrans" cxnId="{AA7A3D83-BDF0-481D-990B-1720253F7632}">
      <dgm:prSet/>
      <dgm:spPr/>
      <dgm:t>
        <a:bodyPr/>
        <a:lstStyle/>
        <a:p>
          <a:endParaRPr lang="en-US"/>
        </a:p>
      </dgm:t>
    </dgm:pt>
    <dgm:pt modelId="{64C745FE-4A9F-449D-9195-0E2B8A5765DA}">
      <dgm:prSet phldrT="[Text]" custT="1"/>
      <dgm:spPr/>
      <dgm:t>
        <a:bodyPr/>
        <a:lstStyle/>
        <a:p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Requirement Gathering &amp; Analysis</a:t>
          </a:r>
          <a:endParaRPr 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379434A1-3DF3-4E3C-B8FA-39530EF697C1}" type="parTrans" cxnId="{216311F1-025F-4FE6-921F-803A1B9C976E}">
      <dgm:prSet/>
      <dgm:spPr/>
      <dgm:t>
        <a:bodyPr/>
        <a:lstStyle/>
        <a:p>
          <a:endParaRPr lang="en-US"/>
        </a:p>
      </dgm:t>
    </dgm:pt>
    <dgm:pt modelId="{BD7897B5-4073-4E2B-A5C3-6816AE746C93}" type="sibTrans" cxnId="{216311F1-025F-4FE6-921F-803A1B9C976E}">
      <dgm:prSet/>
      <dgm:spPr/>
      <dgm:t>
        <a:bodyPr/>
        <a:lstStyle/>
        <a:p>
          <a:endParaRPr lang="en-US"/>
        </a:p>
      </dgm:t>
    </dgm:pt>
    <dgm:pt modelId="{C7F6E8A3-8AC8-47C6-B4D9-2CB49671AC9F}">
      <dgm:prSet phldrT="[Text]" custT="1"/>
      <dgm:spPr/>
      <dgm:t>
        <a:bodyPr/>
        <a:lstStyle/>
        <a:p>
          <a:r>
            <a:rPr lang="en-US" sz="2000" b="1" dirty="0" smtClean="0">
              <a:latin typeface="Times New Roman" pitchFamily="18" charset="0"/>
              <a:cs typeface="Times New Roman" pitchFamily="18" charset="0"/>
            </a:rPr>
            <a:t>Development &amp; Implementation</a:t>
          </a:r>
          <a:endParaRPr lang="en-US" sz="2000" b="1" dirty="0">
            <a:latin typeface="Times New Roman" pitchFamily="18" charset="0"/>
            <a:cs typeface="Times New Roman" pitchFamily="18" charset="0"/>
          </a:endParaRPr>
        </a:p>
      </dgm:t>
    </dgm:pt>
    <dgm:pt modelId="{1D90CAA8-34E8-4949-AC9B-1FCD3713C341}" type="parTrans" cxnId="{6EB09A5D-63C6-4653-A943-AB35D743FDD2}">
      <dgm:prSet/>
      <dgm:spPr/>
      <dgm:t>
        <a:bodyPr/>
        <a:lstStyle/>
        <a:p>
          <a:endParaRPr lang="en-US"/>
        </a:p>
      </dgm:t>
    </dgm:pt>
    <dgm:pt modelId="{E0057E9F-9775-4A87-A135-57BE7FBD7C5F}" type="sibTrans" cxnId="{6EB09A5D-63C6-4653-A943-AB35D743FDD2}">
      <dgm:prSet/>
      <dgm:spPr/>
      <dgm:t>
        <a:bodyPr/>
        <a:lstStyle/>
        <a:p>
          <a:endParaRPr lang="en-US"/>
        </a:p>
      </dgm:t>
    </dgm:pt>
    <dgm:pt modelId="{F214BA60-18B6-4EC6-A7A8-8E619B52C5BB}">
      <dgm:prSet phldrT="[Text]" custT="1"/>
      <dgm:spPr/>
      <dgm:t>
        <a:bodyPr/>
        <a:lstStyle/>
        <a:p>
          <a:r>
            <a:rPr lang="en-US" sz="2000" b="1" smtClean="0">
              <a:latin typeface="Times New Roman" pitchFamily="18" charset="0"/>
              <a:cs typeface="Times New Roman" pitchFamily="18" charset="0"/>
            </a:rPr>
            <a:t>Testing</a:t>
          </a:r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2C7FE686-7451-4725-9076-C71A9C823FC7}" type="parTrans" cxnId="{730D9AAD-4264-4838-BDC3-20C9C3FB8FED}">
      <dgm:prSet/>
      <dgm:spPr/>
      <dgm:t>
        <a:bodyPr/>
        <a:lstStyle/>
        <a:p>
          <a:endParaRPr lang="en-US"/>
        </a:p>
      </dgm:t>
    </dgm:pt>
    <dgm:pt modelId="{1396BCC0-15B4-460E-9745-E65EAE07A75D}" type="sibTrans" cxnId="{730D9AAD-4264-4838-BDC3-20C9C3FB8FED}">
      <dgm:prSet/>
      <dgm:spPr/>
      <dgm:t>
        <a:bodyPr/>
        <a:lstStyle/>
        <a:p>
          <a:endParaRPr lang="en-US"/>
        </a:p>
      </dgm:t>
    </dgm:pt>
    <dgm:pt modelId="{25BAE368-37F0-410E-8462-733F9FD8F814}">
      <dgm:prSet phldrT="[Text]" custT="1"/>
      <dgm:spPr/>
      <dgm:t>
        <a:bodyPr/>
        <a:lstStyle/>
        <a:p>
          <a:r>
            <a:rPr lang="en-US" sz="2000" b="1" smtClean="0">
              <a:latin typeface="Times New Roman" pitchFamily="18" charset="0"/>
              <a:cs typeface="Times New Roman" pitchFamily="18" charset="0"/>
            </a:rPr>
            <a:t>Deployment</a:t>
          </a:r>
          <a:endParaRPr lang="en-US" sz="2000" b="1">
            <a:latin typeface="Times New Roman" pitchFamily="18" charset="0"/>
            <a:cs typeface="Times New Roman" pitchFamily="18" charset="0"/>
          </a:endParaRPr>
        </a:p>
      </dgm:t>
    </dgm:pt>
    <dgm:pt modelId="{1AB8B62F-7698-4FF3-B7D8-CA5DC47BD57D}" type="parTrans" cxnId="{BA3A7863-4041-4EB7-BDB0-66D211195298}">
      <dgm:prSet/>
      <dgm:spPr/>
      <dgm:t>
        <a:bodyPr/>
        <a:lstStyle/>
        <a:p>
          <a:endParaRPr lang="en-US"/>
        </a:p>
      </dgm:t>
    </dgm:pt>
    <dgm:pt modelId="{E9A59299-B627-43A3-9B04-53F25E4B4DCB}" type="sibTrans" cxnId="{BA3A7863-4041-4EB7-BDB0-66D211195298}">
      <dgm:prSet/>
      <dgm:spPr/>
      <dgm:t>
        <a:bodyPr/>
        <a:lstStyle/>
        <a:p>
          <a:endParaRPr lang="en-US"/>
        </a:p>
      </dgm:t>
    </dgm:pt>
    <dgm:pt modelId="{6FD56CAE-B7CC-4298-994E-9736B5CC5C73}" type="pres">
      <dgm:prSet presAssocID="{06D1F7A4-9F31-445C-9DA0-474730591D1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34F2D3-057C-4E23-A264-B02AC19D98BE}" type="pres">
      <dgm:prSet presAssocID="{F5CDF053-D8EB-4FA4-B81C-87C7DFFEF50A}" presName="centerShape" presStyleLbl="node0" presStyleIdx="0" presStyleCnt="1" custScaleX="75395" custScaleY="74121" custLinFactNeighborX="-3974" custLinFactNeighborY="-1987"/>
      <dgm:spPr/>
      <dgm:t>
        <a:bodyPr/>
        <a:lstStyle/>
        <a:p>
          <a:endParaRPr lang="en-US"/>
        </a:p>
      </dgm:t>
    </dgm:pt>
    <dgm:pt modelId="{39F1BB9A-3673-4125-9B45-C9DC6F2CBF7D}" type="pres">
      <dgm:prSet presAssocID="{E2001905-B9E9-45C7-B1C9-7D71FFF66DC6}" presName="node" presStyleLbl="node1" presStyleIdx="0" presStyleCnt="5" custScaleX="181706" custScaleY="66932" custRadScaleRad="100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A0ACD-AF79-4C62-941C-1C5584066A3F}" type="pres">
      <dgm:prSet presAssocID="{E2001905-B9E9-45C7-B1C9-7D71FFF66DC6}" presName="dummy" presStyleCnt="0"/>
      <dgm:spPr/>
      <dgm:t>
        <a:bodyPr/>
        <a:lstStyle/>
        <a:p>
          <a:endParaRPr lang="en-US"/>
        </a:p>
      </dgm:t>
    </dgm:pt>
    <dgm:pt modelId="{778CDCB9-45B1-4833-8FFD-2BA41B691D3A}" type="pres">
      <dgm:prSet presAssocID="{33F7C76E-8DFF-49BB-A54B-EE1DB3CA37F2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9EC7384-0210-4DC7-A11C-8EF0F7EA6F61}" type="pres">
      <dgm:prSet presAssocID="{64C745FE-4A9F-449D-9195-0E2B8A5765DA}" presName="node" presStyleLbl="node1" presStyleIdx="1" presStyleCnt="5" custAng="21141632" custScaleX="280287" custScaleY="108585" custRadScaleRad="128562" custRadScaleInc="-70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9B76D-3FCE-426E-AB75-20D633495FA2}" type="pres">
      <dgm:prSet presAssocID="{64C745FE-4A9F-449D-9195-0E2B8A5765DA}" presName="dummy" presStyleCnt="0"/>
      <dgm:spPr/>
      <dgm:t>
        <a:bodyPr/>
        <a:lstStyle/>
        <a:p>
          <a:endParaRPr lang="en-US"/>
        </a:p>
      </dgm:t>
    </dgm:pt>
    <dgm:pt modelId="{ECFBE6BE-F7D9-453A-9577-5086AB4FBC76}" type="pres">
      <dgm:prSet presAssocID="{BD7897B5-4073-4E2B-A5C3-6816AE746C9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61D64B0-B9D2-4509-A714-FB90BA6646AE}" type="pres">
      <dgm:prSet presAssocID="{C7F6E8A3-8AC8-47C6-B4D9-2CB49671AC9F}" presName="node" presStyleLbl="node1" presStyleIdx="2" presStyleCnt="5" custAng="20748823" custScaleX="308954" custScaleY="121491" custRadScaleRad="79757" custRadScaleInc="22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9AEE0-BA59-4ED6-8185-F2AE60025996}" type="pres">
      <dgm:prSet presAssocID="{C7F6E8A3-8AC8-47C6-B4D9-2CB49671AC9F}" presName="dummy" presStyleCnt="0"/>
      <dgm:spPr/>
      <dgm:t>
        <a:bodyPr/>
        <a:lstStyle/>
        <a:p>
          <a:endParaRPr lang="en-US"/>
        </a:p>
      </dgm:t>
    </dgm:pt>
    <dgm:pt modelId="{56BC5CF3-87C5-45C5-96B6-11CB7BD1385F}" type="pres">
      <dgm:prSet presAssocID="{E0057E9F-9775-4A87-A135-57BE7FBD7C5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728BD7E-160A-481A-BB20-DC72158A3685}" type="pres">
      <dgm:prSet presAssocID="{F214BA60-18B6-4EC6-A7A8-8E619B52C5BB}" presName="node" presStyleLbl="node1" presStyleIdx="3" presStyleCnt="5" custAng="21298747" custScaleX="187787" custScaleY="83200" custRadScaleRad="105574" custRadScaleInc="163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652CED-D2E5-4AC0-84AD-1089A431A5DB}" type="pres">
      <dgm:prSet presAssocID="{F214BA60-18B6-4EC6-A7A8-8E619B52C5BB}" presName="dummy" presStyleCnt="0"/>
      <dgm:spPr/>
      <dgm:t>
        <a:bodyPr/>
        <a:lstStyle/>
        <a:p>
          <a:endParaRPr lang="en-US"/>
        </a:p>
      </dgm:t>
    </dgm:pt>
    <dgm:pt modelId="{16AF244B-9F56-4B03-834D-C512974B4D04}" type="pres">
      <dgm:prSet presAssocID="{1396BCC0-15B4-460E-9745-E65EAE07A75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6A41CA97-1CEE-456F-9ED5-383709F3D995}" type="pres">
      <dgm:prSet presAssocID="{25BAE368-37F0-410E-8462-733F9FD8F814}" presName="node" presStyleLbl="node1" presStyleIdx="4" presStyleCnt="5" custAng="21266740" custScaleX="233656" custScaleY="76091" custRadScaleRad="111633" custRadScaleInc="239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6028F-FFCE-45CC-AB80-595CC663C03E}" type="pres">
      <dgm:prSet presAssocID="{25BAE368-37F0-410E-8462-733F9FD8F814}" presName="dummy" presStyleCnt="0"/>
      <dgm:spPr/>
      <dgm:t>
        <a:bodyPr/>
        <a:lstStyle/>
        <a:p>
          <a:endParaRPr lang="en-US"/>
        </a:p>
      </dgm:t>
    </dgm:pt>
    <dgm:pt modelId="{49A7304E-47A1-41B9-AAA7-CE64BF3ED426}" type="pres">
      <dgm:prSet presAssocID="{E9A59299-B627-43A3-9B04-53F25E4B4DCB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6C8FC2C3-EBCC-4311-AF1D-9B19F7BF04AC}" type="presOf" srcId="{E2001905-B9E9-45C7-B1C9-7D71FFF66DC6}" destId="{39F1BB9A-3673-4125-9B45-C9DC6F2CBF7D}" srcOrd="0" destOrd="0" presId="urn:microsoft.com/office/officeart/2005/8/layout/radial6"/>
    <dgm:cxn modelId="{6EB09A5D-63C6-4653-A943-AB35D743FDD2}" srcId="{F5CDF053-D8EB-4FA4-B81C-87C7DFFEF50A}" destId="{C7F6E8A3-8AC8-47C6-B4D9-2CB49671AC9F}" srcOrd="2" destOrd="0" parTransId="{1D90CAA8-34E8-4949-AC9B-1FCD3713C341}" sibTransId="{E0057E9F-9775-4A87-A135-57BE7FBD7C5F}"/>
    <dgm:cxn modelId="{349CC2D3-A01C-4645-B9EC-C180AE348A2C}" type="presOf" srcId="{E0057E9F-9775-4A87-A135-57BE7FBD7C5F}" destId="{56BC5CF3-87C5-45C5-96B6-11CB7BD1385F}" srcOrd="0" destOrd="0" presId="urn:microsoft.com/office/officeart/2005/8/layout/radial6"/>
    <dgm:cxn modelId="{A0525EC8-7242-4968-B66E-51CA863806E3}" type="presOf" srcId="{C7F6E8A3-8AC8-47C6-B4D9-2CB49671AC9F}" destId="{561D64B0-B9D2-4509-A714-FB90BA6646AE}" srcOrd="0" destOrd="0" presId="urn:microsoft.com/office/officeart/2005/8/layout/radial6"/>
    <dgm:cxn modelId="{17CF12F7-DE71-4E38-84ED-112A63333EAA}" srcId="{06D1F7A4-9F31-445C-9DA0-474730591D10}" destId="{F5CDF053-D8EB-4FA4-B81C-87C7DFFEF50A}" srcOrd="0" destOrd="0" parTransId="{4D03B85C-93E8-4B34-B9EF-D1A03BE421ED}" sibTransId="{8C89C7C5-55DF-4A5C-8738-FEAF97111F2C}"/>
    <dgm:cxn modelId="{BE41E28F-792E-4897-96FA-B57D95D4D555}" type="presOf" srcId="{E9A59299-B627-43A3-9B04-53F25E4B4DCB}" destId="{49A7304E-47A1-41B9-AAA7-CE64BF3ED426}" srcOrd="0" destOrd="0" presId="urn:microsoft.com/office/officeart/2005/8/layout/radial6"/>
    <dgm:cxn modelId="{43D76DD5-E843-444F-943B-E9E1A03FA4B9}" type="presOf" srcId="{BD7897B5-4073-4E2B-A5C3-6816AE746C93}" destId="{ECFBE6BE-F7D9-453A-9577-5086AB4FBC76}" srcOrd="0" destOrd="0" presId="urn:microsoft.com/office/officeart/2005/8/layout/radial6"/>
    <dgm:cxn modelId="{C9D5F5BE-4F17-42B7-AC07-1C3503E19239}" type="presOf" srcId="{25BAE368-37F0-410E-8462-733F9FD8F814}" destId="{6A41CA97-1CEE-456F-9ED5-383709F3D995}" srcOrd="0" destOrd="0" presId="urn:microsoft.com/office/officeart/2005/8/layout/radial6"/>
    <dgm:cxn modelId="{2C479826-D44F-4EE7-8840-1C8B59A12C2C}" type="presOf" srcId="{1396BCC0-15B4-460E-9745-E65EAE07A75D}" destId="{16AF244B-9F56-4B03-834D-C512974B4D04}" srcOrd="0" destOrd="0" presId="urn:microsoft.com/office/officeart/2005/8/layout/radial6"/>
    <dgm:cxn modelId="{216311F1-025F-4FE6-921F-803A1B9C976E}" srcId="{F5CDF053-D8EB-4FA4-B81C-87C7DFFEF50A}" destId="{64C745FE-4A9F-449D-9195-0E2B8A5765DA}" srcOrd="1" destOrd="0" parTransId="{379434A1-3DF3-4E3C-B8FA-39530EF697C1}" sibTransId="{BD7897B5-4073-4E2B-A5C3-6816AE746C93}"/>
    <dgm:cxn modelId="{730D9AAD-4264-4838-BDC3-20C9C3FB8FED}" srcId="{F5CDF053-D8EB-4FA4-B81C-87C7DFFEF50A}" destId="{F214BA60-18B6-4EC6-A7A8-8E619B52C5BB}" srcOrd="3" destOrd="0" parTransId="{2C7FE686-7451-4725-9076-C71A9C823FC7}" sibTransId="{1396BCC0-15B4-460E-9745-E65EAE07A75D}"/>
    <dgm:cxn modelId="{8A9B92F5-CFF9-405A-B691-D60C7DF39663}" type="presOf" srcId="{64C745FE-4A9F-449D-9195-0E2B8A5765DA}" destId="{A9EC7384-0210-4DC7-A11C-8EF0F7EA6F61}" srcOrd="0" destOrd="0" presId="urn:microsoft.com/office/officeart/2005/8/layout/radial6"/>
    <dgm:cxn modelId="{CB6120CA-1D3C-4D16-B235-409D5958737D}" type="presOf" srcId="{33F7C76E-8DFF-49BB-A54B-EE1DB3CA37F2}" destId="{778CDCB9-45B1-4833-8FFD-2BA41B691D3A}" srcOrd="0" destOrd="0" presId="urn:microsoft.com/office/officeart/2005/8/layout/radial6"/>
    <dgm:cxn modelId="{3BF812B0-34F2-4B9A-B4E4-934069F86D52}" type="presOf" srcId="{06D1F7A4-9F31-445C-9DA0-474730591D10}" destId="{6FD56CAE-B7CC-4298-994E-9736B5CC5C73}" srcOrd="0" destOrd="0" presId="urn:microsoft.com/office/officeart/2005/8/layout/radial6"/>
    <dgm:cxn modelId="{8AB59646-565A-42EF-8542-48D77EC8EA91}" type="presOf" srcId="{F5CDF053-D8EB-4FA4-B81C-87C7DFFEF50A}" destId="{F334F2D3-057C-4E23-A264-B02AC19D98BE}" srcOrd="0" destOrd="0" presId="urn:microsoft.com/office/officeart/2005/8/layout/radial6"/>
    <dgm:cxn modelId="{BA3A7863-4041-4EB7-BDB0-66D211195298}" srcId="{F5CDF053-D8EB-4FA4-B81C-87C7DFFEF50A}" destId="{25BAE368-37F0-410E-8462-733F9FD8F814}" srcOrd="4" destOrd="0" parTransId="{1AB8B62F-7698-4FF3-B7D8-CA5DC47BD57D}" sibTransId="{E9A59299-B627-43A3-9B04-53F25E4B4DCB}"/>
    <dgm:cxn modelId="{CBE9DC42-37B7-405F-A269-11DD1B82C15C}" type="presOf" srcId="{F214BA60-18B6-4EC6-A7A8-8E619B52C5BB}" destId="{2728BD7E-160A-481A-BB20-DC72158A3685}" srcOrd="0" destOrd="0" presId="urn:microsoft.com/office/officeart/2005/8/layout/radial6"/>
    <dgm:cxn modelId="{AA7A3D83-BDF0-481D-990B-1720253F7632}" srcId="{F5CDF053-D8EB-4FA4-B81C-87C7DFFEF50A}" destId="{E2001905-B9E9-45C7-B1C9-7D71FFF66DC6}" srcOrd="0" destOrd="0" parTransId="{3CAA2F10-8732-4335-9B02-D061E36D317E}" sibTransId="{33F7C76E-8DFF-49BB-A54B-EE1DB3CA37F2}"/>
    <dgm:cxn modelId="{07CB33C0-599D-46BC-8CA2-87BB02CAC203}" type="presParOf" srcId="{6FD56CAE-B7CC-4298-994E-9736B5CC5C73}" destId="{F334F2D3-057C-4E23-A264-B02AC19D98BE}" srcOrd="0" destOrd="0" presId="urn:microsoft.com/office/officeart/2005/8/layout/radial6"/>
    <dgm:cxn modelId="{9A46FAEE-708E-4A9F-8E72-9F25C0013706}" type="presParOf" srcId="{6FD56CAE-B7CC-4298-994E-9736B5CC5C73}" destId="{39F1BB9A-3673-4125-9B45-C9DC6F2CBF7D}" srcOrd="1" destOrd="0" presId="urn:microsoft.com/office/officeart/2005/8/layout/radial6"/>
    <dgm:cxn modelId="{99035694-D3BA-426B-8B29-3185315A5481}" type="presParOf" srcId="{6FD56CAE-B7CC-4298-994E-9736B5CC5C73}" destId="{930A0ACD-AF79-4C62-941C-1C5584066A3F}" srcOrd="2" destOrd="0" presId="urn:microsoft.com/office/officeart/2005/8/layout/radial6"/>
    <dgm:cxn modelId="{619305E1-261F-4FBB-8978-A745E210EDE1}" type="presParOf" srcId="{6FD56CAE-B7CC-4298-994E-9736B5CC5C73}" destId="{778CDCB9-45B1-4833-8FFD-2BA41B691D3A}" srcOrd="3" destOrd="0" presId="urn:microsoft.com/office/officeart/2005/8/layout/radial6"/>
    <dgm:cxn modelId="{2C283482-E46C-4060-A500-A9A232D42D58}" type="presParOf" srcId="{6FD56CAE-B7CC-4298-994E-9736B5CC5C73}" destId="{A9EC7384-0210-4DC7-A11C-8EF0F7EA6F61}" srcOrd="4" destOrd="0" presId="urn:microsoft.com/office/officeart/2005/8/layout/radial6"/>
    <dgm:cxn modelId="{F356D9FE-023A-4899-8086-17682F9185E2}" type="presParOf" srcId="{6FD56CAE-B7CC-4298-994E-9736B5CC5C73}" destId="{6EA9B76D-3FCE-426E-AB75-20D633495FA2}" srcOrd="5" destOrd="0" presId="urn:microsoft.com/office/officeart/2005/8/layout/radial6"/>
    <dgm:cxn modelId="{D8DAD083-CA1F-4873-9860-35710F475AE6}" type="presParOf" srcId="{6FD56CAE-B7CC-4298-994E-9736B5CC5C73}" destId="{ECFBE6BE-F7D9-453A-9577-5086AB4FBC76}" srcOrd="6" destOrd="0" presId="urn:microsoft.com/office/officeart/2005/8/layout/radial6"/>
    <dgm:cxn modelId="{69F56982-0B5E-4F3B-959C-85C67DA85433}" type="presParOf" srcId="{6FD56CAE-B7CC-4298-994E-9736B5CC5C73}" destId="{561D64B0-B9D2-4509-A714-FB90BA6646AE}" srcOrd="7" destOrd="0" presId="urn:microsoft.com/office/officeart/2005/8/layout/radial6"/>
    <dgm:cxn modelId="{105D99FB-5187-42C2-9C1F-CD8BE69488AD}" type="presParOf" srcId="{6FD56CAE-B7CC-4298-994E-9736B5CC5C73}" destId="{C8E9AEE0-BA59-4ED6-8185-F2AE60025996}" srcOrd="8" destOrd="0" presId="urn:microsoft.com/office/officeart/2005/8/layout/radial6"/>
    <dgm:cxn modelId="{4C5E49DE-F974-4B6A-ABF8-B30F8E551D33}" type="presParOf" srcId="{6FD56CAE-B7CC-4298-994E-9736B5CC5C73}" destId="{56BC5CF3-87C5-45C5-96B6-11CB7BD1385F}" srcOrd="9" destOrd="0" presId="urn:microsoft.com/office/officeart/2005/8/layout/radial6"/>
    <dgm:cxn modelId="{E9D6C2FA-7285-4354-8C46-7567CF72F5FD}" type="presParOf" srcId="{6FD56CAE-B7CC-4298-994E-9736B5CC5C73}" destId="{2728BD7E-160A-481A-BB20-DC72158A3685}" srcOrd="10" destOrd="0" presId="urn:microsoft.com/office/officeart/2005/8/layout/radial6"/>
    <dgm:cxn modelId="{FD1E405D-99E4-4031-801F-225524457836}" type="presParOf" srcId="{6FD56CAE-B7CC-4298-994E-9736B5CC5C73}" destId="{E7652CED-D2E5-4AC0-84AD-1089A431A5DB}" srcOrd="11" destOrd="0" presId="urn:microsoft.com/office/officeart/2005/8/layout/radial6"/>
    <dgm:cxn modelId="{A1D6F636-9630-4673-8DA0-3C706F91EDBB}" type="presParOf" srcId="{6FD56CAE-B7CC-4298-994E-9736B5CC5C73}" destId="{16AF244B-9F56-4B03-834D-C512974B4D04}" srcOrd="12" destOrd="0" presId="urn:microsoft.com/office/officeart/2005/8/layout/radial6"/>
    <dgm:cxn modelId="{55783BC5-C19D-4D18-83F9-BBCF2BF9D8B8}" type="presParOf" srcId="{6FD56CAE-B7CC-4298-994E-9736B5CC5C73}" destId="{6A41CA97-1CEE-456F-9ED5-383709F3D995}" srcOrd="13" destOrd="0" presId="urn:microsoft.com/office/officeart/2005/8/layout/radial6"/>
    <dgm:cxn modelId="{36C55E87-989D-48C5-96BE-1A34BE166173}" type="presParOf" srcId="{6FD56CAE-B7CC-4298-994E-9736B5CC5C73}" destId="{38E6028F-FFCE-45CC-AB80-595CC663C03E}" srcOrd="14" destOrd="0" presId="urn:microsoft.com/office/officeart/2005/8/layout/radial6"/>
    <dgm:cxn modelId="{D48D7659-7765-445E-9EFC-8609ED3DB7A4}" type="presParOf" srcId="{6FD56CAE-B7CC-4298-994E-9736B5CC5C73}" destId="{49A7304E-47A1-41B9-AAA7-CE64BF3ED426}" srcOrd="15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20779"/>
          <a:stretch/>
        </p:blipFill>
        <p:spPr>
          <a:xfrm>
            <a:off x="2143025" y="2788375"/>
            <a:ext cx="4857949" cy="23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37011"/>
          <a:stretch/>
        </p:blipFill>
        <p:spPr>
          <a:xfrm rot="10800000">
            <a:off x="2513351" y="-11424"/>
            <a:ext cx="4117299" cy="18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54969"/>
            <a:ext cx="1912270" cy="148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7463691" y="3463200"/>
            <a:ext cx="1393364" cy="196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9100" y="1991825"/>
            <a:ext cx="7065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 flipH="1">
            <a:off x="7443611" y="203467"/>
            <a:ext cx="1912270" cy="148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0" y="0"/>
            <a:ext cx="1393364" cy="19672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440700" y="440700"/>
            <a:ext cx="8271000" cy="4262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440700" y="440700"/>
            <a:ext cx="8271000" cy="4262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1039100" y="1659550"/>
            <a:ext cx="7065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039100" y="2916252"/>
            <a:ext cx="7065900" cy="2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9100" y="780625"/>
            <a:ext cx="70659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9100" y="1732675"/>
            <a:ext cx="7065900" cy="24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 Thin"/>
              <a:buChar char="⬩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 Thin"/>
              <a:buChar char="▫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leway Thin"/>
              <a:buChar char="▫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●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○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■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●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○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aleway Thin"/>
              <a:buChar char="■"/>
              <a:defRPr sz="2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7164365_Augmented_Reality_An_Overview" TargetMode="External"/><Relationship Id="rId2" Type="http://schemas.openxmlformats.org/officeDocument/2006/relationships/hyperlink" Target="http://www.newhorizons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sevier.com/books/understanding-augmented-reality/craig/978-0-240-82408-6" TargetMode="External"/><Relationship Id="rId2" Type="http://schemas.openxmlformats.org/officeDocument/2006/relationships/hyperlink" Target="http://dx.doi.org/10.1016/j.jbi.2015.04.003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shatu%20study\12th%20semester\Unofficial%20Thesis\Presentation\Thesis%20Video.mp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914400" y="819150"/>
            <a:ext cx="7065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600" i="0" dirty="0" smtClean="0">
                <a:solidFill>
                  <a:schemeClr val="accent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AMERICAN INTERNATIONAL UNIVERSITY – BANGLADESH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endParaRPr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1504950"/>
            <a:ext cx="1905000" cy="1594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325755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APPLYING AUGMENTED REALITY      IN BANGLADESH MAP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1950"/>
            <a:ext cx="3788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123950"/>
          <a:ext cx="7992888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  <a:gridCol w="2811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                                                                    </a:t>
                      </a:r>
                      <a:endParaRPr lang="en-US" sz="16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US" sz="16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Computer vision is the advancement of augmentation that happens in actual time which determines that users are conscious of being in the actual world</a:t>
                      </a:r>
                      <a:endParaRPr lang="en-US" sz="14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Azuma, 1997</a:t>
                      </a:r>
                      <a:endParaRPr lang="en-US" sz="14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Now-a-days, the combination of AR with the surgical navigation system aims to improve the safety and reliability of surgery by implementing an optical see-through HMD</a:t>
                      </a:r>
                      <a:endParaRPr lang="en-US" sz="14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Chen et al., 2015</a:t>
                      </a:r>
                      <a:endParaRPr lang="en-US" sz="14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The primary occurrence of mobile AR can certainly be related with the improvement of the wearable AR, in a sense of experiencing AR during locomotion </a:t>
                      </a:r>
                      <a:endParaRPr lang="en-US" sz="14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Arth et al., 2015</a:t>
                      </a:r>
                      <a:endParaRPr lang="en-US" sz="14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Mobile Augmented Reality is perhaps the most unstable development region for AR applications right now </a:t>
                      </a:r>
                      <a:endParaRPr lang="en-US" sz="14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Criag</a:t>
                      </a:r>
                      <a:r>
                        <a:rPr lang="en-US" sz="1400" b="0" i="0" u="none" strike="noStrike" cap="none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, 2013</a:t>
                      </a:r>
                      <a:endParaRPr lang="en-US" sz="14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5750"/>
            <a:ext cx="2775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20015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Introduce an AR framework which enhances the understanding of the tourists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main purpose of this study is to develop 3D virtual object and multimedia generation and implement them in Vuforia library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Research methodology has been discussed in two parts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Development Methodology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Testing Methodology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85750"/>
            <a:ext cx="5480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Development Methodology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1" y="1047750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development strategy for this study relied on System Development Life Cycle (SDLC)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are five stages within the development methodology-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Planning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Requirement Gathering &amp; Analysis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Development &amp; Implementation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Deployment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61950"/>
            <a:ext cx="5480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Development Methodology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676400" y="1047750"/>
          <a:ext cx="5715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0" y="4324350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Software Development Life Cycle (SDLC)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285750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0" y="971550"/>
            <a:ext cx="3657600" cy="3686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85750"/>
            <a:ext cx="6173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Work Planning and Execution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F:\shatu study\12th semester\Unofficial Thesis\final work\240733301_1234410577020146_4279723938593115239_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47750"/>
            <a:ext cx="7315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81400" y="4248150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Gantt Chart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4350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Budget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762000" y="1276350"/>
          <a:ext cx="7543800" cy="2895599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145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Equipment </a:t>
                      </a:r>
                      <a:endParaRPr lang="en-IN" sz="2000" b="1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Price (taka) </a:t>
                      </a:r>
                      <a:endParaRPr lang="en-IN" sz="2000" b="1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082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Computer </a:t>
                      </a:r>
                      <a:endParaRPr lang="en-IN" sz="16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0,000</a:t>
                      </a: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6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082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>
                          <a:latin typeface="Times New Roman" pitchFamily="18" charset="0"/>
                          <a:cs typeface="Times New Roman" pitchFamily="18" charset="0"/>
                        </a:rPr>
                        <a:t>Accessories  </a:t>
                      </a:r>
                      <a:endParaRPr lang="en-IN" sz="1600" b="0" i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6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082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MAP</a:t>
                      </a:r>
                      <a:endParaRPr lang="en-IN" sz="16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sz="16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082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>
                          <a:latin typeface="Times New Roman" pitchFamily="18" charset="0"/>
                          <a:cs typeface="Times New Roman" pitchFamily="18" charset="0"/>
                        </a:rPr>
                        <a:t>Smart Phone </a:t>
                      </a:r>
                      <a:endParaRPr lang="en-IN" sz="1600" b="0" i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>
                          <a:latin typeface="Times New Roman" pitchFamily="18" charset="0"/>
                          <a:cs typeface="Times New Roman" pitchFamily="18" charset="0"/>
                        </a:rPr>
                        <a:t>20,000 </a:t>
                      </a:r>
                      <a:endParaRPr lang="en-IN" sz="1600" b="0" i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082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Total price </a:t>
                      </a:r>
                      <a:endParaRPr lang="en-IN" sz="1600" b="1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70,550</a:t>
                      </a:r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600" b="1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85750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04950"/>
            <a:ext cx="80771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this study, we have used Vuforia as tracking library to develop our Augmented Reality based Bangladesh Map. 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android smart phone’s built-in Android camera API is utilized to integrate the Vuforia tracking library for capturing the video. 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Unity game engine is also used to create 2D and 3D multimedia generations.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85750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3D Generation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819151"/>
            <a:ext cx="6705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are ten 3D graphics we have used in our system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3D graphics are built and coordinated by utilizing Unity &amp; OpenGL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 application detects the marker by scanning the target image</a:t>
            </a:r>
          </a:p>
          <a:p>
            <a:endParaRPr lang="en-US" dirty="0"/>
          </a:p>
        </p:txBody>
      </p:sp>
      <p:pic>
        <p:nvPicPr>
          <p:cNvPr id="8193" name="Picture 1" descr="F:\shatu study\12th semester\Unofficial Thesis\Presentation\Screenshot_20210906-165640_Driv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2150"/>
            <a:ext cx="2895600" cy="2259245"/>
          </a:xfrm>
          <a:prstGeom prst="rect">
            <a:avLst/>
          </a:prstGeom>
          <a:noFill/>
        </p:spPr>
      </p:pic>
      <p:pic>
        <p:nvPicPr>
          <p:cNvPr id="8196" name="Picture 4" descr="F:\shatu study\12th semester\Unofficial Thesis\Presentation\Screenshot_20210906-172214_Driv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962150"/>
            <a:ext cx="2514600" cy="2280058"/>
          </a:xfrm>
          <a:prstGeom prst="rect">
            <a:avLst/>
          </a:prstGeom>
          <a:noFill/>
        </p:spPr>
      </p:pic>
      <p:pic>
        <p:nvPicPr>
          <p:cNvPr id="8197" name="Picture 5" descr="F:\shatu study\12th semester\Unofficial Thesis\Presentation\received_333263495205488 (1)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799" y="1962150"/>
            <a:ext cx="2819401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85750"/>
            <a:ext cx="3095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2D Generation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97155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have also used some 2D graphics in our system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2D graphics are gathered from web and composed into the structure  by utilizing Unity </a:t>
            </a:r>
          </a:p>
        </p:txBody>
      </p:sp>
      <p:pic>
        <p:nvPicPr>
          <p:cNvPr id="9218" name="Picture 2" descr="F:\shatu study\12th semester\Unofficial Thesis\Presentation\Ratargul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38351"/>
            <a:ext cx="2590800" cy="2362199"/>
          </a:xfrm>
          <a:prstGeom prst="rect">
            <a:avLst/>
          </a:prstGeom>
          <a:noFill/>
        </p:spPr>
      </p:pic>
      <p:pic>
        <p:nvPicPr>
          <p:cNvPr id="9219" name="Picture 3" descr="F:\shatu study\12th semester\Unofficial Thesis\Presentation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038350"/>
            <a:ext cx="2743200" cy="2362200"/>
          </a:xfrm>
          <a:prstGeom prst="rect">
            <a:avLst/>
          </a:prstGeom>
          <a:noFill/>
        </p:spPr>
      </p:pic>
      <p:pic>
        <p:nvPicPr>
          <p:cNvPr id="9220" name="Picture 4" descr="F:\shatu study\12th semester\Unofficial Thesis\Presentation\Royal-Bengal-Tiger-at-Sunderban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038350"/>
            <a:ext cx="2917475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ctrTitle"/>
          </p:nvPr>
        </p:nvSpPr>
        <p:spPr>
          <a:xfrm>
            <a:off x="990600" y="2266950"/>
            <a:ext cx="7065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180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i="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Supervised By </a:t>
            </a:r>
            <a:br>
              <a:rPr lang="en-US" sz="1800" i="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Dr. Md. Abdullah-Al-Jubair</a:t>
            </a:r>
            <a:r>
              <a:rPr lang="en-US" sz="1800" i="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1800" i="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i="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Assistant Professor                                                                                                                                   </a:t>
            </a:r>
            <a:br>
              <a:rPr lang="en-US" sz="1800" i="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i="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Computer Science                                                                                                        </a:t>
            </a:r>
            <a:br>
              <a:rPr lang="en-US" sz="1800" i="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i="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AMERICAN INTERNATIONAL UNIVERSITY-BANGLADESH (AIUB)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i="0">
              <a:solidFill>
                <a:schemeClr val="l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2190750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Group Members: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2647950"/>
          <a:ext cx="6144344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172"/>
                <a:gridCol w="307217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6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endParaRPr lang="en-US" sz="16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Shanzida Afroza Shatu</a:t>
                      </a:r>
                      <a:endParaRPr lang="en-US" sz="16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17-34583-2</a:t>
                      </a:r>
                      <a:endParaRPr lang="en-US" sz="16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Janaatul Ferdoush</a:t>
                      </a:r>
                      <a:endParaRPr lang="en-US" sz="16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17-34608-2</a:t>
                      </a:r>
                      <a:endParaRPr lang="en-US" sz="16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Md. Atik Hasan </a:t>
                      </a:r>
                      <a:endParaRPr lang="en-US"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17-35834-3</a:t>
                      </a:r>
                      <a:endParaRPr lang="en-US"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Md. Dipu Hasan </a:t>
                      </a:r>
                      <a:endParaRPr lang="en-US"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18-36364-1</a:t>
                      </a:r>
                      <a:endParaRPr lang="en-US"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61950"/>
            <a:ext cx="483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Multimedia Generation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419600" y="1352550"/>
            <a:ext cx="3886200" cy="2743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62000" y="1352550"/>
            <a:ext cx="36576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61950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7635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main goal of evaluation part is to find out the effectiveness of the mobile AR system in Bangladesh Map to boost up the tourism sector.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have developed a questionnaire by  to know the effectiveness of the system.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55 participants have participated in the survey.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All of them are from AIUB.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85750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Questionnaire Development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7635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total of 2 questionnaires were collected and analyzed.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survey was created in online.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Online (web URL) version was distributed to the users for data collection.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Help from individuals and social networking platforms (Facebook, WhatsApp) were taken to reach the students.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Statement Analysis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47750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Respondent’s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response to the General Performance Questionnaire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962150"/>
          <a:ext cx="7696198" cy="2057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6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32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35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n-IN" sz="16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 </a:t>
                      </a:r>
                      <a:endParaRPr lang="en-IN" sz="16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n-IN" sz="160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Statement </a:t>
                      </a:r>
                      <a:endParaRPr lang="en-IN" sz="1600" b="0" i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en-IN" sz="16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Response </a:t>
                      </a:r>
                      <a:endParaRPr lang="en-IN" sz="16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Yes </a:t>
                      </a:r>
                      <a:endParaRPr lang="en-IN" sz="1600" b="0" i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 </a:t>
                      </a:r>
                      <a:endParaRPr lang="en-IN" sz="1600" b="0" i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60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1 </a:t>
                      </a:r>
                      <a:endParaRPr lang="en-IN" sz="1600" b="0" i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Did </a:t>
                      </a:r>
                      <a:r>
                        <a:rPr lang="en-IN" sz="18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you </a:t>
                      </a:r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ever</a:t>
                      </a:r>
                      <a:r>
                        <a:rPr lang="en-IN" sz="1800" baseline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use the Augmented Reality</a:t>
                      </a:r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technology before?</a:t>
                      </a:r>
                      <a:r>
                        <a:rPr lang="en-IN" sz="16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6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IN" sz="18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rtl="0" fontAlgn="base"/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(25.5%)</a:t>
                      </a:r>
                      <a:r>
                        <a:rPr lang="en-IN" sz="18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8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  <a:endParaRPr lang="en-IN" sz="18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rtl="0" fontAlgn="base"/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(74.5%)</a:t>
                      </a:r>
                      <a:r>
                        <a:rPr lang="en-IN" sz="18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8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85750"/>
            <a:ext cx="3967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Statement Analysis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352550"/>
          <a:ext cx="8077201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50042">
                <a:tc rowSpan="2">
                  <a:txBody>
                    <a:bodyPr/>
                    <a:lstStyle/>
                    <a:p>
                      <a:pPr algn="l" rtl="0" fontAlgn="base"/>
                      <a:r>
                        <a:rPr lang="en-IN" sz="16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No. </a:t>
                      </a:r>
                      <a:endParaRPr lang="en-IN" sz="16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n-IN" sz="18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Statement </a:t>
                      </a:r>
                      <a:endParaRPr lang="en-IN" sz="18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base"/>
                      <a:r>
                        <a:rPr lang="en-IN" sz="18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Response </a:t>
                      </a:r>
                      <a:endParaRPr lang="en-IN" sz="18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915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Strongly Agree </a:t>
                      </a:r>
                      <a:endParaRPr lang="en-IN" sz="1600" b="0" i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Agree </a:t>
                      </a:r>
                      <a:endParaRPr lang="en-IN" sz="1600" b="0" i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Neutral </a:t>
                      </a:r>
                      <a:endParaRPr lang="en-IN" sz="16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Disagree </a:t>
                      </a:r>
                      <a:endParaRPr lang="en-IN" sz="16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6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Strongly Disagree </a:t>
                      </a:r>
                      <a:endParaRPr lang="en-IN" sz="16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60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2 </a:t>
                      </a:r>
                      <a:endParaRPr lang="en-IN" sz="1600" b="0" i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AR </a:t>
                      </a:r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technology</a:t>
                      </a:r>
                      <a:r>
                        <a:rPr lang="en-IN" sz="1800" baseline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has the effectiveness to expand the tourism sector in Bangladesh.</a:t>
                      </a:r>
                      <a:endParaRPr lang="en-IN" sz="18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lang="en-IN" sz="18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(58.2%)</a:t>
                      </a:r>
                      <a:r>
                        <a:rPr lang="en-IN" sz="18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8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IN" sz="18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rtl="0" fontAlgn="base"/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(30.9%)</a:t>
                      </a:r>
                      <a:r>
                        <a:rPr lang="en-IN" sz="18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8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18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rtl="0" fontAlgn="base"/>
                      <a:r>
                        <a:rPr lang="en-IN" sz="18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10.9%)</a:t>
                      </a:r>
                      <a:r>
                        <a:rPr lang="en-IN" sz="18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8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18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 rtl="0" fontAlgn="base"/>
                      <a:r>
                        <a:rPr lang="en-IN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(0%)</a:t>
                      </a:r>
                      <a:r>
                        <a:rPr lang="en-IN" sz="18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IN" sz="18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8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0 </a:t>
                      </a:r>
                    </a:p>
                    <a:p>
                      <a:pPr algn="l" rtl="0" fontAlgn="base"/>
                      <a:r>
                        <a:rPr lang="en-IN" sz="1800" dirty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(0%) </a:t>
                      </a:r>
                      <a:endParaRPr lang="en-IN" sz="1800" b="0" i="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85750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Findings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00150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Almost 75% participants did not use the augmented reality technology before.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Most of the participants (89.1%) agreed that augmented reality technology can effectively expand the tourism sector in Bangladesh.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10.9% of contributors were neutral in their decision.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can be concluded from the findings that the implementation of mobile AR system was successful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6195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Contribution of the Study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76350"/>
            <a:ext cx="7772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are developing a mobile AR system in Bangladesh Map.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Want to find out the effectiveness of AR technology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Introducing Augmented Reality technology in Bangladesh Map 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mobile AR system will be an interactive way for the tourists to retrieve information for the map.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61950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Significance of the Study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7635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Helpful for an unknown tourist to find out the important place.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Creates a great step against the manual map searching process.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Contributes to our economical development.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Representation of our country in front of other nations will be easier.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61950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Limitation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28750"/>
            <a:ext cx="7924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Cannot be possible to include more locations of the tourist places.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When the picture quality is not good enough in that case the image detection problem is an issue.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When the camera angle of android device is not suitable then the image of map cannot be detected accurately.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61950"/>
            <a:ext cx="28135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85800" y="1428750"/>
            <a:ext cx="754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Suggestion to provide audio instructions for visually impaired people</a:t>
            </a:r>
          </a:p>
          <a:p>
            <a:pPr lvl="0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Suggestion to improve the camera app quality</a:t>
            </a:r>
          </a:p>
          <a:p>
            <a:pPr lvl="0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Suggestion to include large number of input data</a:t>
            </a:r>
          </a:p>
          <a:p>
            <a:pPr lvl="0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Suggestion to add multiple buttons in the system</a:t>
            </a:r>
          </a:p>
          <a:p>
            <a:pPr lvl="0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Suggestion to import the precise tracking library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438150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1" y="1276350"/>
            <a:ext cx="3352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                                                                         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Background Study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Research Objective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Development Methodology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Evaluation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742950"/>
            <a:ext cx="326724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Questionnaire Development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 Analysis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Findings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Contribution of the Study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Significance of the Study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Limitation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Demo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1435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" y="120015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mobile AR system was developed to extract relevant information for the tourists while visiting our country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 Development Life Cycle (SDLC) was used as system development methodology to develop 3D visualization in this mobile AR system.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evaluation result showed that the integration of AR system was successfully implemented.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Some new features can be added in the existing system for future work.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514350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00150"/>
            <a:ext cx="761999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Billinghurst, M. (2002). Augmented Reality in Education. Retrieved from 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http://www.newhorizons.org</a:t>
            </a:r>
            <a:endParaRPr lang="en-US" sz="1600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Hassan, A. &amp; Ramkissoon, H. (2016). Augmented reality application for visitor experiences: Examples and replication. Retrieved from https://www.researchgate.net/publication/303923635_Augmented_reality_application_for_visitor_experiences:_Examples_and_replication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Carmigniani, J. &amp; Furht, B. (2011). Augmented Reality: An Overview. Retrieved from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https://www.researchgate.net/publication/227164365_Augmented_Reality_An_Overview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Iftene, A. &amp; Trandabat, D. (2018). Enhancing the Attractiveness of  Learning through Augmented Reality. </a:t>
            </a: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International Conference on Knowledge Based and Intelligent Information and Engineering Systems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166-175.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Azuma, R. T. (1997). </a:t>
            </a: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A Survey of Augmented Reality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 Massachusetts Institute of Technology, Cambridge, USA, 355-385.</a:t>
            </a:r>
          </a:p>
          <a:p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90550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52550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Chen, X. ,Xu, L. , Wang, Y. , Wang, H. , Wang, F. , Zeng, X. Wang, Q. &amp; Egger, J. (2015). Development of a surgical navigation system based on augmented reality  using an optical see-through head-mounted display.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Journal of Biomedical Informatics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55, 124-131.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http://dx.doi.org/10.1016/j.jbi.2015.04.003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Arth, C. , Gruber, L. , Grasset, R. , Langlotz, T. , Mulloni, A., Schmalstieg, D. &amp; Wagner, D. (2015). The History of Mobile Augmented Reality.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Inst. for Computer Graphics and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Vision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Graz University of Technology, Austria.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Craig, A.B.(2013). Mobile Augmented Reality. </a:t>
            </a:r>
            <a:r>
              <a:rPr lang="en-IN" sz="1600" i="1" dirty="0" smtClean="0">
                <a:latin typeface="Times New Roman" pitchFamily="18" charset="0"/>
                <a:cs typeface="Times New Roman" pitchFamily="18" charset="0"/>
              </a:rPr>
              <a:t>Understanding Augmented Reality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(pp.1-12). Retrieved from </a:t>
            </a:r>
            <a:r>
              <a:rPr lang="en-IN" sz="1600" dirty="0" smtClean="0">
                <a:solidFill>
                  <a:schemeClr val="tx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https://www.elsevier.com/books/understanding-augmented-reality/craig/978-0-240-82408-6</a:t>
            </a:r>
            <a:endParaRPr lang="en-IN" sz="1600" dirty="0" smtClean="0">
              <a:solidFill>
                <a:schemeClr val="tx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board-close-up-frame-gratitu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hesis Vide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61950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352550"/>
            <a:ext cx="739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AR technology provides a latest way to guide students.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>
              <a:solidFill>
                <a:schemeClr val="accent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Maps represent information about the world in a simple and easy way.</a:t>
            </a:r>
          </a:p>
          <a:p>
            <a:endParaRPr lang="en-US" sz="1800" dirty="0" smtClean="0">
              <a:solidFill>
                <a:schemeClr val="accent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 interactive map will help the users to navigate safely.</a:t>
            </a:r>
          </a:p>
          <a:p>
            <a:pPr lvl="2" algn="just"/>
            <a:endParaRPr lang="en-US" sz="1800" dirty="0" smtClean="0">
              <a:solidFill>
                <a:schemeClr val="accent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accent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purpose of this study is to design and develop  an AR  framework in Bangladesh Map and to find out the effectiveness of AR based Bangladesh Map by conducting a survey to know about Bangladesh properly.</a:t>
            </a:r>
          </a:p>
          <a:p>
            <a:endParaRPr lang="en-US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285750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AR Map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F:\shatu study\12th semester\Unofficial Thesis\Presentation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47750"/>
            <a:ext cx="70866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61950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Background Study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428750"/>
          <a:ext cx="8208912" cy="2851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  <a:gridCol w="3484512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8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US" sz="18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36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main aim of AR is to enhance user’s view of the world that merges digital information by improving the ability to overlay virtual objects on the real world.</a:t>
                      </a:r>
                      <a:endParaRPr lang="en-US" sz="16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Billinghurst, 2002</a:t>
                      </a:r>
                      <a:endParaRPr lang="en-US" sz="16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5736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 commonly known concept of ‘Mediated Reality’ is related to AR where real view is altered, augmented by a computer.</a:t>
                      </a:r>
                      <a:endParaRPr lang="en-US" sz="16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Hassan &amp; Ramkissoon, 2016</a:t>
                      </a:r>
                      <a:endParaRPr lang="en-US" sz="16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3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</a:t>
                      </a:r>
                      <a:r>
                        <a:rPr lang="en-US" sz="1600" b="0" i="0" kern="1200" baseline="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Merges with Real &amp; Virtual World</a:t>
                      </a:r>
                      <a:endParaRPr lang="en-IN" sz="1600" dirty="0" smtClean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6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Carmigniani &amp; Furht,</a:t>
                      </a:r>
                      <a:r>
                        <a:rPr lang="en-US" sz="1600" b="0" i="0" kern="1200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2011</a:t>
                      </a:r>
                      <a:endParaRPr lang="en-IN" sz="16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4350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35255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Traditional map are not too much interactive for tourists.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printed copies of a map, the details are uninformative to the tourists.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Difficult to extract correct relevant information from the map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significance of any attractive place can’t be explained properly with the traditional printed map.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will not too much impressive in real life.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61950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Research Objective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200150"/>
            <a:ext cx="79248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General Objective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introduce new technology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apply Augmented Reality in tourism sector</a:t>
            </a:r>
          </a:p>
          <a:p>
            <a:pPr marL="400050" indent="-400050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Specific Objective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design an AR framework for Bangladesh map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develop an AR based system using Vuforia library and Unity Game Engine for Smartphone’s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evaluate the system to find out the effectiveness of AR 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conduct a survey among AIUB students </a:t>
            </a:r>
          </a:p>
          <a:p>
            <a:pPr marL="400050" indent="-400050"/>
            <a:endParaRPr lang="en-US" dirty="0" smtClean="0"/>
          </a:p>
          <a:p>
            <a:pPr marL="400050" lvl="0" indent="-400050">
              <a:buFont typeface="+mj-lt"/>
              <a:buAutoNum type="romanLcPeriod"/>
            </a:pPr>
            <a:endParaRPr lang="en-US" dirty="0" smtClean="0"/>
          </a:p>
          <a:p>
            <a:pPr marL="400050" indent="-400050">
              <a:buFont typeface="+mj-lt"/>
              <a:buAutoNum type="romanLcPeriod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61950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123950"/>
          <a:ext cx="7992888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  <a:gridCol w="28112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                                                                    </a:t>
                      </a:r>
                      <a:endParaRPr lang="en-US" sz="16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US" sz="1600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perception of the user, better 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acknowledgement about the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surroundings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 the interaction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with the surroundings can be </a:t>
                      </a:r>
                    </a:p>
                    <a:p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improved by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Augmented Reality.</a:t>
                      </a:r>
                      <a:endParaRPr lang="en-US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Iftene</a:t>
                      </a:r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lang="en-US" dirty="0" err="1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Trandabat</a:t>
                      </a:r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2018</a:t>
                      </a:r>
                      <a:endParaRPr lang="en-US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 the advancement of emerging 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technological fields, usable AR </a:t>
                      </a:r>
                    </a:p>
                    <a:p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applications such as authoring tools, tracking mechanism, display </a:t>
                      </a:r>
                    </a:p>
                    <a:p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systems and input devices can be created to solve many technological </a:t>
                      </a:r>
                    </a:p>
                    <a:p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issues.</a:t>
                      </a:r>
                      <a:endParaRPr lang="en-US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Billinghurst, 2002</a:t>
                      </a:r>
                      <a:endParaRPr lang="en-US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 can simplify the user’s life by introducing virtual information from the actual world.</a:t>
                      </a:r>
                      <a:endParaRPr lang="en-US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Carmigniani &amp; </a:t>
                      </a:r>
                      <a:r>
                        <a:rPr lang="en-US" dirty="0" err="1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Furhut</a:t>
                      </a:r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2011</a:t>
                      </a:r>
                      <a:endParaRPr lang="en-US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Augmented Reality permits the user to observe the actual world with virtual surroundings overlaid on it. </a:t>
                      </a:r>
                      <a:endParaRPr lang="en-US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Azuma, 1997</a:t>
                      </a:r>
                      <a:endParaRPr lang="en-US" dirty="0">
                        <a:solidFill>
                          <a:schemeClr val="accent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ll template">
  <a:themeElements>
    <a:clrScheme name="Custom 347">
      <a:dk1>
        <a:srgbClr val="535B5D"/>
      </a:dk1>
      <a:lt1>
        <a:srgbClr val="FFFFFF"/>
      </a:lt1>
      <a:dk2>
        <a:srgbClr val="557B83"/>
      </a:dk2>
      <a:lt2>
        <a:srgbClr val="EFF2F3"/>
      </a:lt2>
      <a:accent1>
        <a:srgbClr val="8AB7C4"/>
      </a:accent1>
      <a:accent2>
        <a:srgbClr val="BED7DE"/>
      </a:accent2>
      <a:accent3>
        <a:srgbClr val="CCAE74"/>
      </a:accent3>
      <a:accent4>
        <a:srgbClr val="E5DBC8"/>
      </a:accent4>
      <a:accent5>
        <a:srgbClr val="EC9D82"/>
      </a:accent5>
      <a:accent6>
        <a:srgbClr val="92685D"/>
      </a:accent6>
      <a:hlink>
        <a:srgbClr val="557B8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1594</Words>
  <PresentationFormat>On-screen Show (16:9)</PresentationFormat>
  <Paragraphs>267</Paragraphs>
  <Slides>34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Times New Roman</vt:lpstr>
      <vt:lpstr>Playfair Display</vt:lpstr>
      <vt:lpstr>Wingdings</vt:lpstr>
      <vt:lpstr>Raleway Thin</vt:lpstr>
      <vt:lpstr>Raleway</vt:lpstr>
      <vt:lpstr>Nell template</vt:lpstr>
      <vt:lpstr>AMERICAN INTERNATIONAL UNIVERSITY – BANGLADESH </vt:lpstr>
      <vt:lpstr>  Supervised By  Dr. Md. Abdullah-Al-Jubair  Assistant Professor                                                                                                                                    Department of Computer Science                                                                                                         AMERICAN INTERNATIONAL UNIVERSITY-BANGLADESH (AIUB)   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INTERNATIONAL UNIVERSITY – BANGLADESH </dc:title>
  <cp:lastModifiedBy>Turbine</cp:lastModifiedBy>
  <cp:revision>7</cp:revision>
  <dcterms:modified xsi:type="dcterms:W3CDTF">2021-09-12T06:11:53Z</dcterms:modified>
</cp:coreProperties>
</file>