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82" r:id="rId6"/>
    <p:sldId id="268" r:id="rId7"/>
    <p:sldId id="270" r:id="rId8"/>
    <p:sldId id="269" r:id="rId9"/>
    <p:sldId id="271" r:id="rId10"/>
    <p:sldId id="266" r:id="rId11"/>
    <p:sldId id="272" r:id="rId12"/>
    <p:sldId id="273" r:id="rId13"/>
    <p:sldId id="274" r:id="rId14"/>
    <p:sldId id="283" r:id="rId15"/>
    <p:sldId id="284" r:id="rId16"/>
    <p:sldId id="275" r:id="rId17"/>
    <p:sldId id="276" r:id="rId18"/>
    <p:sldId id="258" r:id="rId19"/>
    <p:sldId id="277" r:id="rId20"/>
    <p:sldId id="278" r:id="rId21"/>
    <p:sldId id="280" r:id="rId22"/>
    <p:sldId id="281" r:id="rId23"/>
    <p:sldId id="279" r:id="rId24"/>
    <p:sldId id="26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BF077E-B625-40AA-9396-5814FA2CB2C3}" v="2" dt="2021-01-24T05:11:00.0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24"/>
  </p:normalViewPr>
  <p:slideViewPr>
    <p:cSldViewPr snapToGrid="0" snapToObjects="1">
      <p:cViewPr varScale="1">
        <p:scale>
          <a:sx n="82" d="100"/>
          <a:sy n="82" d="100"/>
        </p:scale>
        <p:origin x="105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SYEDA ANIKA TASNIM" userId="8fb70a1d-16e3-4c86-a699-7b87e9bfa60b" providerId="ADAL" clId="{67BF077E-B625-40AA-9396-5814FA2CB2C3}"/>
    <pc:docChg chg="custSel modSld">
      <pc:chgData name="SYEDA ANIKA TASNIM" userId="8fb70a1d-16e3-4c86-a699-7b87e9bfa60b" providerId="ADAL" clId="{67BF077E-B625-40AA-9396-5814FA2CB2C3}" dt="2021-01-24T05:11:01.287" v="94" actId="20577"/>
      <pc:docMkLst>
        <pc:docMk/>
      </pc:docMkLst>
      <pc:sldChg chg="modSp mod">
        <pc:chgData name="SYEDA ANIKA TASNIM" userId="8fb70a1d-16e3-4c86-a699-7b87e9bfa60b" providerId="ADAL" clId="{67BF077E-B625-40AA-9396-5814FA2CB2C3}" dt="2021-01-24T05:11:01.287" v="94" actId="20577"/>
        <pc:sldMkLst>
          <pc:docMk/>
          <pc:sldMk cId="700707328" sldId="256"/>
        </pc:sldMkLst>
        <pc:graphicFrameChg chg="modGraphic">
          <ac:chgData name="SYEDA ANIKA TASNIM" userId="8fb70a1d-16e3-4c86-a699-7b87e9bfa60b" providerId="ADAL" clId="{67BF077E-B625-40AA-9396-5814FA2CB2C3}" dt="2021-01-24T05:11:01.287" v="94" actId="20577"/>
          <ac:graphicFrameMkLst>
            <pc:docMk/>
            <pc:sldMk cId="700707328" sldId="256"/>
            <ac:graphicFrameMk id="7" creationId="{29FF08AD-7519-4C4A-8E0D-640DF5BB5E58}"/>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1/24/2021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1/24/2021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Data_structure"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Data Structures</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4173652746"/>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1.1</a:t>
                      </a:r>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r>
                        <a:rPr lang="en-US" dirty="0"/>
                        <a:t>Spring 20-21</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err="1"/>
                        <a:t>Syeda</a:t>
                      </a:r>
                      <a:r>
                        <a:rPr lang="en-US" i="1" dirty="0"/>
                        <a:t> Anika </a:t>
                      </a:r>
                      <a:r>
                        <a:rPr lang="en-US" i="1" dirty="0" err="1"/>
                        <a:t>Tasnim</a:t>
                      </a:r>
                      <a:endParaRPr lang="en-US" i="1" dirty="0"/>
                    </a:p>
                    <a:p>
                      <a:r>
                        <a:rPr lang="en-US" i="1" dirty="0"/>
                        <a:t>anika.tasnim@aiub.edu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Contents</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Mid-term</a:t>
            </a:r>
          </a:p>
          <a:p>
            <a:pPr marL="742950" lvl="1" indent="-285750" algn="just">
              <a:buFont typeface="Courier New" panose="02070309020205020404" pitchFamily="49" charset="0"/>
              <a:buChar char="o"/>
            </a:pPr>
            <a:r>
              <a:rPr lang="en-US" dirty="0"/>
              <a:t>Arrays [1D &amp; 2D]</a:t>
            </a:r>
          </a:p>
          <a:p>
            <a:pPr marL="742950" lvl="1" indent="-285750" algn="just">
              <a:buFont typeface="Courier New" panose="02070309020205020404" pitchFamily="49" charset="0"/>
              <a:buChar char="o"/>
            </a:pPr>
            <a:r>
              <a:rPr lang="en-US" dirty="0"/>
              <a:t>Pointer, String, Structure</a:t>
            </a:r>
          </a:p>
          <a:p>
            <a:pPr marL="742950" lvl="1" indent="-285750" algn="just">
              <a:buFont typeface="Courier New" panose="02070309020205020404" pitchFamily="49" charset="0"/>
              <a:buChar char="o"/>
            </a:pPr>
            <a:r>
              <a:rPr lang="en-US" dirty="0"/>
              <a:t>Stack &amp; Queue</a:t>
            </a:r>
          </a:p>
          <a:p>
            <a:pPr marL="742950" lvl="1" indent="-285750" algn="just">
              <a:buFont typeface="Courier New" panose="02070309020205020404" pitchFamily="49" charset="0"/>
              <a:buChar char="o"/>
            </a:pPr>
            <a:r>
              <a:rPr lang="en-US" dirty="0"/>
              <a:t>Application of Stack &amp; Queue</a:t>
            </a:r>
          </a:p>
          <a:p>
            <a:pPr marL="742950" lvl="1" indent="-285750" algn="just">
              <a:buFont typeface="Courier New" panose="02070309020205020404" pitchFamily="49" charset="0"/>
              <a:buChar char="o"/>
            </a:pPr>
            <a:r>
              <a:rPr lang="en-US" dirty="0"/>
              <a:t>Searching &amp; Sorting</a:t>
            </a:r>
          </a:p>
          <a:p>
            <a:pPr marL="285750" indent="-285750" algn="just">
              <a:buFont typeface="Wingdings" panose="05000000000000000000" pitchFamily="2" charset="2"/>
              <a:buChar char="q"/>
            </a:pPr>
            <a:r>
              <a:rPr lang="en-US" dirty="0"/>
              <a:t>Final-term</a:t>
            </a:r>
          </a:p>
          <a:p>
            <a:pPr marL="742950" lvl="1" indent="-285750" algn="just">
              <a:buFont typeface="Courier New" panose="02070309020205020404" pitchFamily="49" charset="0"/>
              <a:buChar char="o"/>
            </a:pPr>
            <a:r>
              <a:rPr lang="en-US" dirty="0"/>
              <a:t>Linked Lists [Singly &amp; Doubly]</a:t>
            </a:r>
          </a:p>
          <a:p>
            <a:pPr marL="742950" lvl="1" indent="-285750" algn="just">
              <a:buFont typeface="Courier New" panose="02070309020205020404" pitchFamily="49" charset="0"/>
              <a:buChar char="o"/>
            </a:pPr>
            <a:r>
              <a:rPr lang="en-US" dirty="0"/>
              <a:t>Introduction to Trees</a:t>
            </a:r>
          </a:p>
          <a:p>
            <a:pPr marL="742950" lvl="1" indent="-285750" algn="just">
              <a:buFont typeface="Courier New" panose="02070309020205020404" pitchFamily="49" charset="0"/>
              <a:buChar char="o"/>
            </a:pPr>
            <a:r>
              <a:rPr lang="en-US" dirty="0"/>
              <a:t>Binary Search Tree, Heap Tree</a:t>
            </a:r>
          </a:p>
          <a:p>
            <a:pPr marL="742950" lvl="1" indent="-285750" algn="just">
              <a:buFont typeface="Courier New" panose="02070309020205020404" pitchFamily="49" charset="0"/>
              <a:buChar char="o"/>
            </a:pPr>
            <a:r>
              <a:rPr lang="en-US" dirty="0"/>
              <a:t>Introduction to Graphs</a:t>
            </a:r>
          </a:p>
          <a:p>
            <a:pPr marL="742950" lvl="1" indent="-285750" algn="just">
              <a:buFont typeface="Courier New" panose="02070309020205020404" pitchFamily="49" charset="0"/>
              <a:buChar char="o"/>
            </a:pPr>
            <a:r>
              <a:rPr lang="en-US" dirty="0"/>
              <a:t>Generating </a:t>
            </a:r>
            <a:r>
              <a:rPr lang="en-US" b="1" dirty="0"/>
              <a:t>M</a:t>
            </a:r>
            <a:r>
              <a:rPr lang="en-US" dirty="0"/>
              <a:t>inimum </a:t>
            </a:r>
            <a:r>
              <a:rPr lang="en-US" b="1" dirty="0"/>
              <a:t>S</a:t>
            </a:r>
            <a:r>
              <a:rPr lang="en-US" dirty="0"/>
              <a:t>panning </a:t>
            </a:r>
            <a:r>
              <a:rPr lang="en-US" b="1" dirty="0"/>
              <a:t>T</a:t>
            </a:r>
            <a:r>
              <a:rPr lang="en-US" dirty="0"/>
              <a:t>ree from Graph [Prim’s &amp; </a:t>
            </a:r>
            <a:r>
              <a:rPr lang="en-US" dirty="0" err="1"/>
              <a:t>Kruskal’s</a:t>
            </a:r>
            <a:r>
              <a:rPr lang="en-US" dirty="0"/>
              <a:t> Algorithms]</a:t>
            </a:r>
          </a:p>
          <a:p>
            <a:pPr marL="742950" lvl="1" indent="-285750" algn="just">
              <a:buFont typeface="Courier New" panose="02070309020205020404" pitchFamily="49" charset="0"/>
              <a:buChar char="o"/>
            </a:pPr>
            <a:r>
              <a:rPr lang="en-US" dirty="0"/>
              <a:t>Graph Traversals [BFS &amp; DFS]</a:t>
            </a:r>
          </a:p>
        </p:txBody>
      </p:sp>
    </p:spTree>
    <p:extLst>
      <p:ext uri="{BB962C8B-B14F-4D97-AF65-F5344CB8AC3E}">
        <p14:creationId xmlns:p14="http://schemas.microsoft.com/office/powerpoint/2010/main" val="4139577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Evaluation</a:t>
            </a:r>
          </a:p>
        </p:txBody>
      </p:sp>
      <p:graphicFrame>
        <p:nvGraphicFramePr>
          <p:cNvPr id="5" name="Content Placeholder 6"/>
          <p:cNvGraphicFramePr>
            <a:graphicFrameLocks/>
          </p:cNvGraphicFramePr>
          <p:nvPr>
            <p:extLst>
              <p:ext uri="{D42A27DB-BD31-4B8C-83A1-F6EECF244321}">
                <p14:modId xmlns:p14="http://schemas.microsoft.com/office/powerpoint/2010/main" val="3373414442"/>
              </p:ext>
            </p:extLst>
          </p:nvPr>
        </p:nvGraphicFramePr>
        <p:xfrm>
          <a:off x="310733" y="2143759"/>
          <a:ext cx="8528466" cy="3961196"/>
        </p:xfrm>
        <a:graphic>
          <a:graphicData uri="http://schemas.openxmlformats.org/drawingml/2006/table">
            <a:tbl>
              <a:tblPr firstRow="1" firstCol="1" lastRow="1" lastCol="1" bandRow="1" bandCol="1">
                <a:tableStyleId>{F5AB1C69-6EDB-4FF4-983F-18BD219EF322}</a:tableStyleId>
              </a:tblPr>
              <a:tblGrid>
                <a:gridCol w="1639291">
                  <a:extLst>
                    <a:ext uri="{9D8B030D-6E8A-4147-A177-3AD203B41FA5}">
                      <a16:colId xmlns:a16="http://schemas.microsoft.com/office/drawing/2014/main" val="20000"/>
                    </a:ext>
                  </a:extLst>
                </a:gridCol>
                <a:gridCol w="5063125">
                  <a:extLst>
                    <a:ext uri="{9D8B030D-6E8A-4147-A177-3AD203B41FA5}">
                      <a16:colId xmlns:a16="http://schemas.microsoft.com/office/drawing/2014/main" val="20001"/>
                    </a:ext>
                  </a:extLst>
                </a:gridCol>
                <a:gridCol w="1083853">
                  <a:extLst>
                    <a:ext uri="{9D8B030D-6E8A-4147-A177-3AD203B41FA5}">
                      <a16:colId xmlns:a16="http://schemas.microsoft.com/office/drawing/2014/main" val="20002"/>
                    </a:ext>
                  </a:extLst>
                </a:gridCol>
                <a:gridCol w="742197">
                  <a:extLst>
                    <a:ext uri="{9D8B030D-6E8A-4147-A177-3AD203B41FA5}">
                      <a16:colId xmlns:a16="http://schemas.microsoft.com/office/drawing/2014/main" val="20003"/>
                    </a:ext>
                  </a:extLst>
                </a:gridCol>
              </a:tblGrid>
              <a:tr h="257413">
                <a:tc rowSpan="6">
                  <a:txBody>
                    <a:bodyPr/>
                    <a:lstStyle/>
                    <a:p>
                      <a:pPr marL="0" marR="0">
                        <a:spcBef>
                          <a:spcPts val="0"/>
                        </a:spcBef>
                        <a:spcAft>
                          <a:spcPts val="0"/>
                        </a:spcAft>
                      </a:pPr>
                      <a:r>
                        <a:rPr lang="en-US" sz="1800" dirty="0">
                          <a:effectLst/>
                        </a:rPr>
                        <a:t>Mid-term</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800" b="0" kern="1200" dirty="0">
                          <a:solidFill>
                            <a:sysClr val="windowText" lastClr="000000"/>
                          </a:solidFill>
                          <a:effectLst/>
                        </a:rPr>
                        <a:t>2 Quizzes (Best One)</a:t>
                      </a:r>
                      <a:endParaRPr lang="en-US" sz="1800" b="0" kern="1200" dirty="0">
                        <a:solidFill>
                          <a:sysClr val="windowText" lastClr="000000"/>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b="0" dirty="0">
                          <a:solidFill>
                            <a:sysClr val="windowText" lastClr="000000"/>
                          </a:solidFill>
                          <a:effectLst/>
                        </a:rPr>
                        <a:t>20</a:t>
                      </a:r>
                      <a:endParaRPr lang="en-US" sz="1800" b="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6">
                  <a:txBody>
                    <a:bodyPr/>
                    <a:lstStyle/>
                    <a:p>
                      <a:pPr marL="0" marR="0" algn="r">
                        <a:spcBef>
                          <a:spcPts val="0"/>
                        </a:spcBef>
                        <a:spcAft>
                          <a:spcPts val="0"/>
                        </a:spcAft>
                      </a:pPr>
                      <a:r>
                        <a:rPr lang="en-US" sz="1800" kern="1200" dirty="0">
                          <a:effectLst/>
                        </a:rPr>
                        <a:t>40%</a:t>
                      </a: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a:solidFill>
                            <a:sysClr val="windowText" lastClr="000000"/>
                          </a:solidFill>
                          <a:effectLst/>
                        </a:rPr>
                        <a:t>Lab</a:t>
                      </a:r>
                      <a:r>
                        <a:rPr lang="en-US" sz="1800" baseline="0" dirty="0">
                          <a:solidFill>
                            <a:sysClr val="windowText" lastClr="000000"/>
                          </a:solidFill>
                          <a:effectLst/>
                        </a:rPr>
                        <a:t> Evaluations</a:t>
                      </a:r>
                      <a:endParaRPr lang="en-US" sz="1800" dirty="0">
                        <a:solidFill>
                          <a:sysClr val="windowText" lastClr="000000"/>
                        </a:solidFill>
                        <a:effectLst/>
                        <a:latin typeface="+mn-lt"/>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solidFill>
                            <a:sysClr val="windowText" lastClr="000000"/>
                          </a:solidFill>
                          <a:effectLst/>
                        </a:rPr>
                        <a:t>20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a:solidFill>
                            <a:sysClr val="windowText" lastClr="000000"/>
                          </a:solidFill>
                          <a:effectLst/>
                        </a:rPr>
                        <a:t>Assignment</a:t>
                      </a:r>
                      <a:endParaRPr lang="en-US" sz="1800" dirty="0">
                        <a:solidFill>
                          <a:sysClr val="windowText" lastClr="000000"/>
                        </a:solidFill>
                        <a:effectLst/>
                        <a:latin typeface="+mn-lt"/>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solidFill>
                            <a:sysClr val="windowText" lastClr="000000"/>
                          </a:solidFill>
                          <a:effectLst/>
                        </a:rPr>
                        <a:t>10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a:solidFill>
                            <a:sysClr val="windowText" lastClr="000000"/>
                          </a:solidFill>
                          <a:effectLst/>
                        </a:rPr>
                        <a:t>Theory &amp; Lab Class Attendance</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10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a:solidFill>
                            <a:sysClr val="windowText" lastClr="000000"/>
                          </a:solidFill>
                          <a:effectLst/>
                        </a:rPr>
                        <a:t>Mid-term Written Exam</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40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3079">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a:solidFill>
                            <a:sysClr val="windowText" lastClr="000000"/>
                          </a:solidFill>
                          <a:effectLst/>
                        </a:rPr>
                        <a:t>Midterm Total</a:t>
                      </a:r>
                      <a:endParaRPr lang="en-US" sz="1800" b="1"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100</a:t>
                      </a:r>
                      <a:endParaRPr lang="en-US" sz="1800" b="1"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3079">
                <a:tc rowSpan="6">
                  <a:txBody>
                    <a:bodyPr/>
                    <a:lstStyle/>
                    <a:p>
                      <a:pPr marL="0" marR="0">
                        <a:spcBef>
                          <a:spcPts val="0"/>
                        </a:spcBef>
                        <a:spcAft>
                          <a:spcPts val="0"/>
                        </a:spcAft>
                      </a:pPr>
                      <a:r>
                        <a:rPr lang="en-US" sz="1800" b="1" dirty="0">
                          <a:effectLst/>
                        </a:rPr>
                        <a:t>Final-term</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800" kern="1200" dirty="0">
                          <a:solidFill>
                            <a:sysClr val="windowText" lastClr="000000"/>
                          </a:solidFill>
                          <a:effectLst/>
                        </a:rPr>
                        <a:t>2 Quizzes (Best One)</a:t>
                      </a:r>
                      <a:endParaRPr lang="en-US" sz="1800" b="0" kern="1200" dirty="0">
                        <a:solidFill>
                          <a:sysClr val="windowText" lastClr="000000"/>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20</a:t>
                      </a:r>
                      <a:endParaRPr lang="en-US" sz="1800" b="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6">
                  <a:txBody>
                    <a:bodyPr/>
                    <a:lstStyle/>
                    <a:p>
                      <a:pPr marL="0" marR="0" algn="r">
                        <a:spcBef>
                          <a:spcPts val="0"/>
                        </a:spcBef>
                        <a:spcAft>
                          <a:spcPts val="0"/>
                        </a:spcAft>
                      </a:pPr>
                      <a:r>
                        <a:rPr lang="en-US" sz="1800" kern="1200" dirty="0">
                          <a:effectLst/>
                        </a:rPr>
                        <a:t>60%</a:t>
                      </a: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ysClr val="windowText" lastClr="000000"/>
                          </a:solidFill>
                          <a:effectLst/>
                        </a:rPr>
                        <a:t>Lab</a:t>
                      </a:r>
                      <a:r>
                        <a:rPr lang="en-US" sz="1800" baseline="0" dirty="0">
                          <a:solidFill>
                            <a:sysClr val="windowText" lastClr="000000"/>
                          </a:solidFill>
                          <a:effectLst/>
                        </a:rPr>
                        <a:t> Evaluations</a:t>
                      </a:r>
                      <a:endParaRPr lang="en-US" sz="1800" dirty="0">
                        <a:solidFill>
                          <a:sysClr val="windowText" lastClr="000000"/>
                        </a:solidFill>
                        <a:effectLst/>
                        <a:latin typeface="+mn-lt"/>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solidFill>
                            <a:sysClr val="windowText" lastClr="000000"/>
                          </a:solidFill>
                          <a:effectLst/>
                        </a:rPr>
                        <a:t>20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ysClr val="windowText" lastClr="000000"/>
                          </a:solidFill>
                          <a:effectLst/>
                        </a:rPr>
                        <a:t>Assignment</a:t>
                      </a:r>
                      <a:endParaRPr lang="en-US" sz="1800" dirty="0">
                        <a:solidFill>
                          <a:sysClr val="windowText" lastClr="000000"/>
                        </a:solidFill>
                        <a:effectLst/>
                        <a:latin typeface="+mn-lt"/>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solidFill>
                            <a:sysClr val="windowText" lastClr="000000"/>
                          </a:solidFill>
                          <a:effectLst/>
                        </a:rPr>
                        <a:t>10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a:solidFill>
                            <a:sysClr val="windowText" lastClr="000000"/>
                          </a:solidFill>
                          <a:effectLst/>
                        </a:rPr>
                        <a:t>Theory &amp; Lab Class Attendance</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10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a:solidFill>
                            <a:sysClr val="windowText" lastClr="000000"/>
                          </a:solidFill>
                          <a:effectLst/>
                        </a:rPr>
                        <a:t>Final-term Written Exam</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40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73079">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a:solidFill>
                            <a:sysClr val="windowText" lastClr="000000"/>
                          </a:solidFill>
                          <a:effectLst/>
                        </a:rPr>
                        <a:t>Final Term Total</a:t>
                      </a:r>
                      <a:endParaRPr lang="en-US" sz="1800" b="1"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100</a:t>
                      </a:r>
                      <a:endParaRPr lang="en-US" sz="1800" b="1"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73079">
                <a:tc>
                  <a:txBody>
                    <a:bodyPr/>
                    <a:lstStyle/>
                    <a:p>
                      <a:pPr marL="0" marR="0">
                        <a:spcBef>
                          <a:spcPts val="0"/>
                        </a:spcBef>
                        <a:spcAft>
                          <a:spcPts val="0"/>
                        </a:spcAft>
                      </a:pPr>
                      <a:r>
                        <a:rPr lang="en-US" sz="1800" dirty="0">
                          <a:effectLst/>
                        </a:rPr>
                        <a:t>Grand Total</a:t>
                      </a: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spcBef>
                          <a:spcPts val="0"/>
                        </a:spcBef>
                        <a:spcAft>
                          <a:spcPts val="0"/>
                        </a:spcAft>
                      </a:pPr>
                      <a:r>
                        <a:rPr lang="en-US" sz="1800" dirty="0">
                          <a:effectLst/>
                        </a:rPr>
                        <a:t>Final Grade of the Course</a:t>
                      </a:r>
                      <a:endParaRPr lang="en-US" sz="1800" dirty="0">
                        <a:solidFill>
                          <a:schemeClr val="tx1"/>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r">
                        <a:spcBef>
                          <a:spcPts val="0"/>
                        </a:spcBef>
                        <a:spcAft>
                          <a:spcPts val="0"/>
                        </a:spcAft>
                      </a:pPr>
                      <a:r>
                        <a:rPr lang="en-US" sz="1800" kern="1200" dirty="0">
                          <a:effectLst/>
                        </a:rPr>
                        <a:t>100</a:t>
                      </a: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357002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Classroom Policies</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36933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To be filled-up by individual course teachers according their requirements… </a:t>
            </a:r>
          </a:p>
        </p:txBody>
      </p:sp>
    </p:spTree>
    <p:extLst>
      <p:ext uri="{BB962C8B-B14F-4D97-AF65-F5344CB8AC3E}">
        <p14:creationId xmlns:p14="http://schemas.microsoft.com/office/powerpoint/2010/main" val="1342653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&amp; Structures</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258532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What is </a:t>
            </a:r>
            <a:r>
              <a:rPr lang="en-US" i="1" dirty="0"/>
              <a:t>Data</a:t>
            </a:r>
            <a:r>
              <a:rPr lang="en-US" dirty="0"/>
              <a:t>?</a:t>
            </a:r>
          </a:p>
          <a:p>
            <a:pPr marL="742950" lvl="1" indent="-285750" algn="just">
              <a:buFont typeface="Courier New" panose="02070309020205020404" pitchFamily="49" charset="0"/>
              <a:buChar char="o"/>
            </a:pPr>
            <a:r>
              <a:rPr lang="en-US" dirty="0"/>
              <a:t>Data means raw facts or information that can be processed to get results.</a:t>
            </a:r>
          </a:p>
          <a:p>
            <a:pPr algn="just"/>
            <a:endParaRPr lang="en-US" dirty="0"/>
          </a:p>
          <a:p>
            <a:pPr marL="285750" indent="-285750" algn="just">
              <a:buFont typeface="Wingdings" panose="05000000000000000000" pitchFamily="2" charset="2"/>
              <a:buChar char="q"/>
            </a:pPr>
            <a:r>
              <a:rPr lang="en-US" dirty="0"/>
              <a:t>What is </a:t>
            </a:r>
            <a:r>
              <a:rPr lang="en-US" i="1" dirty="0"/>
              <a:t>Structure</a:t>
            </a:r>
            <a:r>
              <a:rPr lang="en-US" dirty="0"/>
              <a:t>?</a:t>
            </a:r>
          </a:p>
          <a:p>
            <a:pPr marL="742950" lvl="1" indent="-285750" algn="just">
              <a:buFont typeface="Courier New" panose="02070309020205020404" pitchFamily="49" charset="0"/>
              <a:buChar char="o"/>
            </a:pPr>
            <a:r>
              <a:rPr lang="en-US" dirty="0"/>
              <a:t>Some elementary items constitute a unit and that unit may be considered as a structure. </a:t>
            </a:r>
          </a:p>
          <a:p>
            <a:pPr lvl="1" algn="just"/>
            <a:endParaRPr lang="en-US" dirty="0"/>
          </a:p>
          <a:p>
            <a:pPr marL="742950" lvl="1" indent="-285750" algn="just">
              <a:buFont typeface="Courier New" panose="02070309020205020404" pitchFamily="49" charset="0"/>
              <a:buChar char="o"/>
            </a:pPr>
            <a:r>
              <a:rPr lang="en-US" dirty="0"/>
              <a:t>A structure may be treated as a frame where we organize some elementary items in different ways. </a:t>
            </a:r>
          </a:p>
        </p:txBody>
      </p:sp>
    </p:spTree>
    <p:extLst>
      <p:ext uri="{BB962C8B-B14F-4D97-AF65-F5344CB8AC3E}">
        <p14:creationId xmlns:p14="http://schemas.microsoft.com/office/powerpoint/2010/main" val="3922957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Structures</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203132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So, what is </a:t>
            </a:r>
            <a:r>
              <a:rPr lang="en-US" i="1" dirty="0"/>
              <a:t>Data Structure</a:t>
            </a:r>
            <a:r>
              <a:rPr lang="en-US" dirty="0"/>
              <a:t>?</a:t>
            </a:r>
          </a:p>
          <a:p>
            <a:pPr marL="742950" lvl="1" indent="-285750" algn="just">
              <a:buFont typeface="Courier New" panose="02070309020205020404" pitchFamily="49" charset="0"/>
              <a:buChar char="o"/>
            </a:pPr>
            <a:r>
              <a:rPr lang="en-US" dirty="0"/>
              <a:t>Data structure is a structure where we organize elementary data items in different ways and there exits structural relationship among the items so that it can be used efficiently.</a:t>
            </a:r>
          </a:p>
          <a:p>
            <a:pPr lvl="1" algn="just"/>
            <a:endParaRPr lang="en-US" dirty="0"/>
          </a:p>
          <a:p>
            <a:pPr marL="742950" lvl="1" indent="-285750" algn="just">
              <a:buFont typeface="Courier New" panose="02070309020205020404" pitchFamily="49" charset="0"/>
              <a:buChar char="o"/>
            </a:pPr>
            <a:r>
              <a:rPr lang="en-US" dirty="0"/>
              <a:t>In other words, a data structure is means of structural relationships of elementary data items for storing and retrieving data in computer’s memory. </a:t>
            </a:r>
          </a:p>
        </p:txBody>
      </p:sp>
      <p:sp>
        <p:nvSpPr>
          <p:cNvPr id="4" name="Subtitle 2"/>
          <p:cNvSpPr>
            <a:spLocks noGrp="1"/>
          </p:cNvSpPr>
          <p:nvPr>
            <p:ph type="subTitle" idx="1"/>
          </p:nvPr>
        </p:nvSpPr>
        <p:spPr>
          <a:xfrm>
            <a:off x="476205" y="1532427"/>
            <a:ext cx="2789509" cy="484632"/>
          </a:xfrm>
        </p:spPr>
        <p:txBody>
          <a:bodyPr/>
          <a:lstStyle/>
          <a:p>
            <a:r>
              <a:rPr lang="en-US" dirty="0"/>
              <a:t>Definition</a:t>
            </a:r>
          </a:p>
        </p:txBody>
      </p:sp>
    </p:spTree>
    <p:extLst>
      <p:ext uri="{BB962C8B-B14F-4D97-AF65-F5344CB8AC3E}">
        <p14:creationId xmlns:p14="http://schemas.microsoft.com/office/powerpoint/2010/main" val="2528553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Elements of a Data Structure</a:t>
            </a:r>
          </a:p>
          <a:p>
            <a:pPr marL="0" indent="0">
              <a:buNone/>
            </a:pPr>
            <a:endParaRPr lang="en-US" sz="2600" b="1" dirty="0">
              <a:solidFill>
                <a:schemeClr val="tx1"/>
              </a:solidFill>
            </a:endParaRP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Usually elementary data items are the </a:t>
            </a:r>
            <a:r>
              <a:rPr lang="en-US" b="1" i="1" dirty="0">
                <a:solidFill>
                  <a:srgbClr val="0070C0"/>
                </a:solidFill>
              </a:rPr>
              <a:t>elements</a:t>
            </a:r>
            <a:r>
              <a:rPr lang="en-US" dirty="0"/>
              <a:t> of a data structure.</a:t>
            </a:r>
          </a:p>
          <a:p>
            <a:pPr algn="just"/>
            <a:endParaRPr lang="en-US" dirty="0"/>
          </a:p>
          <a:p>
            <a:pPr marL="285750" indent="-285750" algn="just">
              <a:buFont typeface="Wingdings" panose="05000000000000000000" pitchFamily="2" charset="2"/>
              <a:buChar char="q"/>
            </a:pPr>
            <a:r>
              <a:rPr lang="en-US" dirty="0"/>
              <a:t>Types of Elementary data items: Character, Integer, Floating point numbers etc.</a:t>
            </a:r>
          </a:p>
          <a:p>
            <a:pPr lvl="1" algn="just"/>
            <a:endParaRPr lang="en-US" dirty="0"/>
          </a:p>
          <a:p>
            <a:pPr marL="285750" indent="-285750" algn="just">
              <a:buFont typeface="Wingdings" panose="05000000000000000000" pitchFamily="2" charset="2"/>
              <a:buChar char="q"/>
            </a:pPr>
            <a:r>
              <a:rPr lang="en-US" dirty="0"/>
              <a:t>However, a </a:t>
            </a:r>
            <a:r>
              <a:rPr lang="en-US" b="1" i="1" dirty="0">
                <a:solidFill>
                  <a:srgbClr val="0070C0"/>
                </a:solidFill>
              </a:rPr>
              <a:t>data structure may be an element of another data structure</a:t>
            </a:r>
            <a:r>
              <a:rPr lang="en-US" dirty="0"/>
              <a:t>. That means a data structure may contain another data structure. For example: Array, Structure, Stack, etc.</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We talk about or study Data Structures in two ways:</a:t>
            </a:r>
          </a:p>
          <a:p>
            <a:pPr marL="742950" lvl="1" indent="-285750" algn="just">
              <a:buFont typeface="Courier New" panose="02070309020205020404" pitchFamily="49" charset="0"/>
              <a:buChar char="o"/>
            </a:pPr>
            <a:r>
              <a:rPr lang="en-US" dirty="0"/>
              <a:t>Basic</a:t>
            </a:r>
          </a:p>
          <a:p>
            <a:pPr marL="1200150" lvl="2" indent="-285750" algn="just">
              <a:buFont typeface="Arial" panose="020B0604020202020204" pitchFamily="34" charset="0"/>
              <a:buChar char="•"/>
            </a:pPr>
            <a:r>
              <a:rPr lang="en-US" dirty="0"/>
              <a:t>Having a concrete implementation. Example: Variable, Pointer, Array etc.</a:t>
            </a:r>
          </a:p>
          <a:p>
            <a:pPr lvl="2" algn="just"/>
            <a:endParaRPr lang="en-US" dirty="0"/>
          </a:p>
          <a:p>
            <a:pPr marL="742950" lvl="1" indent="-285750" algn="just">
              <a:buFont typeface="Courier New" panose="02070309020205020404" pitchFamily="49" charset="0"/>
              <a:buChar char="o"/>
            </a:pPr>
            <a:r>
              <a:rPr lang="en-US" dirty="0"/>
              <a:t>Abstract Data Types (ADTs):</a:t>
            </a:r>
          </a:p>
          <a:p>
            <a:pPr marL="1200150" lvl="2" indent="-285750" algn="just">
              <a:buFont typeface="Arial" panose="020B0604020202020204" pitchFamily="34" charset="0"/>
              <a:buChar char="•"/>
            </a:pPr>
            <a:r>
              <a:rPr lang="en-US" dirty="0"/>
              <a:t>ADTs are entities that are definition of data and operation but do not have any concrete implementation. Example: List, Stack, Queue etc.</a:t>
            </a:r>
          </a:p>
        </p:txBody>
      </p:sp>
    </p:spTree>
    <p:extLst>
      <p:ext uri="{BB962C8B-B14F-4D97-AF65-F5344CB8AC3E}">
        <p14:creationId xmlns:p14="http://schemas.microsoft.com/office/powerpoint/2010/main" val="2823762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Operations on Data Structures</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Basic</a:t>
            </a:r>
          </a:p>
          <a:p>
            <a:pPr marL="742950" lvl="1" indent="-285750" algn="just">
              <a:buFont typeface="Courier New" panose="02070309020205020404" pitchFamily="49" charset="0"/>
              <a:buChar char="o"/>
            </a:pPr>
            <a:r>
              <a:rPr lang="en-US" dirty="0"/>
              <a:t>Insertion </a:t>
            </a:r>
            <a:r>
              <a:rPr lang="en-US" dirty="0">
                <a:solidFill>
                  <a:srgbClr val="0070C0"/>
                </a:solidFill>
              </a:rPr>
              <a:t>(addition of a new element in the data structure)</a:t>
            </a:r>
            <a:endParaRPr lang="en-US" dirty="0"/>
          </a:p>
          <a:p>
            <a:pPr marL="742950" lvl="1" indent="-285750" algn="just">
              <a:buFont typeface="Courier New" panose="02070309020205020404" pitchFamily="49" charset="0"/>
              <a:buChar char="o"/>
            </a:pPr>
            <a:r>
              <a:rPr lang="en-US" dirty="0"/>
              <a:t>Deletion </a:t>
            </a:r>
            <a:r>
              <a:rPr lang="en-US" dirty="0">
                <a:solidFill>
                  <a:srgbClr val="0070C0"/>
                </a:solidFill>
              </a:rPr>
              <a:t>(removal of the element from the data structure)</a:t>
            </a:r>
            <a:endParaRPr lang="en-US" dirty="0"/>
          </a:p>
          <a:p>
            <a:pPr marL="742950" lvl="1" indent="-285750" algn="just">
              <a:buFont typeface="Courier New" panose="02070309020205020404" pitchFamily="49" charset="0"/>
              <a:buChar char="o"/>
            </a:pPr>
            <a:r>
              <a:rPr lang="en-US" dirty="0"/>
              <a:t>Traversal </a:t>
            </a:r>
            <a:r>
              <a:rPr lang="en-US" dirty="0">
                <a:solidFill>
                  <a:srgbClr val="0070C0"/>
                </a:solidFill>
              </a:rPr>
              <a:t>(accessing data elements in the data structure)</a:t>
            </a:r>
            <a:endParaRPr lang="en-US" dirty="0"/>
          </a:p>
          <a:p>
            <a:pPr algn="just"/>
            <a:endParaRPr lang="en-US" dirty="0"/>
          </a:p>
          <a:p>
            <a:pPr marL="285750" indent="-285750" algn="just">
              <a:buFont typeface="Wingdings" panose="05000000000000000000" pitchFamily="2" charset="2"/>
              <a:buChar char="q"/>
            </a:pPr>
            <a:r>
              <a:rPr lang="en-US" dirty="0"/>
              <a:t>Additional:</a:t>
            </a:r>
          </a:p>
          <a:p>
            <a:pPr marL="742950" lvl="1" indent="-285750" algn="just">
              <a:buFont typeface="Courier New" panose="02070309020205020404" pitchFamily="49" charset="0"/>
              <a:buChar char="o"/>
            </a:pPr>
            <a:r>
              <a:rPr lang="en-US" dirty="0"/>
              <a:t>Searching </a:t>
            </a:r>
            <a:r>
              <a:rPr lang="en-US" dirty="0">
                <a:solidFill>
                  <a:srgbClr val="0070C0"/>
                </a:solidFill>
              </a:rPr>
              <a:t>(locating a certain element in the data structure)</a:t>
            </a:r>
            <a:endParaRPr lang="en-US" dirty="0"/>
          </a:p>
          <a:p>
            <a:pPr marL="742950" lvl="1" indent="-285750" algn="just">
              <a:buFont typeface="Courier New" panose="02070309020205020404" pitchFamily="49" charset="0"/>
              <a:buChar char="o"/>
            </a:pPr>
            <a:r>
              <a:rPr lang="en-US" dirty="0"/>
              <a:t>Sorting </a:t>
            </a:r>
            <a:r>
              <a:rPr lang="en-US" dirty="0">
                <a:solidFill>
                  <a:srgbClr val="0070C0"/>
                </a:solidFill>
              </a:rPr>
              <a:t>(Arranging elements in a data structure in a specified order)</a:t>
            </a:r>
            <a:endParaRPr lang="en-US" dirty="0"/>
          </a:p>
          <a:p>
            <a:pPr marL="742950" lvl="1" indent="-285750" algn="just">
              <a:buFont typeface="Courier New" panose="02070309020205020404" pitchFamily="49" charset="0"/>
              <a:buChar char="o"/>
            </a:pPr>
            <a:r>
              <a:rPr lang="en-US" dirty="0"/>
              <a:t>Merging </a:t>
            </a:r>
            <a:r>
              <a:rPr lang="en-US" dirty="0">
                <a:solidFill>
                  <a:srgbClr val="0070C0"/>
                </a:solidFill>
              </a:rPr>
              <a:t>(combining elements of two similar data structures)</a:t>
            </a:r>
            <a:endParaRPr lang="en-US" dirty="0"/>
          </a:p>
          <a:p>
            <a:pPr marL="742950" lvl="1" indent="-285750" algn="just">
              <a:buFont typeface="Courier New" panose="02070309020205020404" pitchFamily="49" charset="0"/>
              <a:buChar char="o"/>
            </a:pPr>
            <a:r>
              <a:rPr lang="en-US" dirty="0"/>
              <a:t>Etc.</a:t>
            </a:r>
          </a:p>
        </p:txBody>
      </p:sp>
    </p:spTree>
    <p:extLst>
      <p:ext uri="{BB962C8B-B14F-4D97-AF65-F5344CB8AC3E}">
        <p14:creationId xmlns:p14="http://schemas.microsoft.com/office/powerpoint/2010/main" val="3431276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Algorithm</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2308324"/>
          </a:xfrm>
          <a:prstGeom prst="rect">
            <a:avLst/>
          </a:prstGeom>
          <a:noFill/>
        </p:spPr>
        <p:txBody>
          <a:bodyPr wrap="square" rtlCol="0">
            <a:spAutoFit/>
          </a:bodyPr>
          <a:lstStyle/>
          <a:p>
            <a:pPr marL="285750" indent="-285750" algn="just">
              <a:spcAft>
                <a:spcPts val="0"/>
              </a:spcAft>
              <a:buSzPct val="90000"/>
              <a:buFont typeface="Wingdings" panose="05000000000000000000" pitchFamily="2" charset="2"/>
              <a:buChar char="q"/>
              <a:defRPr/>
            </a:pPr>
            <a:r>
              <a:rPr lang="en-US" dirty="0"/>
              <a:t>Set of </a:t>
            </a:r>
            <a:r>
              <a:rPr lang="en-US" b="1" dirty="0"/>
              <a:t>instructions</a:t>
            </a:r>
            <a:r>
              <a:rPr lang="en-US" dirty="0"/>
              <a:t> that can be followed to perform </a:t>
            </a:r>
            <a:r>
              <a:rPr lang="en-US" b="1" dirty="0"/>
              <a:t>a task</a:t>
            </a:r>
            <a:r>
              <a:rPr lang="en-US" dirty="0"/>
              <a:t>. In other words, </a:t>
            </a:r>
            <a:r>
              <a:rPr lang="en-US" b="1" dirty="0"/>
              <a:t>sequence of steps that can be followed to solve a problem</a:t>
            </a:r>
            <a:r>
              <a:rPr lang="en-US" dirty="0"/>
              <a:t>.</a:t>
            </a:r>
          </a:p>
          <a:p>
            <a:pPr marL="285750" indent="-285750" algn="just">
              <a:spcAft>
                <a:spcPts val="0"/>
              </a:spcAft>
              <a:buSzPct val="90000"/>
              <a:buFont typeface="Wingdings" panose="05000000000000000000" pitchFamily="2" charset="2"/>
              <a:buChar char="q"/>
              <a:defRPr/>
            </a:pPr>
            <a:endParaRPr lang="en-US" dirty="0"/>
          </a:p>
          <a:p>
            <a:pPr marL="285750" indent="-285750" algn="just">
              <a:spcAft>
                <a:spcPts val="0"/>
              </a:spcAft>
              <a:buSzPct val="90000"/>
              <a:buFont typeface="Wingdings" panose="05000000000000000000" pitchFamily="2" charset="2"/>
              <a:buChar char="q"/>
              <a:defRPr/>
            </a:pPr>
            <a:r>
              <a:rPr lang="en-US" dirty="0"/>
              <a:t>To write an algorithm we do not strictly follow grammar of any particular programming language. </a:t>
            </a:r>
          </a:p>
          <a:p>
            <a:pPr marL="285750" indent="-285750" algn="just">
              <a:spcAft>
                <a:spcPts val="0"/>
              </a:spcAft>
              <a:buSzPct val="90000"/>
              <a:buFont typeface="Wingdings" panose="05000000000000000000" pitchFamily="2" charset="2"/>
              <a:buChar char="q"/>
              <a:defRPr/>
            </a:pPr>
            <a:endParaRPr lang="en-US" dirty="0"/>
          </a:p>
          <a:p>
            <a:pPr marL="285750" indent="-285750" algn="just">
              <a:spcAft>
                <a:spcPts val="0"/>
              </a:spcAft>
              <a:buSzPct val="90000"/>
              <a:buFont typeface="Wingdings" panose="05000000000000000000" pitchFamily="2" charset="2"/>
              <a:buChar char="q"/>
              <a:defRPr/>
            </a:pPr>
            <a:r>
              <a:rPr lang="en-US" dirty="0"/>
              <a:t>However its language may be near to a programming language. </a:t>
            </a:r>
          </a:p>
          <a:p>
            <a:pPr marL="285750" indent="-285750" algn="just">
              <a:buFont typeface="Wingdings" panose="05000000000000000000" pitchFamily="2" charset="2"/>
              <a:buChar char="q"/>
            </a:pPr>
            <a:endParaRPr lang="en-US" dirty="0"/>
          </a:p>
        </p:txBody>
      </p:sp>
      <p:sp>
        <p:nvSpPr>
          <p:cNvPr id="4" name="Subtitle 2"/>
          <p:cNvSpPr>
            <a:spLocks noGrp="1"/>
          </p:cNvSpPr>
          <p:nvPr>
            <p:ph type="subTitle" idx="1"/>
          </p:nvPr>
        </p:nvSpPr>
        <p:spPr>
          <a:xfrm>
            <a:off x="476205" y="1532427"/>
            <a:ext cx="2789509" cy="484632"/>
          </a:xfrm>
        </p:spPr>
        <p:txBody>
          <a:bodyPr/>
          <a:lstStyle/>
          <a:p>
            <a:r>
              <a:rPr lang="en-US" dirty="0"/>
              <a:t>Definition</a:t>
            </a:r>
          </a:p>
        </p:txBody>
      </p:sp>
    </p:spTree>
    <p:extLst>
      <p:ext uri="{BB962C8B-B14F-4D97-AF65-F5344CB8AC3E}">
        <p14:creationId xmlns:p14="http://schemas.microsoft.com/office/powerpoint/2010/main" val="1847140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Parts of an Algorithm</a:t>
            </a:r>
          </a:p>
          <a:p>
            <a:pPr marL="0" indent="0">
              <a:buNone/>
            </a:pPr>
            <a:endParaRPr lang="en-US" sz="2600" b="1" dirty="0">
              <a:solidFill>
                <a:schemeClr val="tx1"/>
              </a:solidFill>
            </a:endParaRP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2862322"/>
          </a:xfrm>
          <a:prstGeom prst="rect">
            <a:avLst/>
          </a:prstGeom>
          <a:noFill/>
        </p:spPr>
        <p:txBody>
          <a:bodyPr wrap="square" rtlCol="0">
            <a:spAutoFit/>
          </a:bodyPr>
          <a:lstStyle/>
          <a:p>
            <a:pPr marL="285750" indent="-285750" algn="just">
              <a:spcAft>
                <a:spcPts val="0"/>
              </a:spcAft>
              <a:buSzPct val="90000"/>
              <a:buFont typeface="Wingdings" panose="05000000000000000000" pitchFamily="2" charset="2"/>
              <a:buChar char="q"/>
              <a:defRPr/>
            </a:pPr>
            <a:r>
              <a:rPr lang="en-US" dirty="0"/>
              <a:t>Each and every algorithm can be divided into </a:t>
            </a:r>
            <a:r>
              <a:rPr lang="en-US" i="1" dirty="0"/>
              <a:t>three sections</a:t>
            </a:r>
            <a:r>
              <a:rPr lang="en-US" dirty="0"/>
              <a:t>: </a:t>
            </a:r>
          </a:p>
          <a:p>
            <a:pPr marL="742950" lvl="1" indent="-285750" algn="just">
              <a:buSzPct val="90000"/>
              <a:buFont typeface="Courier New" panose="02070309020205020404" pitchFamily="49" charset="0"/>
              <a:buChar char="o"/>
              <a:defRPr/>
            </a:pPr>
            <a:r>
              <a:rPr lang="en-US" dirty="0"/>
              <a:t>First section is </a:t>
            </a:r>
            <a:r>
              <a:rPr lang="en-US" b="1" i="1" dirty="0">
                <a:solidFill>
                  <a:srgbClr val="0070C0"/>
                </a:solidFill>
              </a:rPr>
              <a:t>input</a:t>
            </a:r>
            <a:r>
              <a:rPr lang="en-US" b="1" dirty="0"/>
              <a:t> </a:t>
            </a:r>
            <a:r>
              <a:rPr lang="en-US" dirty="0"/>
              <a:t>section, where we show which data elements are to be given or fed to the algorithm as an input. </a:t>
            </a:r>
          </a:p>
          <a:p>
            <a:pPr marL="742950" lvl="1" indent="-285750" algn="just">
              <a:buSzPct val="90000"/>
              <a:buFont typeface="Courier New" panose="02070309020205020404" pitchFamily="49" charset="0"/>
              <a:buChar char="o"/>
              <a:defRPr/>
            </a:pPr>
            <a:endParaRPr lang="en-US" dirty="0"/>
          </a:p>
          <a:p>
            <a:pPr marL="742950" lvl="1" indent="-285750" algn="just">
              <a:buSzPct val="90000"/>
              <a:buFont typeface="Courier New" panose="02070309020205020404" pitchFamily="49" charset="0"/>
              <a:buChar char="o"/>
              <a:defRPr/>
            </a:pPr>
            <a:r>
              <a:rPr lang="en-US" dirty="0"/>
              <a:t>The second section is the most important one, which is </a:t>
            </a:r>
            <a:r>
              <a:rPr lang="en-US" b="1" i="1" dirty="0">
                <a:solidFill>
                  <a:srgbClr val="0070C0"/>
                </a:solidFill>
              </a:rPr>
              <a:t>operational or processing section</a:t>
            </a:r>
            <a:r>
              <a:rPr lang="en-US" dirty="0"/>
              <a:t>. Here we have to do all necessary operations, such as computation, taking decision, calling other procedures (or algorithms) etc. </a:t>
            </a:r>
          </a:p>
          <a:p>
            <a:pPr marL="742950" lvl="1" indent="-285750" algn="just">
              <a:buSzPct val="90000"/>
              <a:buFont typeface="Courier New" panose="02070309020205020404" pitchFamily="49" charset="0"/>
              <a:buChar char="o"/>
              <a:defRPr/>
            </a:pPr>
            <a:endParaRPr lang="en-US" dirty="0"/>
          </a:p>
          <a:p>
            <a:pPr marL="742950" lvl="1" indent="-285750" algn="just">
              <a:buSzPct val="90000"/>
              <a:buFont typeface="Courier New" panose="02070309020205020404" pitchFamily="49" charset="0"/>
              <a:buChar char="o"/>
              <a:defRPr/>
            </a:pPr>
            <a:r>
              <a:rPr lang="en-US" dirty="0"/>
              <a:t>The third section is </a:t>
            </a:r>
            <a:r>
              <a:rPr lang="en-US" b="1" i="1" dirty="0">
                <a:solidFill>
                  <a:srgbClr val="0070C0"/>
                </a:solidFill>
              </a:rPr>
              <a:t>output</a:t>
            </a:r>
            <a:r>
              <a:rPr lang="en-US" dirty="0"/>
              <a:t>, where we display or get the result with the help of the previous two sections. </a:t>
            </a:r>
          </a:p>
        </p:txBody>
      </p:sp>
    </p:spTree>
    <p:extLst>
      <p:ext uri="{BB962C8B-B14F-4D97-AF65-F5344CB8AC3E}">
        <p14:creationId xmlns:p14="http://schemas.microsoft.com/office/powerpoint/2010/main" val="3674176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3693319"/>
          </a:xfrm>
          <a:prstGeom prst="rect">
            <a:avLst/>
          </a:prstGeom>
          <a:noFill/>
        </p:spPr>
        <p:txBody>
          <a:bodyPr wrap="square" rtlCol="0">
            <a:spAutoFit/>
          </a:bodyPr>
          <a:lstStyle/>
          <a:p>
            <a:pPr marL="285750" indent="-285750">
              <a:spcAft>
                <a:spcPts val="0"/>
              </a:spcAft>
              <a:buSzPct val="90000"/>
              <a:buFont typeface="Wingdings" panose="05000000000000000000" pitchFamily="2" charset="2"/>
              <a:buChar char="q"/>
              <a:defRPr/>
            </a:pPr>
            <a:r>
              <a:rPr lang="en-US" dirty="0"/>
              <a:t>Sequence of </a:t>
            </a:r>
            <a:r>
              <a:rPr lang="en-US" b="1" dirty="0"/>
              <a:t>instructions of any programming language</a:t>
            </a:r>
            <a:r>
              <a:rPr lang="en-US" dirty="0"/>
              <a:t> that can be followed to perform </a:t>
            </a:r>
            <a:r>
              <a:rPr lang="en-US" b="1" dirty="0"/>
              <a:t>a particular task</a:t>
            </a:r>
            <a:r>
              <a:rPr lang="en-US" dirty="0"/>
              <a:t>.</a:t>
            </a:r>
          </a:p>
          <a:p>
            <a:pPr marL="285750" indent="-285750">
              <a:spcAft>
                <a:spcPts val="0"/>
              </a:spcAft>
              <a:buSzPct val="90000"/>
              <a:buFont typeface="Wingdings" panose="05000000000000000000" pitchFamily="2" charset="2"/>
              <a:buChar char="q"/>
              <a:defRPr/>
            </a:pPr>
            <a:endParaRPr lang="en-US" dirty="0"/>
          </a:p>
          <a:p>
            <a:pPr marL="285750" indent="-285750">
              <a:spcAft>
                <a:spcPts val="0"/>
              </a:spcAft>
              <a:buSzPct val="90000"/>
              <a:buFont typeface="Wingdings" panose="05000000000000000000" pitchFamily="2" charset="2"/>
              <a:buChar char="q"/>
              <a:defRPr/>
            </a:pPr>
            <a:r>
              <a:rPr lang="en-US" dirty="0"/>
              <a:t>Like an algorithm, generally a program has three sections such as </a:t>
            </a:r>
            <a:r>
              <a:rPr lang="en-US" b="1" dirty="0"/>
              <a:t>input, processing and output</a:t>
            </a:r>
            <a:r>
              <a:rPr lang="en-US" dirty="0"/>
              <a:t>.</a:t>
            </a:r>
          </a:p>
          <a:p>
            <a:pPr marL="285750" indent="-285750">
              <a:spcAft>
                <a:spcPts val="0"/>
              </a:spcAft>
              <a:buSzPct val="90000"/>
              <a:buFont typeface="Wingdings" panose="05000000000000000000" pitchFamily="2" charset="2"/>
              <a:buChar char="q"/>
              <a:defRPr/>
            </a:pPr>
            <a:endParaRPr lang="en-US" dirty="0"/>
          </a:p>
          <a:p>
            <a:pPr marL="285750" indent="-285750">
              <a:buSzPct val="90000"/>
              <a:buFont typeface="Wingdings" panose="05000000000000000000" pitchFamily="2" charset="2"/>
              <a:buChar char="q"/>
              <a:defRPr/>
            </a:pPr>
            <a:r>
              <a:rPr lang="en-US" dirty="0"/>
              <a:t>For a particular problem (usually for a complex problem), at first we may write </a:t>
            </a:r>
            <a:r>
              <a:rPr lang="en-US" b="1" dirty="0"/>
              <a:t>an algorithm</a:t>
            </a:r>
            <a:r>
              <a:rPr lang="en-US" dirty="0"/>
              <a:t>. Later, the algorithm may be converted into a </a:t>
            </a:r>
            <a:r>
              <a:rPr lang="en-US" b="1" dirty="0"/>
              <a:t>program</a:t>
            </a:r>
            <a:r>
              <a:rPr lang="en-US" dirty="0"/>
              <a:t>. </a:t>
            </a:r>
          </a:p>
          <a:p>
            <a:pPr marL="285750" indent="-285750">
              <a:buSzPct val="90000"/>
              <a:buFont typeface="Wingdings" panose="05000000000000000000" pitchFamily="2" charset="2"/>
              <a:buChar char="q"/>
              <a:defRPr/>
            </a:pPr>
            <a:endParaRPr lang="en-US" dirty="0"/>
          </a:p>
          <a:p>
            <a:pPr marL="285750" indent="-285750">
              <a:buSzPct val="90000"/>
              <a:buFont typeface="Wingdings" panose="05000000000000000000" pitchFamily="2" charset="2"/>
              <a:buChar char="q"/>
              <a:defRPr/>
            </a:pPr>
            <a:r>
              <a:rPr lang="en-US" dirty="0"/>
              <a:t>In a program usually we use a large amount of data. Most of the cases these data are not elementary items, where exists structural relationship between elementary data items. </a:t>
            </a:r>
          </a:p>
          <a:p>
            <a:pPr marL="742950" lvl="1" indent="-285750">
              <a:buSzPct val="90000"/>
              <a:buFont typeface="Courier New" panose="02070309020205020404" pitchFamily="49" charset="0"/>
              <a:buChar char="o"/>
              <a:defRPr/>
            </a:pPr>
            <a:r>
              <a:rPr lang="en-US" i="1" dirty="0"/>
              <a:t>That means the program uses </a:t>
            </a:r>
            <a:r>
              <a:rPr lang="en-US" b="1" i="1" dirty="0"/>
              <a:t>data structures</a:t>
            </a:r>
            <a:r>
              <a:rPr lang="en-US" dirty="0"/>
              <a:t>.</a:t>
            </a:r>
          </a:p>
        </p:txBody>
      </p:sp>
    </p:spTree>
    <p:extLst>
      <p:ext uri="{BB962C8B-B14F-4D97-AF65-F5344CB8AC3E}">
        <p14:creationId xmlns:p14="http://schemas.microsoft.com/office/powerpoint/2010/main" val="2782502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837696"/>
          </a:xfrm>
        </p:spPr>
        <p:txBody>
          <a:bodyPr>
            <a:normAutofit/>
          </a:bodyPr>
          <a:lstStyle/>
          <a:p>
            <a:pPr marL="342900" indent="-342900">
              <a:buAutoNum type="arabicPeriod"/>
            </a:pPr>
            <a:r>
              <a:rPr lang="en-US" dirty="0">
                <a:solidFill>
                  <a:schemeClr val="tx1"/>
                </a:solidFill>
              </a:rPr>
              <a:t>Mission, Vision &amp; Goals of AIUB and Its Computer Science Department</a:t>
            </a:r>
          </a:p>
          <a:p>
            <a:pPr marL="342900" indent="-342900">
              <a:buAutoNum type="arabicPeriod"/>
            </a:pPr>
            <a:r>
              <a:rPr lang="en-US" dirty="0">
                <a:solidFill>
                  <a:schemeClr val="tx1"/>
                </a:solidFill>
              </a:rPr>
              <a:t>Course Objectives, Prerequisites, Importance, Contents &amp; Evaluation</a:t>
            </a:r>
          </a:p>
          <a:p>
            <a:pPr marL="342900" indent="-342900">
              <a:buAutoNum type="arabicPeriod"/>
            </a:pPr>
            <a:r>
              <a:rPr lang="en-US" dirty="0">
                <a:solidFill>
                  <a:schemeClr val="tx1"/>
                </a:solidFill>
              </a:rPr>
              <a:t>Classroom Policies</a:t>
            </a:r>
          </a:p>
          <a:p>
            <a:pPr marL="342900" indent="-342900">
              <a:buAutoNum type="arabicPeriod"/>
            </a:pPr>
            <a:r>
              <a:rPr lang="en-US" dirty="0">
                <a:solidFill>
                  <a:schemeClr val="tx1"/>
                </a:solidFill>
              </a:rPr>
              <a:t>Definition of Data Structures</a:t>
            </a:r>
          </a:p>
          <a:p>
            <a:pPr marL="342900" indent="-342900">
              <a:buAutoNum type="arabicPeriod"/>
            </a:pPr>
            <a:r>
              <a:rPr lang="en-US" dirty="0">
                <a:solidFill>
                  <a:schemeClr val="tx1"/>
                </a:solidFill>
              </a:rPr>
              <a:t>Operations on Data Structures</a:t>
            </a:r>
          </a:p>
          <a:p>
            <a:pPr marL="342900" indent="-342900">
              <a:buAutoNum type="arabicPeriod"/>
            </a:pPr>
            <a:r>
              <a:rPr lang="en-US" dirty="0">
                <a:solidFill>
                  <a:schemeClr val="tx1"/>
                </a:solidFill>
              </a:rPr>
              <a:t>Definition of Algorithm</a:t>
            </a:r>
          </a:p>
          <a:p>
            <a:pPr marL="342900" indent="-342900">
              <a:buAutoNum type="arabicPeriod"/>
            </a:pPr>
            <a:r>
              <a:rPr lang="en-US" dirty="0">
                <a:solidFill>
                  <a:schemeClr val="tx1"/>
                </a:solidFill>
              </a:rPr>
              <a:t>Definition of Program</a:t>
            </a:r>
          </a:p>
          <a:p>
            <a:pPr marL="342900" indent="-342900">
              <a:buAutoNum type="arabicPeriod"/>
            </a:pPr>
            <a:r>
              <a:rPr lang="en-US" dirty="0">
                <a:solidFill>
                  <a:schemeClr val="tx1"/>
                </a:solidFill>
              </a:rPr>
              <a:t>Books</a:t>
            </a:r>
          </a:p>
          <a:p>
            <a:pPr marL="342900" indent="-342900">
              <a:buAutoNum type="arabicPeriod"/>
            </a:pPr>
            <a:r>
              <a:rPr lang="en-US" dirty="0">
                <a:solidFill>
                  <a:schemeClr val="tx1"/>
                </a:solidFill>
              </a:rPr>
              <a:t>References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1324348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4" y="1594091"/>
            <a:ext cx="8369031" cy="3139321"/>
          </a:xfrm>
          <a:prstGeom prst="rect">
            <a:avLst/>
          </a:prstGeom>
          <a:noFill/>
        </p:spPr>
        <p:txBody>
          <a:bodyPr wrap="square" rtlCol="0">
            <a:spAutoFit/>
          </a:bodyPr>
          <a:lstStyle/>
          <a:p>
            <a:pPr marL="342900" indent="-342900" algn="just">
              <a:spcAft>
                <a:spcPts val="0"/>
              </a:spcAf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spcAft>
                <a:spcPts val="0"/>
              </a:spcAf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spcAft>
                <a:spcPts val="0"/>
              </a:spcAf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spcAft>
                <a:spcPts val="0"/>
              </a:spcAf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spcAft>
                <a:spcPts val="0"/>
              </a:spcAf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spcAft>
                <a:spcPts val="0"/>
              </a:spcAf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spcAft>
                <a:spcPts val="0"/>
              </a:spcAf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spcAft>
                <a:spcPts val="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4" y="1594091"/>
            <a:ext cx="8369031" cy="646331"/>
          </a:xfrm>
          <a:prstGeom prst="rect">
            <a:avLst/>
          </a:prstGeom>
          <a:noFill/>
        </p:spPr>
        <p:txBody>
          <a:bodyPr wrap="square" rtlCol="0">
            <a:spAutoFit/>
          </a:bodyPr>
          <a:lstStyle/>
          <a:p>
            <a:pPr marL="342900" indent="-342900" algn="just">
              <a:spcAft>
                <a:spcPts val="0"/>
              </a:spcAft>
              <a:buSzPct val="90000"/>
              <a:buFont typeface="+mj-lt"/>
              <a:buAutoNum type="arabicPeriod"/>
              <a:defRPr/>
            </a:pPr>
            <a:r>
              <a:rPr lang="en-US" dirty="0">
                <a:hlinkClick r:id="rId2"/>
              </a:rPr>
              <a:t>https://en.wikipedia.org/wiki/Data_structure</a:t>
            </a:r>
            <a:endParaRPr lang="en-US" dirty="0"/>
          </a:p>
          <a:p>
            <a:pPr marL="342900" indent="-342900" algn="just">
              <a:spcAft>
                <a:spcPts val="0"/>
              </a:spcAft>
              <a:buSzPct val="90000"/>
              <a:buFont typeface="+mj-lt"/>
              <a:buAutoNum type="arabicPeriod"/>
              <a:defRPr/>
            </a:pPr>
            <a:endParaRPr lang="en-US"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Vision &amp; Mission of </a:t>
            </a:r>
            <a:r>
              <a:rPr lang="en-US" b="1" dirty="0"/>
              <a:t>AIUB</a:t>
            </a:r>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1600438"/>
          </a:xfrm>
          <a:prstGeom prst="rect">
            <a:avLst/>
          </a:prstGeom>
          <a:noFill/>
        </p:spPr>
        <p:txBody>
          <a:bodyPr wrap="square" rtlCol="0">
            <a:spAutoFit/>
          </a:bodyPr>
          <a:lstStyle/>
          <a:p>
            <a:pPr algn="just"/>
            <a:r>
              <a:rPr lang="en-US" sz="2600" b="1" dirty="0">
                <a:latin typeface="+mj-lt"/>
              </a:rPr>
              <a:t>Vision</a:t>
            </a:r>
          </a:p>
          <a:p>
            <a:pPr algn="just"/>
            <a:endParaRPr lang="en-US" dirty="0"/>
          </a:p>
          <a:p>
            <a:pPr algn="just"/>
            <a:r>
              <a:rPr lang="en-US" dirty="0"/>
              <a:t>AMERICAN INTERNATIONAL UNIVERSITY-BANGLADESH (AIUB) envisions promoting professionals and excellent leadership catering to the technological progress and development needs of the country.</a:t>
            </a:r>
            <a:endParaRPr lang="x-none" dirty="0"/>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4060792"/>
            <a:ext cx="8366760" cy="2154436"/>
          </a:xfrm>
          <a:prstGeom prst="rect">
            <a:avLst/>
          </a:prstGeom>
          <a:noFill/>
        </p:spPr>
        <p:txBody>
          <a:bodyPr wrap="square" rtlCol="0">
            <a:spAutoFit/>
          </a:bodyPr>
          <a:lstStyle/>
          <a:p>
            <a:pPr algn="just"/>
            <a:r>
              <a:rPr lang="en-US" sz="2600" b="1" dirty="0">
                <a:latin typeface="+mj-lt"/>
              </a:rPr>
              <a:t>Mission</a:t>
            </a:r>
          </a:p>
          <a:p>
            <a:pPr algn="just"/>
            <a:endParaRPr lang="en-US" dirty="0"/>
          </a:p>
          <a:p>
            <a:pPr algn="just"/>
            <a:r>
              <a:rPr lang="en-US" dirty="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x-none" dirty="0"/>
          </a:p>
        </p:txBody>
      </p:sp>
    </p:spTree>
    <p:extLst>
      <p:ext uri="{BB962C8B-B14F-4D97-AF65-F5344CB8AC3E}">
        <p14:creationId xmlns:p14="http://schemas.microsoft.com/office/powerpoint/2010/main" val="232277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Goals of </a:t>
            </a:r>
            <a:r>
              <a:rPr lang="en-US" b="1" dirty="0"/>
              <a:t>AIUB</a:t>
            </a:r>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3970318"/>
          </a:xfrm>
          <a:prstGeom prst="rect">
            <a:avLst/>
          </a:prstGeom>
          <a:noFill/>
        </p:spPr>
        <p:txBody>
          <a:bodyPr wrap="square" rtlCol="0">
            <a:spAutoFit/>
          </a:bodyPr>
          <a:lstStyle/>
          <a:p>
            <a:pPr marL="457200" indent="-457200" algn="just">
              <a:buFont typeface="Wingdings" panose="05000000000000000000" pitchFamily="2" charset="2"/>
              <a:buChar char="q"/>
            </a:pPr>
            <a:r>
              <a:rPr lang="en-US" altLang="ja-JP" dirty="0"/>
              <a:t>Sustain development and progress of the university.</a:t>
            </a:r>
          </a:p>
          <a:p>
            <a:pPr marL="457200" indent="-457200" algn="just">
              <a:buFont typeface="Wingdings" panose="05000000000000000000" pitchFamily="2" charset="2"/>
              <a:buChar char="q"/>
            </a:pPr>
            <a:r>
              <a:rPr lang="en-US" altLang="ja-JP" dirty="0"/>
              <a:t>Continue to upgrade educational services and facilities responsive of the demands for change and needs of the society.</a:t>
            </a:r>
          </a:p>
          <a:p>
            <a:pPr marL="457200" indent="-457200" algn="just">
              <a:buFont typeface="Wingdings" panose="05000000000000000000" pitchFamily="2" charset="2"/>
              <a:buChar char="q"/>
            </a:pPr>
            <a:r>
              <a:rPr lang="en-US" altLang="ja-JP" dirty="0"/>
              <a:t>Inculcate professional culture among management, faculty and personnel in the attainment of the institution's vision, mission and goals.</a:t>
            </a:r>
          </a:p>
          <a:p>
            <a:pPr marL="457200" indent="-457200" algn="just">
              <a:buFont typeface="Wingdings" panose="05000000000000000000" pitchFamily="2" charset="2"/>
              <a:buChar char="q"/>
            </a:pPr>
            <a:r>
              <a:rPr lang="en-US" altLang="ja-JP" dirty="0"/>
              <a:t>Enhance research consciousness in discovering new dimensions for curriculum development and enrichment.</a:t>
            </a:r>
          </a:p>
          <a:p>
            <a:pPr marL="457200" indent="-457200" algn="just">
              <a:buFont typeface="Wingdings" panose="05000000000000000000" pitchFamily="2" charset="2"/>
              <a:buChar char="q"/>
            </a:pPr>
            <a:r>
              <a:rPr lang="en-US" altLang="ja-JP" dirty="0"/>
              <a:t>Implement meaningful and relevant community outreach programs reflective of the available resources and expertise of the university.</a:t>
            </a:r>
          </a:p>
          <a:p>
            <a:pPr marL="457200" indent="-457200" algn="just">
              <a:buFont typeface="Wingdings" panose="05000000000000000000" pitchFamily="2" charset="2"/>
              <a:buChar char="q"/>
            </a:pPr>
            <a:r>
              <a:rPr lang="en-US" altLang="ja-JP" dirty="0"/>
              <a:t>Establish strong networking of programs, sharing of resources and expertise with local and international educational institutions and organizations.</a:t>
            </a:r>
          </a:p>
          <a:p>
            <a:pPr marL="457200" indent="-457200" algn="just">
              <a:buFont typeface="Wingdings" panose="05000000000000000000" pitchFamily="2" charset="2"/>
              <a:buChar char="q"/>
            </a:pPr>
            <a:r>
              <a:rPr lang="en-US" altLang="ja-JP" dirty="0"/>
              <a:t>Accelerate the participation of alumni, students and professionals in the implementation of educational programs and development of projects designed to expand and improve global academic standards.</a:t>
            </a:r>
          </a:p>
        </p:txBody>
      </p:sp>
    </p:spTree>
    <p:extLst>
      <p:ext uri="{BB962C8B-B14F-4D97-AF65-F5344CB8AC3E}">
        <p14:creationId xmlns:p14="http://schemas.microsoft.com/office/powerpoint/2010/main" val="2154637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9493"/>
            <a:ext cx="7808976" cy="1088136"/>
          </a:xfrm>
        </p:spPr>
        <p:txBody>
          <a:bodyPr>
            <a:noAutofit/>
          </a:bodyPr>
          <a:lstStyle/>
          <a:p>
            <a:r>
              <a:rPr lang="en-US" dirty="0"/>
              <a:t>Vision &amp; Mission of </a:t>
            </a:r>
            <a:br>
              <a:rPr lang="en-US" dirty="0"/>
            </a:br>
            <a:r>
              <a:rPr lang="en-US" b="1" dirty="0"/>
              <a:t>Computer Science</a:t>
            </a:r>
            <a:r>
              <a:rPr lang="en-US" dirty="0"/>
              <a:t> Department</a:t>
            </a:r>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1323439"/>
          </a:xfrm>
          <a:prstGeom prst="rect">
            <a:avLst/>
          </a:prstGeom>
          <a:noFill/>
        </p:spPr>
        <p:txBody>
          <a:bodyPr wrap="square" rtlCol="0">
            <a:spAutoFit/>
          </a:bodyPr>
          <a:lstStyle/>
          <a:p>
            <a:pPr algn="just"/>
            <a:r>
              <a:rPr lang="en-US" sz="2600" b="1" dirty="0">
                <a:latin typeface="+mj-lt"/>
              </a:rPr>
              <a:t>Vision</a:t>
            </a:r>
          </a:p>
          <a:p>
            <a:pPr algn="just"/>
            <a:endParaRPr lang="en-US" dirty="0"/>
          </a:p>
          <a:p>
            <a:pPr algn="just"/>
            <a:r>
              <a:rPr lang="en-US" dirty="0"/>
              <a:t>Provides leadership in the pursuit of quality and excellent computer education and produce highly skilled and globally competitive IT professionals.</a:t>
            </a:r>
            <a:endParaRPr lang="x-none" dirty="0"/>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4060792"/>
            <a:ext cx="8366760" cy="1877437"/>
          </a:xfrm>
          <a:prstGeom prst="rect">
            <a:avLst/>
          </a:prstGeom>
          <a:noFill/>
        </p:spPr>
        <p:txBody>
          <a:bodyPr wrap="square" rtlCol="0">
            <a:spAutoFit/>
          </a:bodyPr>
          <a:lstStyle/>
          <a:p>
            <a:pPr algn="just"/>
            <a:r>
              <a:rPr lang="en-US" sz="2600" b="1" dirty="0">
                <a:latin typeface="+mj-lt"/>
              </a:rPr>
              <a:t>Mission</a:t>
            </a:r>
          </a:p>
          <a:p>
            <a:pPr algn="just"/>
            <a:endParaRPr lang="en-US" dirty="0"/>
          </a:p>
          <a:p>
            <a:pPr algn="just"/>
            <a:r>
              <a:rPr lang="en-US" dirty="0"/>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endParaRPr lang="x-none" dirty="0"/>
          </a:p>
        </p:txBody>
      </p:sp>
    </p:spTree>
    <p:extLst>
      <p:ext uri="{BB962C8B-B14F-4D97-AF65-F5344CB8AC3E}">
        <p14:creationId xmlns:p14="http://schemas.microsoft.com/office/powerpoint/2010/main" val="178079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93449"/>
            <a:ext cx="7808976" cy="1088136"/>
          </a:xfrm>
        </p:spPr>
        <p:txBody>
          <a:bodyPr>
            <a:noAutofit/>
          </a:bodyPr>
          <a:lstStyle/>
          <a:p>
            <a:r>
              <a:rPr lang="en-US" dirty="0"/>
              <a:t>Goals of </a:t>
            </a:r>
            <a:br>
              <a:rPr lang="en-US" dirty="0"/>
            </a:br>
            <a:r>
              <a:rPr lang="en-US" b="1" dirty="0"/>
              <a:t>Computer Science</a:t>
            </a:r>
            <a:r>
              <a:rPr lang="en-US" dirty="0"/>
              <a:t> Department</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2862322"/>
          </a:xfrm>
          <a:prstGeom prst="rect">
            <a:avLst/>
          </a:prstGeom>
          <a:noFill/>
        </p:spPr>
        <p:txBody>
          <a:bodyPr wrap="square" rtlCol="0">
            <a:spAutoFit/>
          </a:bodyPr>
          <a:lstStyle/>
          <a:p>
            <a:pPr marL="457200" indent="-457200" algn="just">
              <a:buFont typeface="Wingdings" panose="05000000000000000000" pitchFamily="2" charset="2"/>
              <a:buChar char="q"/>
            </a:pPr>
            <a:r>
              <a:rPr lang="en-US" altLang="ja-JP" dirty="0"/>
              <a:t>Enrich the computer education curriculum to suit the needs of the industry-   wide standards for both domestic and international markets.</a:t>
            </a:r>
          </a:p>
          <a:p>
            <a:pPr marL="457200" indent="-457200" algn="just">
              <a:buFont typeface="Wingdings" panose="05000000000000000000" pitchFamily="2" charset="2"/>
              <a:buChar char="q"/>
            </a:pPr>
            <a:r>
              <a:rPr lang="en-US" altLang="ja-JP" dirty="0"/>
              <a:t>Equip the faculty and staff with professional, modern technological and research skills.</a:t>
            </a:r>
          </a:p>
          <a:p>
            <a:pPr marL="457200" indent="-457200" algn="just">
              <a:buFont typeface="Wingdings" panose="05000000000000000000" pitchFamily="2" charset="2"/>
              <a:buChar char="q"/>
            </a:pPr>
            <a:r>
              <a:rPr lang="en-US" altLang="ja-JP" dirty="0"/>
              <a:t>Upgrade continuously computer hardware's, facilities and instructional materials to cope with the challenges of the information technology age.</a:t>
            </a:r>
          </a:p>
          <a:p>
            <a:pPr marL="457200" indent="-457200" algn="just">
              <a:buFont typeface="Wingdings" panose="05000000000000000000" pitchFamily="2" charset="2"/>
              <a:buChar char="q"/>
            </a:pPr>
            <a:r>
              <a:rPr lang="en-US" altLang="ja-JP" dirty="0"/>
              <a:t>Initiate and conduct relevant research, software development and outreach services.</a:t>
            </a:r>
          </a:p>
          <a:p>
            <a:pPr marL="457200" indent="-457200" algn="just">
              <a:buFont typeface="Wingdings" panose="05000000000000000000" pitchFamily="2" charset="2"/>
              <a:buChar char="q"/>
            </a:pPr>
            <a:r>
              <a:rPr lang="en-US" altLang="ja-JP" dirty="0"/>
              <a:t>Establish linkage with industry and other IT-based organizations/institutions for sharing of resources and expertise, and better job opportunities for students.</a:t>
            </a:r>
          </a:p>
        </p:txBody>
      </p:sp>
    </p:spTree>
    <p:extLst>
      <p:ext uri="{BB962C8B-B14F-4D97-AF65-F5344CB8AC3E}">
        <p14:creationId xmlns:p14="http://schemas.microsoft.com/office/powerpoint/2010/main" val="2898037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Objectives</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2585323"/>
          </a:xfrm>
          <a:prstGeom prst="rect">
            <a:avLst/>
          </a:prstGeom>
          <a:noFill/>
        </p:spPr>
        <p:txBody>
          <a:bodyPr wrap="square" rtlCol="0">
            <a:spAutoFit/>
          </a:bodyPr>
          <a:lstStyle/>
          <a:p>
            <a:pPr algn="just"/>
            <a:r>
              <a:rPr lang="en-US" dirty="0"/>
              <a:t>The objective of this course is to introduce the subject of data structures with the explanation of how data can be stored or manipulated in computer in an optimized way. </a:t>
            </a:r>
          </a:p>
          <a:p>
            <a:pPr algn="just"/>
            <a:endParaRPr lang="en-US" dirty="0"/>
          </a:p>
          <a:p>
            <a:pPr algn="just"/>
            <a:r>
              <a:rPr lang="en-US" dirty="0"/>
              <a:t>An overview of data organization and certain data structures will be covered along with a discussion of the different operations, which are applied to these data structures.</a:t>
            </a:r>
          </a:p>
          <a:p>
            <a:pPr algn="just"/>
            <a:r>
              <a:rPr lang="en-US" dirty="0"/>
              <a:t> </a:t>
            </a:r>
          </a:p>
          <a:p>
            <a:pPr algn="just"/>
            <a:r>
              <a:rPr lang="en-US" dirty="0"/>
              <a:t>Here, the space and time complexity will be taken care for different searching or sorting techniques to deal with data. We also include how these efficient techniques could be implemented in real life applications.</a:t>
            </a:r>
          </a:p>
        </p:txBody>
      </p:sp>
    </p:spTree>
    <p:extLst>
      <p:ext uri="{BB962C8B-B14F-4D97-AF65-F5344CB8AC3E}">
        <p14:creationId xmlns:p14="http://schemas.microsoft.com/office/powerpoint/2010/main" val="2134390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Prerequisites</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Representing information in computers, Binary Number Systems, Conversions.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Using IDE.</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Basic conception of Data Storage, Data types, Variable, Array (single &amp; multidimensional), Pointers, String, Functions, Recursion, Scope of variable &amp; function, etc.</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Knowing different Libraries &amp; their Functions.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Concept of Structure &amp; Class.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Knowing</a:t>
            </a:r>
            <a:r>
              <a:rPr lang="en-US" b="1" dirty="0"/>
              <a:t> O</a:t>
            </a:r>
            <a:r>
              <a:rPr lang="en-US" dirty="0"/>
              <a:t>bject </a:t>
            </a:r>
            <a:r>
              <a:rPr lang="en-US" b="1" dirty="0"/>
              <a:t>O</a:t>
            </a:r>
            <a:r>
              <a:rPr lang="en-US" dirty="0"/>
              <a:t>riented </a:t>
            </a:r>
            <a:r>
              <a:rPr lang="en-US" b="1" dirty="0"/>
              <a:t>P</a:t>
            </a:r>
            <a:r>
              <a:rPr lang="en-US" dirty="0"/>
              <a:t>rogramming concepts.</a:t>
            </a:r>
          </a:p>
        </p:txBody>
      </p:sp>
    </p:spTree>
    <p:extLst>
      <p:ext uri="{BB962C8B-B14F-4D97-AF65-F5344CB8AC3E}">
        <p14:creationId xmlns:p14="http://schemas.microsoft.com/office/powerpoint/2010/main" val="2807841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Importance of the course</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Data structure is required for all areas of computer science – especially for the basic concept of programming.</a:t>
            </a:r>
          </a:p>
          <a:p>
            <a:pPr algn="just"/>
            <a:endParaRPr lang="en-US" dirty="0"/>
          </a:p>
          <a:p>
            <a:pPr marL="285750" indent="-285750" algn="just">
              <a:buFont typeface="Wingdings" panose="05000000000000000000" pitchFamily="2" charset="2"/>
              <a:buChar char="q"/>
            </a:pPr>
            <a:r>
              <a:rPr lang="en-US" dirty="0"/>
              <a:t>This course will give the basic for the understanding of the courses – Algorithms, Database, Artificial Intelligence, object oriented programming, etc.</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This course will give the basic for the understanding of the concepts – Data storage, converting data into information, manipulation of data, etc.</a:t>
            </a:r>
          </a:p>
        </p:txBody>
      </p:sp>
    </p:spTree>
    <p:extLst>
      <p:ext uri="{BB962C8B-B14F-4D97-AF65-F5344CB8AC3E}">
        <p14:creationId xmlns:p14="http://schemas.microsoft.com/office/powerpoint/2010/main" val="3198460608"/>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06A95C-4105-4F36-BA2A-9EF3F56B4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922B278-706C-4AF0-9D9B-EBAF46B1A25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AC46337-597C-4C22-848D-A0AA45C5F6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268</TotalTime>
  <Words>1622</Words>
  <Application>Microsoft Office PowerPoint</Application>
  <PresentationFormat>On-screen Show (4:3)</PresentationFormat>
  <Paragraphs>205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Corbel</vt:lpstr>
      <vt:lpstr>Courier New</vt:lpstr>
      <vt:lpstr>Times New Roman</vt:lpstr>
      <vt:lpstr>Wingdings</vt:lpstr>
      <vt:lpstr>Spectrum</vt:lpstr>
      <vt:lpstr>Introduction to Data Structures</vt:lpstr>
      <vt:lpstr>Lecture Outline</vt:lpstr>
      <vt:lpstr>Vision &amp; Mission of AIUB</vt:lpstr>
      <vt:lpstr>Goals of AIUB</vt:lpstr>
      <vt:lpstr>Vision &amp; Mission of  Computer Science Department</vt:lpstr>
      <vt:lpstr>Goals of  Computer Science Department</vt:lpstr>
      <vt:lpstr>Course Objectives</vt:lpstr>
      <vt:lpstr>Course Prerequisites</vt:lpstr>
      <vt:lpstr>Importance of the course</vt:lpstr>
      <vt:lpstr>Course Contents</vt:lpstr>
      <vt:lpstr>Course Evaluation</vt:lpstr>
      <vt:lpstr>Classroom Policies</vt:lpstr>
      <vt:lpstr>Data &amp; Structures</vt:lpstr>
      <vt:lpstr>Data Structures</vt:lpstr>
      <vt:lpstr>PowerPoint Presentation</vt:lpstr>
      <vt:lpstr>Operations on Data Structures</vt:lpstr>
      <vt:lpstr>Algorithm</vt:lpstr>
      <vt:lpstr>PowerPoint Presentation</vt:lpstr>
      <vt:lpstr>Program</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SYEDA ANIKA TASNIM</cp:lastModifiedBy>
  <cp:revision>117</cp:revision>
  <dcterms:created xsi:type="dcterms:W3CDTF">2018-12-10T17:20:29Z</dcterms:created>
  <dcterms:modified xsi:type="dcterms:W3CDTF">2021-01-24T05:18:29Z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