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81" r:id="rId6"/>
    <p:sldId id="268" r:id="rId7"/>
    <p:sldId id="282"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82" d="100"/>
          <a:sy n="82" d="100"/>
        </p:scale>
        <p:origin x="9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1B35B1CE-1993-4632-BE8D-4B1936C2361E}"/>
    <pc:docChg chg="modSld">
      <pc:chgData name="SYEDA ANIKA TASNIM" userId="8fb70a1d-16e3-4c86-a699-7b87e9bfa60b" providerId="ADAL" clId="{1B35B1CE-1993-4632-BE8D-4B1936C2361E}" dt="2021-01-26T05:54:21.581" v="17" actId="20577"/>
      <pc:docMkLst>
        <pc:docMk/>
      </pc:docMkLst>
      <pc:sldChg chg="modSp mod">
        <pc:chgData name="SYEDA ANIKA TASNIM" userId="8fb70a1d-16e3-4c86-a699-7b87e9bfa60b" providerId="ADAL" clId="{1B35B1CE-1993-4632-BE8D-4B1936C2361E}" dt="2021-01-26T05:54:21.581" v="17" actId="20577"/>
        <pc:sldMkLst>
          <pc:docMk/>
          <pc:sldMk cId="700707328" sldId="256"/>
        </pc:sldMkLst>
        <pc:graphicFrameChg chg="modGraphic">
          <ac:chgData name="SYEDA ANIKA TASNIM" userId="8fb70a1d-16e3-4c86-a699-7b87e9bfa60b" providerId="ADAL" clId="{1B35B1CE-1993-4632-BE8D-4B1936C2361E}" dt="2021-01-26T05:54:21.581" v="17" actId="20577"/>
          <ac:graphicFrameMkLst>
            <pc:docMk/>
            <pc:sldMk cId="700707328" sldId="256"/>
            <ac:graphicFrameMk id="7" creationId="{29FF08AD-7519-4C4A-8E0D-640DF5BB5E58}"/>
          </ac:graphicFrameMkLst>
        </pc:graphicFrameChg>
      </pc:sldChg>
    </pc:docChg>
  </pc:docChgLst>
  <pc:docChgLst>
    <pc:chgData name="SYEDA ANIKA TASNIM" userId="8fb70a1d-16e3-4c86-a699-7b87e9bfa60b" providerId="ADAL" clId="{03F58406-7C9C-4F54-8B4B-348BF2D5CFFF}"/>
    <pc:docChg chg="custSel modSld">
      <pc:chgData name="SYEDA ANIKA TASNIM" userId="8fb70a1d-16e3-4c86-a699-7b87e9bfa60b" providerId="ADAL" clId="{03F58406-7C9C-4F54-8B4B-348BF2D5CFFF}" dt="2020-07-07T07:12:31.451" v="70" actId="20577"/>
      <pc:docMkLst>
        <pc:docMk/>
      </pc:docMkLst>
      <pc:sldChg chg="modSp mod">
        <pc:chgData name="SYEDA ANIKA TASNIM" userId="8fb70a1d-16e3-4c86-a699-7b87e9bfa60b" providerId="ADAL" clId="{03F58406-7C9C-4F54-8B4B-348BF2D5CFFF}" dt="2020-07-07T07:12:31.451" v="70" actId="20577"/>
        <pc:sldMkLst>
          <pc:docMk/>
          <pc:sldMk cId="700707328" sldId="256"/>
        </pc:sldMkLst>
        <pc:graphicFrameChg chg="modGraphic">
          <ac:chgData name="SYEDA ANIKA TASNIM" userId="8fb70a1d-16e3-4c86-a699-7b87e9bfa60b" providerId="ADAL" clId="{03F58406-7C9C-4F54-8B4B-348BF2D5CFFF}" dt="2020-07-07T07:12:31.451" v="70"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 &amp; 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8992585"/>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12352">
                  <a:extLst>
                    <a:ext uri="{9D8B030D-6E8A-4147-A177-3AD203B41FA5}">
                      <a16:colId xmlns:a16="http://schemas.microsoft.com/office/drawing/2014/main" val="1762131981"/>
                    </a:ext>
                  </a:extLst>
                </a:gridCol>
                <a:gridCol w="1359877">
                  <a:extLst>
                    <a:ext uri="{9D8B030D-6E8A-4147-A177-3AD203B41FA5}">
                      <a16:colId xmlns:a16="http://schemas.microsoft.com/office/drawing/2014/main" val="445458238"/>
                    </a:ext>
                  </a:extLst>
                </a:gridCol>
                <a:gridCol w="175471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r>
                        <a:rPr lang="en-US" dirty="0"/>
                        <a:t>Spring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335495" y="1674813"/>
            <a:ext cx="5494938" cy="1893887"/>
          </a:xfrm>
        </p:spPr>
        <p:txBody>
          <a:bodyPr>
            <a:normAutofit fontScale="62500" lnSpcReduction="20000"/>
          </a:bodyPr>
          <a:lstStyle/>
          <a:p>
            <a:pPr algn="just">
              <a:buClrTx/>
              <a:buFont typeface="Wingdings" panose="05000000000000000000" pitchFamily="2" charset="2"/>
              <a:buChar char="q"/>
            </a:pPr>
            <a:r>
              <a:rPr lang="en-US" dirty="0"/>
              <a:t>Consider a 2D array </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[R][C]</a:t>
            </a:r>
            <a:r>
              <a:rPr lang="en-US" sz="1950" dirty="0"/>
              <a:t> </a:t>
            </a:r>
            <a:r>
              <a:rPr lang="en-US" dirty="0"/>
              <a:t>each element addressed by </a:t>
            </a:r>
            <a:r>
              <a:rPr lang="en-US" sz="1950" b="1" dirty="0">
                <a:latin typeface="Courier New" panose="02070309020205020404" pitchFamily="49" charset="0"/>
                <a:cs typeface="Courier New" panose="02070309020205020404" pitchFamily="49" charset="0"/>
              </a:rPr>
              <a:t>&amp;</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1950" b="1" dirty="0">
                <a:latin typeface="Courier New" panose="02070309020205020404" pitchFamily="49" charset="0"/>
                <a:cs typeface="Courier New" panose="02070309020205020404" pitchFamily="49" charset="0"/>
              </a:rPr>
              <a:t>0</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 &lt; R</a:t>
            </a:r>
            <a:r>
              <a:rPr lang="en-US" dirty="0"/>
              <a:t>, </a:t>
            </a:r>
            <a:r>
              <a:rPr lang="en-US" sz="1950" b="1" dirty="0">
                <a:latin typeface="Courier New" panose="02070309020205020404" pitchFamily="49" charset="0"/>
                <a:cs typeface="Courier New" panose="02070309020205020404" pitchFamily="49" charset="0"/>
              </a:rPr>
              <a:t>0 </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a:latin typeface="Courier New" panose="02070309020205020404" pitchFamily="49" charset="0"/>
                <a:cs typeface="Courier New" panose="02070309020205020404" pitchFamily="49" charset="0"/>
              </a:rPr>
              <a:t>j &lt; C</a:t>
            </a:r>
            <a:r>
              <a:rPr lang="en-US" dirty="0"/>
              <a:t>. </a:t>
            </a:r>
            <a:endParaRPr lang="en-US" b="1" dirty="0"/>
          </a:p>
          <a:p>
            <a:pPr algn="just">
              <a:buClrTx/>
              <a:buFont typeface="Wingdings" panose="05000000000000000000" pitchFamily="2" charset="2"/>
              <a:buChar char="q"/>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ClrTx/>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4294967295"/>
          </p:nvPr>
        </p:nvSpPr>
        <p:spPr>
          <a:xfrm>
            <a:off x="174967" y="5060685"/>
            <a:ext cx="8824913" cy="1742383"/>
          </a:xfrm>
        </p:spPr>
        <p:txBody>
          <a:bodyPr>
            <a:noAutofit/>
          </a:bodyPr>
          <a:lstStyle/>
          <a:p>
            <a:pPr marL="0" indent="0" algn="just">
              <a:buNone/>
            </a:pPr>
            <a:r>
              <a:rPr lang="en-US" sz="1500" b="1" dirty="0">
                <a:latin typeface="Courier New" panose="02070309020205020404" pitchFamily="49" charset="0"/>
                <a:cs typeface="Courier New" panose="02070309020205020404" pitchFamily="49" charset="0"/>
              </a:rPr>
              <a:t>&amp;array[</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][j]=</a:t>
            </a:r>
            <a:r>
              <a:rPr lang="en-US" sz="1500" b="1" dirty="0" err="1">
                <a:latin typeface="Courier New" panose="02070309020205020404" pitchFamily="49" charset="0"/>
                <a:cs typeface="Courier New" panose="02070309020205020404" pitchFamily="49" charset="0"/>
              </a:rPr>
              <a:t>start_location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 * (C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 + (j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 + (1 * (3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 (1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2040951166"/>
              </p:ext>
            </p:extLst>
          </p:nvPr>
        </p:nvGraphicFramePr>
        <p:xfrm>
          <a:off x="174967" y="3752043"/>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 567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571</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575</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579</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583</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1" name="Straight Connector 10"/>
          <p:cNvCxnSpPr/>
          <p:nvPr/>
        </p:nvCxnSpPr>
        <p:spPr>
          <a:xfrm>
            <a:off x="7067020" y="3964611"/>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56935" y="3954527"/>
            <a:ext cx="1501579"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Table 13"/>
          <p:cNvGraphicFramePr>
            <a:graphicFrameLocks noGrp="1"/>
          </p:cNvGraphicFramePr>
          <p:nvPr>
            <p:extLst>
              <p:ext uri="{D42A27DB-BD31-4B8C-83A1-F6EECF244321}">
                <p14:modId xmlns:p14="http://schemas.microsoft.com/office/powerpoint/2010/main" val="2421467942"/>
              </p:ext>
            </p:extLst>
          </p:nvPr>
        </p:nvGraphicFramePr>
        <p:xfrm>
          <a:off x="6097754" y="1379911"/>
          <a:ext cx="2610144" cy="2102451"/>
        </p:xfrm>
        <a:graphic>
          <a:graphicData uri="http://schemas.openxmlformats.org/drawingml/2006/table">
            <a:tbl>
              <a:tblPr firstRow="1" bandRow="1">
                <a:tableStyleId>{2D5ABB26-0587-4C30-8999-92F81FD0307C}</a:tableStyleId>
              </a:tblPr>
              <a:tblGrid>
                <a:gridCol w="482973">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76451">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tblGrid>
              <a:tr h="2286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t>567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575</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100" b="1" dirty="0"/>
                        <a:t>579</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1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4814">
                <a:tc rowSpan="2">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rowSpan="2">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2860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t>583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sym typeface="Wingdings" panose="05000000000000000000" pitchFamily="2" charset="2"/>
                        </a:rPr>
                        <a:t>587</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0">
                <a:tc rowSpan="2">
                  <a:txBody>
                    <a:bodyPr/>
                    <a:lstStyle/>
                    <a:p>
                      <a:pPr algn="ctr"/>
                      <a:endParaRPr lang="en-US" sz="1100" b="1"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716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67417">
                <a:tc rowSpan="2">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251460">
                <a:tc>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Rectangle 1"/>
          <p:cNvSpPr/>
          <p:nvPr/>
        </p:nvSpPr>
        <p:spPr>
          <a:xfrm>
            <a:off x="7202477" y="2096915"/>
            <a:ext cx="677474" cy="470457"/>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13" name="TextBox 12">
            <a:extLst>
              <a:ext uri="{FF2B5EF4-FFF2-40B4-BE49-F238E27FC236}">
                <a16:creationId xmlns:a16="http://schemas.microsoft.com/office/drawing/2014/main" id="{10A5C87D-8662-4AF3-A6B3-89FBFD24F455}"/>
              </a:ext>
            </a:extLst>
          </p:cNvPr>
          <p:cNvSpPr txBox="1"/>
          <p:nvPr/>
        </p:nvSpPr>
        <p:spPr>
          <a:xfrm>
            <a:off x="6035793" y="2039300"/>
            <a:ext cx="677474" cy="261610"/>
          </a:xfrm>
          <a:prstGeom prst="rect">
            <a:avLst/>
          </a:prstGeom>
          <a:noFill/>
        </p:spPr>
        <p:txBody>
          <a:bodyPr wrap="square">
            <a:spAutoFit/>
          </a:bodyPr>
          <a:lstStyle/>
          <a:p>
            <a:r>
              <a:rPr lang="en-US" sz="1100" b="1" dirty="0"/>
              <a:t>579</a:t>
            </a:r>
            <a:r>
              <a:rPr lang="en-US" sz="1100" b="1" dirty="0">
                <a:sym typeface="Wingdings" panose="05000000000000000000" pitchFamily="2" charset="2"/>
              </a:rPr>
              <a:t></a:t>
            </a:r>
            <a:endParaRPr lang="en-US" sz="1100" dirty="0"/>
          </a:p>
        </p:txBody>
      </p:sp>
    </p:spTree>
    <p:extLst>
      <p:ext uri="{BB962C8B-B14F-4D97-AF65-F5344CB8AC3E}">
        <p14:creationId xmlns:p14="http://schemas.microsoft.com/office/powerpoint/2010/main" val="350654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There is a general way to access the memory location of a 2 dimensional array.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dirty="0" err="1">
                <a:cs typeface="Courier New" panose="02070309020205020404" pitchFamily="49" charset="0"/>
              </a:rPr>
              <a:t>i</a:t>
            </a:r>
            <a:r>
              <a:rPr lang="en-US" dirty="0">
                <a:cs typeface="Courier New" panose="02070309020205020404" pitchFamily="49" charset="0"/>
              </a:rPr>
              <a:t> *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A 2D array is also referred as an array of arrays. i.e. an array of which each element is another array.</a:t>
            </a:r>
          </a:p>
        </p:txBody>
      </p:sp>
    </p:spTree>
    <p:extLst>
      <p:ext uri="{BB962C8B-B14F-4D97-AF65-F5344CB8AC3E}">
        <p14:creationId xmlns:p14="http://schemas.microsoft.com/office/powerpoint/2010/main" val="330801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spTree>
    <p:extLst>
      <p:ext uri="{BB962C8B-B14F-4D97-AF65-F5344CB8AC3E}">
        <p14:creationId xmlns:p14="http://schemas.microsoft.com/office/powerpoint/2010/main" val="82445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713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4-6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has 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200"/>
              </a:spcBef>
              <a:spcAft>
                <a:spcPts val="200"/>
              </a:spcAft>
              <a:buClrTx/>
              <a:buFont typeface="Wingdings" panose="05000000000000000000" pitchFamily="2" charset="2"/>
              <a:buChar char="q"/>
            </a:pPr>
            <a:r>
              <a:rPr lang="en-US" sz="1400" dirty="0"/>
              <a:t>The same can be found in line 8, where we have </a:t>
            </a:r>
            <a:r>
              <a:rPr lang="en-US" sz="1400" dirty="0" err="1">
                <a:latin typeface="Courier New" panose="02070309020205020404" pitchFamily="49" charset="0"/>
                <a:cs typeface="Courier New" panose="02070309020205020404" pitchFamily="49" charset="0"/>
              </a:rPr>
              <a:t>cin</a:t>
            </a:r>
            <a:r>
              <a:rPr lang="en-US" sz="1400" dirty="0"/>
              <a:t> 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4077228754"/>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val="20000"/>
                    </a:ext>
                  </a:extLst>
                </a:gridCol>
                <a:gridCol w="4369382">
                  <a:extLst>
                    <a:ext uri="{9D8B030D-6E8A-4147-A177-3AD203B41FA5}">
                      <a16:colId xmlns:a16="http://schemas.microsoft.com/office/drawing/2014/main"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a:solidFill>
                            <a:srgbClr val="FF0000"/>
                          </a:solidFill>
                          <a:effectLst/>
                          <a:latin typeface="Courier New" panose="02070309020205020404" pitchFamily="49" charset="0"/>
                          <a:cs typeface="Courier New" panose="02070309020205020404" pitchFamily="49" charset="0"/>
                        </a:rPr>
                        <a:t>"Please, enter first 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&gt;&gt;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&lt;&lt;Greeting&lt;&lt;“, “&lt;&lt;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197647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(FirstName,80);</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&lt;&lt;Question;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3115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extLst>
      <p:ext uri="{BB962C8B-B14F-4D97-AF65-F5344CB8AC3E}">
        <p14:creationId xmlns:p14="http://schemas.microsoft.com/office/powerpoint/2010/main" val="276554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val="20000"/>
                    </a:ext>
                  </a:extLst>
                </a:gridCol>
                <a:gridCol w="6756255">
                  <a:extLst>
                    <a:ext uri="{9D8B030D-6E8A-4147-A177-3AD203B41FA5}">
                      <a16:colId xmlns:a16="http://schemas.microsoft.com/office/drawing/2014/main"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718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a:extLst>
              <a:ext uri="{FF2B5EF4-FFF2-40B4-BE49-F238E27FC236}">
                <a16:creationId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a:t>
            </a:r>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r>
              <a:rPr lang="en-US" i="1" dirty="0">
                <a:cs typeface="Courier New" panose="02070309020205020404" pitchFamily="49" charset="0"/>
              </a:rPr>
              <a:t>[See Reference (slide 21) for more info on that]</a:t>
            </a: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dirty="0">
                <a:latin typeface="Courier New" panose="02070309020205020404" pitchFamily="49" charset="0"/>
                <a:cs typeface="Courier New" panose="02070309020205020404" pitchFamily="49" charset="0"/>
              </a:rPr>
              <a:t>length()</a:t>
            </a:r>
            <a:r>
              <a:rPr lang="en-US" dirty="0">
                <a:cs typeface="Courier New" panose="02070309020205020404" pitchFamily="49" charset="0"/>
              </a:rPr>
              <a:t> 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extLst>
      <p:ext uri="{BB962C8B-B14F-4D97-AF65-F5344CB8AC3E}">
        <p14:creationId xmlns:p14="http://schemas.microsoft.com/office/powerpoint/2010/main" val="122214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a:t>Run the example on your IDE and play with it.</a:t>
            </a:r>
          </a:p>
        </p:txBody>
      </p:sp>
    </p:spTree>
    <p:extLst>
      <p:ext uri="{BB962C8B-B14F-4D97-AF65-F5344CB8AC3E}">
        <p14:creationId xmlns:p14="http://schemas.microsoft.com/office/powerpoint/2010/main" val="162227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Array [2-Dimensional]</a:t>
            </a:r>
          </a:p>
          <a:p>
            <a:pPr marL="800100" lvl="1" indent="-342900" algn="l">
              <a:buClr>
                <a:schemeClr val="accent6"/>
              </a:buClr>
              <a:buAutoNum type="romanLcPeriod"/>
            </a:pPr>
            <a:r>
              <a:rPr lang="en-US" sz="1600" dirty="0">
                <a:solidFill>
                  <a:schemeClr val="tx1"/>
                </a:solidFill>
              </a:rPr>
              <a:t>Definition, Structure &amp; 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Memory Access</a:t>
            </a:r>
          </a:p>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Two-dimensional arrays can be described as "arrays of arrays". For example, a 2D array can be imagined as a Two-dimensional table made of elements of same uniform data type.</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pPr marL="285750" indent="-285750" algn="just">
              <a:buFont typeface="Wingdings" panose="05000000000000000000" pitchFamily="2" charset="2"/>
              <a:buChar char="q"/>
            </a:pPr>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pPr marL="285750" indent="-285750" algn="just">
              <a:buFont typeface="Wingdings" panose="05000000000000000000" pitchFamily="2" charset="2"/>
              <a:buChar char="q"/>
            </a:pPr>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Definition, Structure &amp; Declaration</a:t>
            </a:r>
          </a:p>
        </p:txBody>
      </p:sp>
      <p:graphicFrame>
        <p:nvGraphicFramePr>
          <p:cNvPr id="7" name="Table 6"/>
          <p:cNvGraphicFramePr>
            <a:graphicFrameLocks noGrp="1"/>
          </p:cNvGraphicFramePr>
          <p:nvPr>
            <p:extLst>
              <p:ext uri="{D42A27DB-BD31-4B8C-83A1-F6EECF244321}">
                <p14:modId xmlns:p14="http://schemas.microsoft.com/office/powerpoint/2010/main" val="3123835817"/>
              </p:ext>
            </p:extLst>
          </p:nvPr>
        </p:nvGraphicFramePr>
        <p:xfrm>
          <a:off x="847657" y="3332607"/>
          <a:ext cx="7382660" cy="1006707"/>
        </p:xfrm>
        <a:graphic>
          <a:graphicData uri="http://schemas.openxmlformats.org/drawingml/2006/table">
            <a:tbl>
              <a:tblPr firstRow="1" firstCol="1" bandRow="1">
                <a:tableStyleId>{2D5ABB26-0587-4C30-8999-92F81FD0307C}</a:tableStyleId>
              </a:tblPr>
              <a:tblGrid>
                <a:gridCol w="805890">
                  <a:extLst>
                    <a:ext uri="{9D8B030D-6E8A-4147-A177-3AD203B41FA5}">
                      <a16:colId xmlns:a16="http://schemas.microsoft.com/office/drawing/2014/main" val="20000"/>
                    </a:ext>
                  </a:extLst>
                </a:gridCol>
                <a:gridCol w="351749">
                  <a:extLst>
                    <a:ext uri="{9D8B030D-6E8A-4147-A177-3AD203B41FA5}">
                      <a16:colId xmlns:a16="http://schemas.microsoft.com/office/drawing/2014/main" val="20001"/>
                    </a:ext>
                  </a:extLst>
                </a:gridCol>
                <a:gridCol w="403229">
                  <a:extLst>
                    <a:ext uri="{9D8B030D-6E8A-4147-A177-3AD203B41FA5}">
                      <a16:colId xmlns:a16="http://schemas.microsoft.com/office/drawing/2014/main" val="20002"/>
                    </a:ext>
                  </a:extLst>
                </a:gridCol>
                <a:gridCol w="1137868">
                  <a:extLst>
                    <a:ext uri="{9D8B030D-6E8A-4147-A177-3AD203B41FA5}">
                      <a16:colId xmlns:a16="http://schemas.microsoft.com/office/drawing/2014/main" val="20003"/>
                    </a:ext>
                  </a:extLst>
                </a:gridCol>
                <a:gridCol w="1137868">
                  <a:extLst>
                    <a:ext uri="{9D8B030D-6E8A-4147-A177-3AD203B41FA5}">
                      <a16:colId xmlns:a16="http://schemas.microsoft.com/office/drawing/2014/main" val="20004"/>
                    </a:ext>
                  </a:extLst>
                </a:gridCol>
                <a:gridCol w="1137868">
                  <a:extLst>
                    <a:ext uri="{9D8B030D-6E8A-4147-A177-3AD203B41FA5}">
                      <a16:colId xmlns:a16="http://schemas.microsoft.com/office/drawing/2014/main" val="20005"/>
                    </a:ext>
                  </a:extLst>
                </a:gridCol>
                <a:gridCol w="1137868">
                  <a:extLst>
                    <a:ext uri="{9D8B030D-6E8A-4147-A177-3AD203B41FA5}">
                      <a16:colId xmlns:a16="http://schemas.microsoft.com/office/drawing/2014/main" val="20006"/>
                    </a:ext>
                  </a:extLst>
                </a:gridCol>
                <a:gridCol w="1137868">
                  <a:extLst>
                    <a:ext uri="{9D8B030D-6E8A-4147-A177-3AD203B41FA5}">
                      <a16:colId xmlns:a16="http://schemas.microsoft.com/office/drawing/2014/main" val="20007"/>
                    </a:ext>
                  </a:extLst>
                </a:gridCol>
                <a:gridCol w="132452">
                  <a:extLst>
                    <a:ext uri="{9D8B030D-6E8A-4147-A177-3AD203B41FA5}">
                      <a16:colId xmlns:a16="http://schemas.microsoft.com/office/drawing/2014/main" val="20008"/>
                    </a:ext>
                  </a:extLst>
                </a:gridCol>
              </a:tblGrid>
              <a:tr h="180191">
                <a:tc rowSpan="5">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6000" b="0" dirty="0">
                          <a:effectLst/>
                          <a:latin typeface="Arial Narrow" panose="020B0606020202030204" pitchFamily="34" charset="0"/>
                        </a:rPr>
                        <a:t>{</a:t>
                      </a:r>
                      <a:endParaRPr lang="en-US" sz="6000" b="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0"/>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0</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minu[0][3]</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1</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minu[1][4]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Assigning values at the time of declaring a two-dimensional array can be any one of the following ways:</a:t>
            </a:r>
          </a:p>
          <a:p>
            <a:pPr algn="just"/>
            <a:endParaRPr lang="en-US" dirty="0"/>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a:t>
            </a:r>
          </a:p>
          <a:p>
            <a:pPr marL="2684463" lvl="6" algn="just"/>
            <a:r>
              <a:rPr lang="en-US" sz="1600" dirty="0">
                <a:latin typeface="Courier New" panose="02070309020205020404" pitchFamily="49" charset="0"/>
                <a:cs typeface="Courier New" panose="02070309020205020404" pitchFamily="49" charset="0"/>
              </a:rPr>
              <a:t>  {1,2,3,4,5},</a:t>
            </a:r>
          </a:p>
          <a:p>
            <a:pPr marL="2684463" lvl="6" algn="just"/>
            <a:r>
              <a:rPr lang="en-US" sz="1600" dirty="0">
                <a:latin typeface="Courier New" panose="02070309020205020404" pitchFamily="49" charset="0"/>
                <a:cs typeface="Courier New" panose="02070309020205020404" pitchFamily="49" charset="0"/>
              </a:rPr>
              <a:t>  {2,4,6,8,10},</a:t>
            </a:r>
          </a:p>
          <a:p>
            <a:pPr marL="2684463" lvl="6" algn="just"/>
            <a:r>
              <a:rPr lang="en-US" sz="1600" dirty="0">
                <a:latin typeface="Courier New" panose="02070309020205020404" pitchFamily="49" charset="0"/>
                <a:cs typeface="Courier New" panose="02070309020205020404" pitchFamily="49" charset="0"/>
              </a:rPr>
              <a:t>  {3,6,9,12,15}</a:t>
            </a:r>
          </a:p>
          <a:p>
            <a:pPr marL="2684463" lvl="6" algn="just"/>
            <a:r>
              <a:rPr lang="en-US" sz="1600" dirty="0">
                <a:latin typeface="Courier New" panose="02070309020205020404" pitchFamily="49" charset="0"/>
                <a:cs typeface="Courier New" panose="02070309020205020404" pitchFamily="49" charset="0"/>
              </a:rPr>
              <a:t>};</a:t>
            </a:r>
          </a:p>
          <a:p>
            <a:pPr marL="398463" lvl="1" indent="0" algn="just">
              <a:buNone/>
            </a:pPr>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internal braces are unnecessary, but helps to distinguish the rows from the columns. </a:t>
            </a:r>
          </a:p>
          <a:p>
            <a:pPr marL="285750" indent="-285750" algn="just">
              <a:buFont typeface="Wingdings" panose="05000000000000000000" pitchFamily="2" charset="2"/>
              <a:buChar char="q"/>
            </a:pPr>
            <a:r>
              <a:rPr lang="en-US" dirty="0"/>
              <a:t>Take care to include the semicolon at the end of the curly brace which closes the assignment. </a:t>
            </a:r>
          </a:p>
          <a:p>
            <a:pPr marL="285750" indent="-285750" algn="just">
              <a:buFont typeface="Wingdings" panose="05000000000000000000" pitchFamily="2" charset="2"/>
              <a:buChar char="q"/>
            </a:pPr>
            <a:r>
              <a:rPr lang="en-US" dirty="0"/>
              <a:t>If there are not enough elements in the curly braces to account for every single element in an array, the remaining elements will be filled out with garbage/zeros. </a:t>
            </a:r>
          </a:p>
          <a:p>
            <a:pPr marL="285750" indent="-285750" algn="just">
              <a:buFont typeface="Wingdings" panose="05000000000000000000" pitchFamily="2" charset="2"/>
              <a:buChar char="q"/>
            </a:pPr>
            <a:r>
              <a:rPr lang="en-US" dirty="0"/>
              <a:t>Static and global variables are always guaranteed to be initialized to zero anyway, whereas local variables are guaranteed to be garbage.</a:t>
            </a:r>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62320"/>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87835339"/>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baseline="0" dirty="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59411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98534"/>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03561076"/>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07029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10938" y="2569203"/>
            <a:ext cx="4191000" cy="395287"/>
          </a:xfrm>
        </p:spPr>
        <p:txBody>
          <a:bodyPr>
            <a:normAutofit fontScale="92500" lnSpcReduction="10000"/>
          </a:bodyPr>
          <a:lstStyle/>
          <a:p>
            <a:pPr>
              <a:buClrTx/>
              <a:buFont typeface="Wingdings" panose="05000000000000000000" pitchFamily="2" charset="2"/>
              <a:buChar char="q"/>
            </a:pPr>
            <a:r>
              <a:rPr lang="en-US" dirty="0"/>
              <a:t>2D Array</a:t>
            </a:r>
          </a:p>
        </p:txBody>
      </p:sp>
      <p:sp>
        <p:nvSpPr>
          <p:cNvPr id="3" name="Content Placeholder 2"/>
          <p:cNvSpPr>
            <a:spLocks noGrp="1"/>
          </p:cNvSpPr>
          <p:nvPr>
            <p:ph sz="half" idx="4294967295"/>
          </p:nvPr>
        </p:nvSpPr>
        <p:spPr>
          <a:xfrm>
            <a:off x="110938" y="3116103"/>
            <a:ext cx="4191000" cy="1759594"/>
          </a:xfrm>
        </p:spPr>
        <p:txBody>
          <a:bodyPr>
            <a:noAutofit/>
          </a:bodyPr>
          <a:lstStyle/>
          <a:p>
            <a:pPr marL="512064" indent="-512064">
              <a:lnSpc>
                <a:spcPct val="80000"/>
              </a:lnSpc>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[3][5], R=3, C=5,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nSpc>
                <a:spcPct val="80000"/>
              </a:lnSpc>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n&lt;R; n++)</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m&lt;C; m++)</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[n][m]=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4294967295"/>
          </p:nvPr>
        </p:nvSpPr>
        <p:spPr>
          <a:xfrm>
            <a:off x="4803775" y="2569203"/>
            <a:ext cx="4340225" cy="395287"/>
          </a:xfrm>
        </p:spPr>
        <p:txBody>
          <a:bodyPr>
            <a:normAutofit fontScale="92500" lnSpcReduction="10000"/>
          </a:bodyPr>
          <a:lstStyle/>
          <a:p>
            <a:pPr>
              <a:buClrTx/>
              <a:buFont typeface="Wingdings" panose="05000000000000000000" pitchFamily="2" charset="2"/>
              <a:buChar char="q"/>
            </a:pPr>
            <a:r>
              <a:rPr lang="en-US" dirty="0"/>
              <a:t>1D array</a:t>
            </a:r>
          </a:p>
        </p:txBody>
      </p:sp>
      <p:sp>
        <p:nvSpPr>
          <p:cNvPr id="10" name="Content Placeholder 9"/>
          <p:cNvSpPr>
            <a:spLocks noGrp="1"/>
          </p:cNvSpPr>
          <p:nvPr>
            <p:ph sz="quarter" idx="4294967295"/>
          </p:nvPr>
        </p:nvSpPr>
        <p:spPr>
          <a:xfrm>
            <a:off x="4598617" y="3064318"/>
            <a:ext cx="4260596" cy="2045184"/>
          </a:xfrm>
        </p:spPr>
        <p:txBody>
          <a:bodyPr>
            <a:noAutofit/>
          </a:bodyPr>
          <a:lstStyle/>
          <a:p>
            <a:pPr marL="512064" indent="-512064" algn="just">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 * 5], R=3, C=5,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gn="just">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n&lt;R; n++)</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m&lt;C; m++)</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 C * n + m ]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12" name="TextBox 11"/>
          <p:cNvSpPr txBox="1"/>
          <p:nvPr/>
        </p:nvSpPr>
        <p:spPr>
          <a:xfrm>
            <a:off x="110938" y="1512796"/>
            <a:ext cx="8632212" cy="923330"/>
          </a:xfrm>
          <a:prstGeom prst="rect">
            <a:avLst/>
          </a:prstGeom>
          <a:noFill/>
        </p:spPr>
        <p:txBody>
          <a:bodyPr wrap="square" rtlCol="0">
            <a:spAutoFit/>
          </a:bodyPr>
          <a:lstStyle/>
          <a:p>
            <a:pPr algn="just"/>
            <a:r>
              <a:rPr lang="en-US" dirty="0"/>
              <a:t>Two-dimensional arrays are just an abstraction for programmers, since we can obtain the same results with a simple array just by putting a factor between its indices: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a:t>
            </a:r>
            <a:r>
              <a:rPr lang="en-US" dirty="0"/>
              <a:t>is equivalent to (3 * 5 = 15);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[15];</a:t>
            </a:r>
            <a:endParaRPr lang="en-US" sz="1350" dirty="0"/>
          </a:p>
        </p:txBody>
      </p:sp>
      <p:graphicFrame>
        <p:nvGraphicFramePr>
          <p:cNvPr id="14" name="Table 13"/>
          <p:cNvGraphicFramePr>
            <a:graphicFrameLocks noGrp="1"/>
          </p:cNvGraphicFramePr>
          <p:nvPr>
            <p:extLst>
              <p:ext uri="{D42A27DB-BD31-4B8C-83A1-F6EECF244321}">
                <p14:modId xmlns:p14="http://schemas.microsoft.com/office/powerpoint/2010/main" val="620120534"/>
              </p:ext>
            </p:extLst>
          </p:nvPr>
        </p:nvGraphicFramePr>
        <p:xfrm>
          <a:off x="2848972" y="3427097"/>
          <a:ext cx="1376771" cy="1005840"/>
        </p:xfrm>
        <a:graphic>
          <a:graphicData uri="http://schemas.openxmlformats.org/drawingml/2006/table">
            <a:tbl>
              <a:tblPr firstRow="1" firstCol="1" bandRow="1">
                <a:tableStyleId>{2D5ABB26-0587-4C30-8999-92F81FD0307C}</a:tableStyleId>
              </a:tblPr>
              <a:tblGrid>
                <a:gridCol w="304700">
                  <a:extLst>
                    <a:ext uri="{9D8B030D-6E8A-4147-A177-3AD203B41FA5}">
                      <a16:colId xmlns:a16="http://schemas.microsoft.com/office/drawing/2014/main" val="20000"/>
                    </a:ext>
                  </a:extLst>
                </a:gridCol>
                <a:gridCol w="186167">
                  <a:extLst>
                    <a:ext uri="{9D8B030D-6E8A-4147-A177-3AD203B41FA5}">
                      <a16:colId xmlns:a16="http://schemas.microsoft.com/office/drawing/2014/main" val="20001"/>
                    </a:ext>
                  </a:extLst>
                </a:gridCol>
                <a:gridCol w="196454">
                  <a:extLst>
                    <a:ext uri="{9D8B030D-6E8A-4147-A177-3AD203B41FA5}">
                      <a16:colId xmlns:a16="http://schemas.microsoft.com/office/drawing/2014/main" val="20002"/>
                    </a:ext>
                  </a:extLst>
                </a:gridCol>
                <a:gridCol w="196454">
                  <a:extLst>
                    <a:ext uri="{9D8B030D-6E8A-4147-A177-3AD203B41FA5}">
                      <a16:colId xmlns:a16="http://schemas.microsoft.com/office/drawing/2014/main" val="20003"/>
                    </a:ext>
                  </a:extLst>
                </a:gridCol>
                <a:gridCol w="196454">
                  <a:extLst>
                    <a:ext uri="{9D8B030D-6E8A-4147-A177-3AD203B41FA5}">
                      <a16:colId xmlns:a16="http://schemas.microsoft.com/office/drawing/2014/main" val="20004"/>
                    </a:ext>
                  </a:extLst>
                </a:gridCol>
                <a:gridCol w="196454">
                  <a:extLst>
                    <a:ext uri="{9D8B030D-6E8A-4147-A177-3AD203B41FA5}">
                      <a16:colId xmlns:a16="http://schemas.microsoft.com/office/drawing/2014/main" val="20005"/>
                    </a:ext>
                  </a:extLst>
                </a:gridCol>
                <a:gridCol w="100088">
                  <a:extLst>
                    <a:ext uri="{9D8B030D-6E8A-4147-A177-3AD203B41FA5}">
                      <a16:colId xmlns:a16="http://schemas.microsoft.com/office/drawing/2014/main" val="2000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200" b="1">
                          <a:effectLst/>
                          <a:latin typeface="Arial Narrow" panose="020B0606020202030204" pitchFamily="34" charset="0"/>
                        </a:rPr>
                        <a:t>0</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05740">
                <a:tc>
                  <a:txBody>
                    <a:bodyPr/>
                    <a:lstStyle/>
                    <a:p>
                      <a:pPr marL="0" marR="0" algn="ctr">
                        <a:spcBef>
                          <a:spcPts val="0"/>
                        </a:spcBef>
                        <a:spcAft>
                          <a:spcPts val="0"/>
                        </a:spcAft>
                      </a:pPr>
                      <a:r>
                        <a:rPr lang="en-US" sz="1200" b="1">
                          <a:effectLst/>
                          <a:latin typeface="Arial Narrow" panose="020B0606020202030204" pitchFamily="34" charset="0"/>
                        </a:rPr>
                        <a:t>1</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82880">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1051644"/>
              </p:ext>
            </p:extLst>
          </p:nvPr>
        </p:nvGraphicFramePr>
        <p:xfrm>
          <a:off x="4571457" y="5037346"/>
          <a:ext cx="4171693" cy="579120"/>
        </p:xfrm>
        <a:graphic>
          <a:graphicData uri="http://schemas.openxmlformats.org/drawingml/2006/table">
            <a:tbl>
              <a:tblPr firstRow="1" firstCol="1" bandRow="1">
                <a:tableStyleId>{2D5ABB26-0587-4C30-8999-92F81FD0307C}</a:tableStyleId>
              </a:tblPr>
              <a:tblGrid>
                <a:gridCol w="55234">
                  <a:extLst>
                    <a:ext uri="{9D8B030D-6E8A-4147-A177-3AD203B41FA5}">
                      <a16:colId xmlns:a16="http://schemas.microsoft.com/office/drawing/2014/main" val="20000"/>
                    </a:ext>
                  </a:extLst>
                </a:gridCol>
                <a:gridCol w="252369">
                  <a:extLst>
                    <a:ext uri="{9D8B030D-6E8A-4147-A177-3AD203B41FA5}">
                      <a16:colId xmlns:a16="http://schemas.microsoft.com/office/drawing/2014/main" val="20001"/>
                    </a:ext>
                  </a:extLst>
                </a:gridCol>
                <a:gridCol w="266315">
                  <a:extLst>
                    <a:ext uri="{9D8B030D-6E8A-4147-A177-3AD203B41FA5}">
                      <a16:colId xmlns:a16="http://schemas.microsoft.com/office/drawing/2014/main" val="20002"/>
                    </a:ext>
                  </a:extLst>
                </a:gridCol>
                <a:gridCol w="266315">
                  <a:extLst>
                    <a:ext uri="{9D8B030D-6E8A-4147-A177-3AD203B41FA5}">
                      <a16:colId xmlns:a16="http://schemas.microsoft.com/office/drawing/2014/main" val="20003"/>
                    </a:ext>
                  </a:extLst>
                </a:gridCol>
                <a:gridCol w="266315">
                  <a:extLst>
                    <a:ext uri="{9D8B030D-6E8A-4147-A177-3AD203B41FA5}">
                      <a16:colId xmlns:a16="http://schemas.microsoft.com/office/drawing/2014/main" val="20004"/>
                    </a:ext>
                  </a:extLst>
                </a:gridCol>
                <a:gridCol w="266315">
                  <a:extLst>
                    <a:ext uri="{9D8B030D-6E8A-4147-A177-3AD203B41FA5}">
                      <a16:colId xmlns:a16="http://schemas.microsoft.com/office/drawing/2014/main" val="20005"/>
                    </a:ext>
                  </a:extLst>
                </a:gridCol>
                <a:gridCol w="266315">
                  <a:extLst>
                    <a:ext uri="{9D8B030D-6E8A-4147-A177-3AD203B41FA5}">
                      <a16:colId xmlns:a16="http://schemas.microsoft.com/office/drawing/2014/main" val="20006"/>
                    </a:ext>
                  </a:extLst>
                </a:gridCol>
                <a:gridCol w="266315">
                  <a:extLst>
                    <a:ext uri="{9D8B030D-6E8A-4147-A177-3AD203B41FA5}">
                      <a16:colId xmlns:a16="http://schemas.microsoft.com/office/drawing/2014/main" val="20007"/>
                    </a:ext>
                  </a:extLst>
                </a:gridCol>
                <a:gridCol w="266315">
                  <a:extLst>
                    <a:ext uri="{9D8B030D-6E8A-4147-A177-3AD203B41FA5}">
                      <a16:colId xmlns:a16="http://schemas.microsoft.com/office/drawing/2014/main" val="20008"/>
                    </a:ext>
                  </a:extLst>
                </a:gridCol>
                <a:gridCol w="266315">
                  <a:extLst>
                    <a:ext uri="{9D8B030D-6E8A-4147-A177-3AD203B41FA5}">
                      <a16:colId xmlns:a16="http://schemas.microsoft.com/office/drawing/2014/main" val="20009"/>
                    </a:ext>
                  </a:extLst>
                </a:gridCol>
                <a:gridCol w="266315">
                  <a:extLst>
                    <a:ext uri="{9D8B030D-6E8A-4147-A177-3AD203B41FA5}">
                      <a16:colId xmlns:a16="http://schemas.microsoft.com/office/drawing/2014/main" val="20010"/>
                    </a:ext>
                  </a:extLst>
                </a:gridCol>
                <a:gridCol w="266315">
                  <a:extLst>
                    <a:ext uri="{9D8B030D-6E8A-4147-A177-3AD203B41FA5}">
                      <a16:colId xmlns:a16="http://schemas.microsoft.com/office/drawing/2014/main" val="20011"/>
                    </a:ext>
                  </a:extLst>
                </a:gridCol>
                <a:gridCol w="266315">
                  <a:extLst>
                    <a:ext uri="{9D8B030D-6E8A-4147-A177-3AD203B41FA5}">
                      <a16:colId xmlns:a16="http://schemas.microsoft.com/office/drawing/2014/main" val="20012"/>
                    </a:ext>
                  </a:extLst>
                </a:gridCol>
                <a:gridCol w="266315">
                  <a:extLst>
                    <a:ext uri="{9D8B030D-6E8A-4147-A177-3AD203B41FA5}">
                      <a16:colId xmlns:a16="http://schemas.microsoft.com/office/drawing/2014/main" val="20013"/>
                    </a:ext>
                  </a:extLst>
                </a:gridCol>
                <a:gridCol w="266315">
                  <a:extLst>
                    <a:ext uri="{9D8B030D-6E8A-4147-A177-3AD203B41FA5}">
                      <a16:colId xmlns:a16="http://schemas.microsoft.com/office/drawing/2014/main" val="20014"/>
                    </a:ext>
                  </a:extLst>
                </a:gridCol>
                <a:gridCol w="266315">
                  <a:extLst>
                    <a:ext uri="{9D8B030D-6E8A-4147-A177-3AD203B41FA5}">
                      <a16:colId xmlns:a16="http://schemas.microsoft.com/office/drawing/2014/main" val="20015"/>
                    </a:ext>
                  </a:extLst>
                </a:gridCol>
                <a:gridCol w="135680">
                  <a:extLst>
                    <a:ext uri="{9D8B030D-6E8A-4147-A177-3AD203B41FA5}">
                      <a16:colId xmlns:a16="http://schemas.microsoft.com/office/drawing/2014/main" val="2001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182880">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3145811" y="3605864"/>
            <a:ext cx="971550" cy="201706"/>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4611799" y="5212831"/>
            <a:ext cx="1331257" cy="211790"/>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3149974" y="3810931"/>
            <a:ext cx="971550" cy="20170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149974" y="4023522"/>
            <a:ext cx="971550" cy="201706"/>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5953142" y="5213113"/>
            <a:ext cx="1306532" cy="211508"/>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7284402" y="5216333"/>
            <a:ext cx="1317810" cy="208288"/>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p:cNvSpPr txBox="1"/>
          <p:nvPr/>
        </p:nvSpPr>
        <p:spPr>
          <a:xfrm>
            <a:off x="5659590" y="5755366"/>
            <a:ext cx="711370" cy="300082"/>
          </a:xfrm>
          <a:prstGeom prst="rect">
            <a:avLst/>
          </a:prstGeom>
          <a:noFill/>
          <a:ln>
            <a:solidFill>
              <a:schemeClr val="tx1"/>
            </a:solidFill>
          </a:ln>
        </p:spPr>
        <p:txBody>
          <a:bodyPr wrap="square" rtlCol="0">
            <a:spAutoFit/>
          </a:bodyPr>
          <a:lstStyle/>
          <a:p>
            <a:pPr algn="ctr"/>
            <a:r>
              <a:rPr lang="en-US" sz="1350" dirty="0"/>
              <a:t>Row</a:t>
            </a:r>
          </a:p>
        </p:txBody>
      </p:sp>
      <p:sp>
        <p:nvSpPr>
          <p:cNvPr id="24" name="TextBox 23"/>
          <p:cNvSpPr txBox="1"/>
          <p:nvPr/>
        </p:nvSpPr>
        <p:spPr>
          <a:xfrm>
            <a:off x="6367171" y="5755366"/>
            <a:ext cx="616175" cy="300082"/>
          </a:xfrm>
          <a:prstGeom prst="rect">
            <a:avLst/>
          </a:prstGeom>
          <a:noFill/>
          <a:ln>
            <a:solidFill>
              <a:schemeClr val="tx1"/>
            </a:solidFill>
          </a:ln>
        </p:spPr>
        <p:txBody>
          <a:bodyPr wrap="square" rtlCol="0">
            <a:spAutoFit/>
          </a:bodyPr>
          <a:lstStyle/>
          <a:p>
            <a:pPr algn="ctr"/>
            <a:r>
              <a:rPr lang="en-US" sz="1350" dirty="0"/>
              <a:t>Col</a:t>
            </a:r>
          </a:p>
        </p:txBody>
      </p:sp>
      <p:sp>
        <p:nvSpPr>
          <p:cNvPr id="25" name="TextBox 24"/>
          <p:cNvSpPr txBox="1"/>
          <p:nvPr/>
        </p:nvSpPr>
        <p:spPr>
          <a:xfrm>
            <a:off x="6982548" y="5754565"/>
            <a:ext cx="274320" cy="300082"/>
          </a:xfrm>
          <a:prstGeom prst="rect">
            <a:avLst/>
          </a:prstGeom>
          <a:noFill/>
          <a:ln>
            <a:solidFill>
              <a:schemeClr val="tx1"/>
            </a:solidFill>
          </a:ln>
        </p:spPr>
        <p:txBody>
          <a:bodyPr wrap="square" rtlCol="0">
            <a:spAutoFit/>
          </a:bodyPr>
          <a:lstStyle/>
          <a:p>
            <a:pPr algn="ctr"/>
            <a:r>
              <a:rPr lang="en-US" sz="1350" dirty="0"/>
              <a:t>n</a:t>
            </a:r>
          </a:p>
        </p:txBody>
      </p:sp>
      <p:sp>
        <p:nvSpPr>
          <p:cNvPr id="26" name="TextBox 25"/>
          <p:cNvSpPr txBox="1"/>
          <p:nvPr/>
        </p:nvSpPr>
        <p:spPr>
          <a:xfrm>
            <a:off x="7259331" y="5749925"/>
            <a:ext cx="274320" cy="300082"/>
          </a:xfrm>
          <a:prstGeom prst="rect">
            <a:avLst/>
          </a:prstGeom>
          <a:noFill/>
          <a:ln>
            <a:solidFill>
              <a:schemeClr val="tx1"/>
            </a:solidFill>
          </a:ln>
        </p:spPr>
        <p:txBody>
          <a:bodyPr wrap="square" rtlCol="0">
            <a:spAutoFit/>
          </a:bodyPr>
          <a:lstStyle/>
          <a:p>
            <a:pPr algn="ctr"/>
            <a:r>
              <a:rPr lang="en-US" sz="1350" dirty="0"/>
              <a:t>m</a:t>
            </a:r>
          </a:p>
        </p:txBody>
      </p:sp>
      <p:sp>
        <p:nvSpPr>
          <p:cNvPr id="27" name="TextBox 26"/>
          <p:cNvSpPr txBox="1"/>
          <p:nvPr/>
        </p:nvSpPr>
        <p:spPr>
          <a:xfrm>
            <a:off x="5659590" y="6046462"/>
            <a:ext cx="711370" cy="300082"/>
          </a:xfrm>
          <a:prstGeom prst="rect">
            <a:avLst/>
          </a:prstGeom>
          <a:noFill/>
          <a:ln>
            <a:solidFill>
              <a:schemeClr val="tx1"/>
            </a:solidFill>
          </a:ln>
        </p:spPr>
        <p:txBody>
          <a:bodyPr wrap="square" rtlCol="0">
            <a:spAutoFit/>
          </a:bodyPr>
          <a:lstStyle/>
          <a:p>
            <a:pPr algn="ctr"/>
            <a:r>
              <a:rPr lang="en-US" sz="1350" dirty="0"/>
              <a:t>3</a:t>
            </a:r>
          </a:p>
        </p:txBody>
      </p:sp>
      <p:sp>
        <p:nvSpPr>
          <p:cNvPr id="28" name="TextBox 27"/>
          <p:cNvSpPr txBox="1"/>
          <p:nvPr/>
        </p:nvSpPr>
        <p:spPr>
          <a:xfrm>
            <a:off x="6367171" y="6050007"/>
            <a:ext cx="616175" cy="300082"/>
          </a:xfrm>
          <a:prstGeom prst="rect">
            <a:avLst/>
          </a:prstGeom>
          <a:noFill/>
          <a:ln>
            <a:solidFill>
              <a:schemeClr val="tx1"/>
            </a:solidFill>
          </a:ln>
        </p:spPr>
        <p:txBody>
          <a:bodyPr wrap="square" rtlCol="0">
            <a:spAutoFit/>
          </a:bodyPr>
          <a:lstStyle/>
          <a:p>
            <a:pPr algn="ctr"/>
            <a:r>
              <a:rPr lang="en-US" sz="1350" dirty="0"/>
              <a:t>5</a:t>
            </a:r>
          </a:p>
        </p:txBody>
      </p:sp>
      <p:sp>
        <p:nvSpPr>
          <p:cNvPr id="29" name="TextBox 28"/>
          <p:cNvSpPr txBox="1"/>
          <p:nvPr/>
        </p:nvSpPr>
        <p:spPr>
          <a:xfrm>
            <a:off x="6982548" y="6031564"/>
            <a:ext cx="274320" cy="300082"/>
          </a:xfrm>
          <a:prstGeom prst="rect">
            <a:avLst/>
          </a:prstGeom>
          <a:noFill/>
          <a:ln>
            <a:noFill/>
          </a:ln>
        </p:spPr>
        <p:txBody>
          <a:bodyPr wrap="square" rtlCol="0">
            <a:spAutoFit/>
          </a:bodyPr>
          <a:lstStyle/>
          <a:p>
            <a:pPr algn="ctr"/>
            <a:r>
              <a:rPr lang="en-US" sz="1350" dirty="0"/>
              <a:t>0</a:t>
            </a:r>
          </a:p>
        </p:txBody>
      </p:sp>
      <p:sp>
        <p:nvSpPr>
          <p:cNvPr id="30" name="TextBox 29"/>
          <p:cNvSpPr txBox="1"/>
          <p:nvPr/>
        </p:nvSpPr>
        <p:spPr>
          <a:xfrm>
            <a:off x="7249246" y="6037009"/>
            <a:ext cx="27432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7526987" y="5749925"/>
            <a:ext cx="1216163" cy="300082"/>
          </a:xfrm>
          <a:prstGeom prst="rect">
            <a:avLst/>
          </a:prstGeom>
          <a:noFill/>
          <a:ln>
            <a:solidFill>
              <a:schemeClr val="tx1"/>
            </a:solidFill>
          </a:ln>
        </p:spPr>
        <p:txBody>
          <a:bodyPr wrap="square" rtlCol="0">
            <a:spAutoFit/>
          </a:bodyPr>
          <a:lstStyle/>
          <a:p>
            <a:pPr algn="ctr"/>
            <a:r>
              <a:rPr lang="en-US" sz="1350" dirty="0"/>
              <a:t>Col * n + m</a:t>
            </a:r>
          </a:p>
        </p:txBody>
      </p:sp>
      <p:sp>
        <p:nvSpPr>
          <p:cNvPr id="32" name="TextBox 31"/>
          <p:cNvSpPr txBox="1"/>
          <p:nvPr/>
        </p:nvSpPr>
        <p:spPr>
          <a:xfrm>
            <a:off x="7522768" y="6038820"/>
            <a:ext cx="1216163" cy="300082"/>
          </a:xfrm>
          <a:prstGeom prst="rect">
            <a:avLst/>
          </a:prstGeom>
          <a:noFill/>
          <a:ln>
            <a:noFill/>
          </a:ln>
        </p:spPr>
        <p:txBody>
          <a:bodyPr wrap="square" rtlCol="0">
            <a:spAutoFit/>
          </a:bodyPr>
          <a:lstStyle/>
          <a:p>
            <a:pPr algn="ctr"/>
            <a:r>
              <a:rPr lang="en-US" sz="1350" dirty="0"/>
              <a:t>0</a:t>
            </a:r>
          </a:p>
        </p:txBody>
      </p:sp>
      <p:sp>
        <p:nvSpPr>
          <p:cNvPr id="34" name="TextBox 33"/>
          <p:cNvSpPr txBox="1"/>
          <p:nvPr/>
        </p:nvSpPr>
        <p:spPr>
          <a:xfrm>
            <a:off x="7240829" y="6038538"/>
            <a:ext cx="27432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7514350" y="6040348"/>
            <a:ext cx="1216163" cy="300082"/>
          </a:xfrm>
          <a:prstGeom prst="rect">
            <a:avLst/>
          </a:prstGeom>
          <a:noFill/>
          <a:ln>
            <a:noFill/>
          </a:ln>
        </p:spPr>
        <p:txBody>
          <a:bodyPr wrap="square" rtlCol="0">
            <a:spAutoFit/>
          </a:bodyPr>
          <a:lstStyle/>
          <a:p>
            <a:pPr algn="ctr"/>
            <a:r>
              <a:rPr lang="en-US" sz="1350" dirty="0"/>
              <a:t>3</a:t>
            </a:r>
          </a:p>
        </p:txBody>
      </p:sp>
      <p:sp>
        <p:nvSpPr>
          <p:cNvPr id="37" name="TextBox 36"/>
          <p:cNvSpPr txBox="1"/>
          <p:nvPr/>
        </p:nvSpPr>
        <p:spPr>
          <a:xfrm>
            <a:off x="7248362" y="6043209"/>
            <a:ext cx="274320" cy="300082"/>
          </a:xfrm>
          <a:prstGeom prst="rect">
            <a:avLst/>
          </a:prstGeom>
          <a:noFill/>
          <a:ln>
            <a:noFill/>
          </a:ln>
        </p:spPr>
        <p:txBody>
          <a:bodyPr wrap="square" rtlCol="0">
            <a:spAutoFit/>
          </a:bodyPr>
          <a:lstStyle/>
          <a:p>
            <a:pPr algn="ctr"/>
            <a:r>
              <a:rPr lang="en-US" sz="1350" dirty="0"/>
              <a:t>4</a:t>
            </a:r>
          </a:p>
        </p:txBody>
      </p:sp>
      <p:sp>
        <p:nvSpPr>
          <p:cNvPr id="38" name="TextBox 37"/>
          <p:cNvSpPr txBox="1"/>
          <p:nvPr/>
        </p:nvSpPr>
        <p:spPr>
          <a:xfrm>
            <a:off x="7521884" y="6045019"/>
            <a:ext cx="1216163" cy="300082"/>
          </a:xfrm>
          <a:prstGeom prst="rect">
            <a:avLst/>
          </a:prstGeom>
          <a:noFill/>
          <a:ln>
            <a:noFill/>
          </a:ln>
        </p:spPr>
        <p:txBody>
          <a:bodyPr wrap="square" rtlCol="0">
            <a:spAutoFit/>
          </a:bodyPr>
          <a:lstStyle/>
          <a:p>
            <a:pPr algn="ctr"/>
            <a:r>
              <a:rPr lang="en-US" sz="1350" dirty="0"/>
              <a:t>4</a:t>
            </a:r>
          </a:p>
        </p:txBody>
      </p:sp>
      <p:sp>
        <p:nvSpPr>
          <p:cNvPr id="39" name="TextBox 38"/>
          <p:cNvSpPr txBox="1"/>
          <p:nvPr/>
        </p:nvSpPr>
        <p:spPr>
          <a:xfrm>
            <a:off x="6982548" y="6032499"/>
            <a:ext cx="274320" cy="300082"/>
          </a:xfrm>
          <a:prstGeom prst="rect">
            <a:avLst/>
          </a:prstGeom>
          <a:noFill/>
          <a:ln>
            <a:noFill/>
          </a:ln>
        </p:spPr>
        <p:txBody>
          <a:bodyPr wrap="square" rtlCol="0">
            <a:spAutoFit/>
          </a:bodyPr>
          <a:lstStyle/>
          <a:p>
            <a:pPr algn="ctr"/>
            <a:r>
              <a:rPr lang="en-US" sz="1350" dirty="0"/>
              <a:t>2</a:t>
            </a:r>
          </a:p>
        </p:txBody>
      </p:sp>
      <p:sp>
        <p:nvSpPr>
          <p:cNvPr id="40" name="TextBox 39"/>
          <p:cNvSpPr txBox="1"/>
          <p:nvPr/>
        </p:nvSpPr>
        <p:spPr>
          <a:xfrm>
            <a:off x="7240829" y="6034429"/>
            <a:ext cx="274320" cy="300082"/>
          </a:xfrm>
          <a:prstGeom prst="rect">
            <a:avLst/>
          </a:prstGeom>
          <a:noFill/>
          <a:ln>
            <a:noFill/>
          </a:ln>
        </p:spPr>
        <p:txBody>
          <a:bodyPr wrap="square" rtlCol="0">
            <a:spAutoFit/>
          </a:bodyPr>
          <a:lstStyle/>
          <a:p>
            <a:pPr algn="ctr"/>
            <a:r>
              <a:rPr lang="en-US" sz="1350" dirty="0"/>
              <a:t>2</a:t>
            </a:r>
          </a:p>
        </p:txBody>
      </p:sp>
      <p:sp>
        <p:nvSpPr>
          <p:cNvPr id="41" name="TextBox 40"/>
          <p:cNvSpPr txBox="1"/>
          <p:nvPr/>
        </p:nvSpPr>
        <p:spPr>
          <a:xfrm>
            <a:off x="7514350" y="6036240"/>
            <a:ext cx="1216163" cy="300082"/>
          </a:xfrm>
          <a:prstGeom prst="rect">
            <a:avLst/>
          </a:prstGeom>
          <a:noFill/>
          <a:ln>
            <a:noFill/>
          </a:ln>
        </p:spPr>
        <p:txBody>
          <a:bodyPr wrap="square" rtlCol="0">
            <a:spAutoFit/>
          </a:bodyPr>
          <a:lstStyle/>
          <a:p>
            <a:pPr algn="ctr"/>
            <a:r>
              <a:rPr lang="en-US" sz="1350" dirty="0"/>
              <a:t>2</a:t>
            </a:r>
          </a:p>
        </p:txBody>
      </p:sp>
      <p:sp>
        <p:nvSpPr>
          <p:cNvPr id="42" name="TextBox 41"/>
          <p:cNvSpPr txBox="1"/>
          <p:nvPr/>
        </p:nvSpPr>
        <p:spPr>
          <a:xfrm>
            <a:off x="6984289" y="6036634"/>
            <a:ext cx="274320" cy="300082"/>
          </a:xfrm>
          <a:prstGeom prst="rect">
            <a:avLst/>
          </a:prstGeom>
          <a:noFill/>
          <a:ln>
            <a:noFill/>
          </a:ln>
        </p:spPr>
        <p:txBody>
          <a:bodyPr wrap="square" rtlCol="0">
            <a:spAutoFit/>
          </a:bodyPr>
          <a:lstStyle/>
          <a:p>
            <a:pPr algn="ctr"/>
            <a:r>
              <a:rPr lang="en-US" sz="1350" dirty="0"/>
              <a:t>1</a:t>
            </a:r>
          </a:p>
        </p:txBody>
      </p:sp>
      <p:sp>
        <p:nvSpPr>
          <p:cNvPr id="43" name="TextBox 42"/>
          <p:cNvSpPr txBox="1"/>
          <p:nvPr/>
        </p:nvSpPr>
        <p:spPr>
          <a:xfrm>
            <a:off x="7249246" y="6041763"/>
            <a:ext cx="274320" cy="300082"/>
          </a:xfrm>
          <a:prstGeom prst="rect">
            <a:avLst/>
          </a:prstGeom>
          <a:noFill/>
          <a:ln>
            <a:noFill/>
          </a:ln>
        </p:spPr>
        <p:txBody>
          <a:bodyPr wrap="square" rtlCol="0">
            <a:spAutoFit/>
          </a:bodyPr>
          <a:lstStyle/>
          <a:p>
            <a:pPr algn="ctr"/>
            <a:r>
              <a:rPr lang="en-US" sz="1350" dirty="0"/>
              <a:t>1</a:t>
            </a:r>
          </a:p>
        </p:txBody>
      </p:sp>
      <p:sp>
        <p:nvSpPr>
          <p:cNvPr id="44" name="TextBox 43"/>
          <p:cNvSpPr txBox="1"/>
          <p:nvPr/>
        </p:nvSpPr>
        <p:spPr>
          <a:xfrm>
            <a:off x="7522768" y="6043573"/>
            <a:ext cx="1216163" cy="300082"/>
          </a:xfrm>
          <a:prstGeom prst="rect">
            <a:avLst/>
          </a:prstGeom>
          <a:noFill/>
          <a:ln>
            <a:noFill/>
          </a:ln>
        </p:spPr>
        <p:txBody>
          <a:bodyPr wrap="square" rtlCol="0">
            <a:spAutoFit/>
          </a:bodyPr>
          <a:lstStyle/>
          <a:p>
            <a:pPr algn="ctr"/>
            <a:r>
              <a:rPr lang="en-US" sz="1350" dirty="0"/>
              <a:t>1</a:t>
            </a:r>
          </a:p>
        </p:txBody>
      </p:sp>
      <p:sp>
        <p:nvSpPr>
          <p:cNvPr id="46" name="TextBox 45"/>
          <p:cNvSpPr txBox="1"/>
          <p:nvPr/>
        </p:nvSpPr>
        <p:spPr>
          <a:xfrm>
            <a:off x="7517312" y="6041004"/>
            <a:ext cx="1216163" cy="300082"/>
          </a:xfrm>
          <a:prstGeom prst="rect">
            <a:avLst/>
          </a:prstGeom>
          <a:noFill/>
          <a:ln>
            <a:noFill/>
          </a:ln>
        </p:spPr>
        <p:txBody>
          <a:bodyPr wrap="square" rtlCol="0">
            <a:spAutoFit/>
          </a:bodyPr>
          <a:lstStyle/>
          <a:p>
            <a:pPr algn="ctr"/>
            <a:r>
              <a:rPr lang="en-US" sz="1350" dirty="0"/>
              <a:t>8</a:t>
            </a:r>
          </a:p>
        </p:txBody>
      </p:sp>
      <p:sp>
        <p:nvSpPr>
          <p:cNvPr id="47" name="TextBox 46"/>
          <p:cNvSpPr txBox="1"/>
          <p:nvPr/>
        </p:nvSpPr>
        <p:spPr>
          <a:xfrm>
            <a:off x="7518367" y="6037857"/>
            <a:ext cx="1216163" cy="300082"/>
          </a:xfrm>
          <a:prstGeom prst="rect">
            <a:avLst/>
          </a:prstGeom>
          <a:noFill/>
          <a:ln>
            <a:noFill/>
          </a:ln>
        </p:spPr>
        <p:txBody>
          <a:bodyPr wrap="square" rtlCol="0">
            <a:spAutoFit/>
          </a:bodyPr>
          <a:lstStyle/>
          <a:p>
            <a:pPr algn="ctr"/>
            <a:r>
              <a:rPr lang="en-US" sz="1350" dirty="0"/>
              <a:t>9</a:t>
            </a:r>
          </a:p>
        </p:txBody>
      </p:sp>
      <p:sp>
        <p:nvSpPr>
          <p:cNvPr id="48" name="TextBox 47"/>
          <p:cNvSpPr txBox="1"/>
          <p:nvPr/>
        </p:nvSpPr>
        <p:spPr>
          <a:xfrm>
            <a:off x="7521098" y="6045098"/>
            <a:ext cx="1216163" cy="300082"/>
          </a:xfrm>
          <a:prstGeom prst="rect">
            <a:avLst/>
          </a:prstGeom>
          <a:noFill/>
          <a:ln>
            <a:noFill/>
          </a:ln>
        </p:spPr>
        <p:txBody>
          <a:bodyPr wrap="square" rtlCol="0">
            <a:spAutoFit/>
          </a:bodyPr>
          <a:lstStyle/>
          <a:p>
            <a:pPr algn="ctr"/>
            <a:r>
              <a:rPr lang="en-US" sz="1350" dirty="0"/>
              <a:t>11</a:t>
            </a:r>
          </a:p>
        </p:txBody>
      </p:sp>
      <p:sp>
        <p:nvSpPr>
          <p:cNvPr id="49" name="TextBox 48"/>
          <p:cNvSpPr txBox="1"/>
          <p:nvPr/>
        </p:nvSpPr>
        <p:spPr>
          <a:xfrm>
            <a:off x="7512052" y="6046462"/>
            <a:ext cx="1216163" cy="300082"/>
          </a:xfrm>
          <a:prstGeom prst="rect">
            <a:avLst/>
          </a:prstGeom>
          <a:noFill/>
          <a:ln>
            <a:noFill/>
          </a:ln>
        </p:spPr>
        <p:txBody>
          <a:bodyPr wrap="square" rtlCol="0">
            <a:spAutoFit/>
          </a:bodyPr>
          <a:lstStyle/>
          <a:p>
            <a:pPr algn="ctr"/>
            <a:r>
              <a:rPr lang="en-US" sz="1350" dirty="0"/>
              <a:t>12</a:t>
            </a:r>
          </a:p>
        </p:txBody>
      </p:sp>
      <p:sp>
        <p:nvSpPr>
          <p:cNvPr id="50" name="TextBox 49"/>
          <p:cNvSpPr txBox="1"/>
          <p:nvPr/>
        </p:nvSpPr>
        <p:spPr>
          <a:xfrm>
            <a:off x="7521532" y="6037764"/>
            <a:ext cx="1216163" cy="300082"/>
          </a:xfrm>
          <a:prstGeom prst="rect">
            <a:avLst/>
          </a:prstGeom>
          <a:noFill/>
          <a:ln>
            <a:noFill/>
          </a:ln>
        </p:spPr>
        <p:txBody>
          <a:bodyPr wrap="square" rtlCol="0">
            <a:spAutoFit/>
          </a:bodyPr>
          <a:lstStyle/>
          <a:p>
            <a:pPr algn="ctr"/>
            <a:r>
              <a:rPr lang="en-US" sz="1350" dirty="0"/>
              <a:t>6</a:t>
            </a:r>
          </a:p>
        </p:txBody>
      </p:sp>
      <p:sp>
        <p:nvSpPr>
          <p:cNvPr id="51" name="TextBox 50"/>
          <p:cNvSpPr txBox="1"/>
          <p:nvPr/>
        </p:nvSpPr>
        <p:spPr>
          <a:xfrm>
            <a:off x="7512052" y="6046462"/>
            <a:ext cx="1216163" cy="300082"/>
          </a:xfrm>
          <a:prstGeom prst="rect">
            <a:avLst/>
          </a:prstGeom>
          <a:noFill/>
          <a:ln>
            <a:noFill/>
          </a:ln>
        </p:spPr>
        <p:txBody>
          <a:bodyPr wrap="square" rtlCol="0">
            <a:spAutoFit/>
          </a:bodyPr>
          <a:lstStyle/>
          <a:p>
            <a:pPr algn="ctr"/>
            <a:r>
              <a:rPr lang="en-US" sz="1350" dirty="0"/>
              <a:t>10</a:t>
            </a:r>
          </a:p>
        </p:txBody>
      </p:sp>
      <p:sp>
        <p:nvSpPr>
          <p:cNvPr id="52" name="TextBox 51"/>
          <p:cNvSpPr txBox="1"/>
          <p:nvPr/>
        </p:nvSpPr>
        <p:spPr>
          <a:xfrm>
            <a:off x="7526479" y="6042584"/>
            <a:ext cx="1216163" cy="300082"/>
          </a:xfrm>
          <a:prstGeom prst="rect">
            <a:avLst/>
          </a:prstGeom>
          <a:noFill/>
          <a:ln>
            <a:noFill/>
          </a:ln>
        </p:spPr>
        <p:txBody>
          <a:bodyPr wrap="square" rtlCol="0">
            <a:spAutoFit/>
          </a:bodyPr>
          <a:lstStyle/>
          <a:p>
            <a:pPr algn="ctr"/>
            <a:r>
              <a:rPr lang="en-US" sz="1350" dirty="0"/>
              <a:t>13</a:t>
            </a:r>
          </a:p>
        </p:txBody>
      </p:sp>
      <p:sp>
        <p:nvSpPr>
          <p:cNvPr id="53" name="TextBox 52"/>
          <p:cNvSpPr txBox="1"/>
          <p:nvPr/>
        </p:nvSpPr>
        <p:spPr>
          <a:xfrm>
            <a:off x="7513467" y="6037915"/>
            <a:ext cx="1216163" cy="300082"/>
          </a:xfrm>
          <a:prstGeom prst="rect">
            <a:avLst/>
          </a:prstGeom>
          <a:noFill/>
          <a:ln>
            <a:noFill/>
          </a:ln>
        </p:spPr>
        <p:txBody>
          <a:bodyPr wrap="square" rtlCol="0">
            <a:spAutoFit/>
          </a:bodyPr>
          <a:lstStyle/>
          <a:p>
            <a:pPr algn="ctr"/>
            <a:r>
              <a:rPr lang="en-US" sz="1350" dirty="0"/>
              <a:t>5</a:t>
            </a:r>
          </a:p>
        </p:txBody>
      </p:sp>
      <p:sp>
        <p:nvSpPr>
          <p:cNvPr id="54" name="TextBox 53"/>
          <p:cNvSpPr txBox="1"/>
          <p:nvPr/>
        </p:nvSpPr>
        <p:spPr>
          <a:xfrm>
            <a:off x="7522382" y="6040789"/>
            <a:ext cx="1216163" cy="300082"/>
          </a:xfrm>
          <a:prstGeom prst="rect">
            <a:avLst/>
          </a:prstGeom>
          <a:noFill/>
          <a:ln>
            <a:noFill/>
          </a:ln>
        </p:spPr>
        <p:txBody>
          <a:bodyPr wrap="square" rtlCol="0">
            <a:spAutoFit/>
          </a:bodyPr>
          <a:lstStyle/>
          <a:p>
            <a:pPr algn="ctr"/>
            <a:r>
              <a:rPr lang="en-US" sz="1350" dirty="0"/>
              <a:t>7</a:t>
            </a:r>
          </a:p>
        </p:txBody>
      </p:sp>
      <p:sp>
        <p:nvSpPr>
          <p:cNvPr id="56" name="TextBox 55"/>
          <p:cNvSpPr txBox="1"/>
          <p:nvPr/>
        </p:nvSpPr>
        <p:spPr>
          <a:xfrm>
            <a:off x="7522382" y="6042584"/>
            <a:ext cx="1216163" cy="300082"/>
          </a:xfrm>
          <a:prstGeom prst="rect">
            <a:avLst/>
          </a:prstGeom>
          <a:noFill/>
          <a:ln>
            <a:noFill/>
          </a:ln>
        </p:spPr>
        <p:txBody>
          <a:bodyPr wrap="square" rtlCol="0">
            <a:spAutoFit/>
          </a:bodyPr>
          <a:lstStyle/>
          <a:p>
            <a:pPr algn="ctr"/>
            <a:r>
              <a:rPr lang="en-US" sz="1350" dirty="0"/>
              <a:t>14</a:t>
            </a:r>
          </a:p>
        </p:txBody>
      </p:sp>
      <p:graphicFrame>
        <p:nvGraphicFramePr>
          <p:cNvPr id="57" name="Table 56"/>
          <p:cNvGraphicFramePr>
            <a:graphicFrameLocks noGrp="1"/>
          </p:cNvGraphicFramePr>
          <p:nvPr>
            <p:extLst>
              <p:ext uri="{D42A27DB-BD31-4B8C-83A1-F6EECF244321}">
                <p14:modId xmlns:p14="http://schemas.microsoft.com/office/powerpoint/2010/main" val="141614827"/>
              </p:ext>
            </p:extLst>
          </p:nvPr>
        </p:nvGraphicFramePr>
        <p:xfrm>
          <a:off x="6982549" y="6065044"/>
          <a:ext cx="1756439" cy="293334"/>
        </p:xfrm>
        <a:graphic>
          <a:graphicData uri="http://schemas.openxmlformats.org/drawingml/2006/table">
            <a:tbl>
              <a:tblPr firstRow="1" bandRow="1">
                <a:tableStyleId>{5C22544A-7EE6-4342-B048-85BDC9FD1C3A}</a:tableStyleId>
              </a:tblPr>
              <a:tblGrid>
                <a:gridCol w="273901">
                  <a:extLst>
                    <a:ext uri="{9D8B030D-6E8A-4147-A177-3AD203B41FA5}">
                      <a16:colId xmlns:a16="http://schemas.microsoft.com/office/drawing/2014/main" val="20000"/>
                    </a:ext>
                  </a:extLst>
                </a:gridCol>
                <a:gridCol w="272303">
                  <a:extLst>
                    <a:ext uri="{9D8B030D-6E8A-4147-A177-3AD203B41FA5}">
                      <a16:colId xmlns:a16="http://schemas.microsoft.com/office/drawing/2014/main" val="20001"/>
                    </a:ext>
                  </a:extLst>
                </a:gridCol>
                <a:gridCol w="1210235">
                  <a:extLst>
                    <a:ext uri="{9D8B030D-6E8A-4147-A177-3AD203B41FA5}">
                      <a16:colId xmlns:a16="http://schemas.microsoft.com/office/drawing/2014/main" val="20002"/>
                    </a:ext>
                  </a:extLst>
                </a:gridCol>
              </a:tblGrid>
              <a:tr h="293334">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TextBox 54"/>
          <p:cNvSpPr txBox="1"/>
          <p:nvPr/>
        </p:nvSpPr>
        <p:spPr>
          <a:xfrm>
            <a:off x="110938" y="5027311"/>
            <a:ext cx="4407560" cy="1084912"/>
          </a:xfrm>
          <a:prstGeom prst="rect">
            <a:avLst/>
          </a:prstGeom>
          <a:noFill/>
        </p:spPr>
        <p:txBody>
          <a:bodyPr wrap="square" rtlCol="0">
            <a:spAutoFit/>
          </a:bodyPr>
          <a:lstStyle/>
          <a:p>
            <a:pPr algn="just"/>
            <a:r>
              <a:rPr lang="en-US" sz="1350" b="1" i="1" dirty="0"/>
              <a:t>As memory is flat, in both codes the values are actually stored sequentially in the memory (just like the 1D array). The access for the two-dimensional array in that case is just as the indexing of the array,</a:t>
            </a:r>
          </a:p>
          <a:p>
            <a:pPr algn="just"/>
            <a:r>
              <a:rPr lang="en-US" sz="1050" b="1" dirty="0">
                <a:solidFill>
                  <a:srgbClr val="FF0000"/>
                </a:solidFill>
                <a:latin typeface="Courier New" panose="02070309020205020404" pitchFamily="49" charset="0"/>
                <a:cs typeface="Courier New" panose="02070309020205020404" pitchFamily="49" charset="0"/>
              </a:rPr>
              <a:t>[(</a:t>
            </a:r>
            <a:r>
              <a:rPr lang="en-US" sz="1050" b="1" dirty="0" err="1">
                <a:solidFill>
                  <a:srgbClr val="FF0000"/>
                </a:solidFill>
                <a:latin typeface="Courier New" panose="02070309020205020404" pitchFamily="49" charset="0"/>
                <a:cs typeface="Courier New" panose="02070309020205020404" pitchFamily="49" charset="0"/>
              </a:rPr>
              <a:t>Total_column</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row_index</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column_index</a:t>
            </a:r>
            <a:r>
              <a:rPr lang="en-US" sz="1050" b="1" dirty="0">
                <a:solidFill>
                  <a:srgbClr val="FF0000"/>
                </a:solidFill>
                <a:latin typeface="Courier New" panose="02070309020205020404" pitchFamily="49" charset="0"/>
                <a:cs typeface="Courier New" panose="02070309020205020404" pitchFamily="49" charset="0"/>
              </a:rPr>
              <a:t>)]</a:t>
            </a:r>
          </a:p>
        </p:txBody>
      </p:sp>
      <p:sp>
        <p:nvSpPr>
          <p:cNvPr id="5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15208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910" y="1500188"/>
            <a:ext cx="8549219" cy="5244644"/>
          </a:xfrm>
        </p:spPr>
        <p:txBody>
          <a:bodyPr>
            <a:noAutofit/>
          </a:bodyPr>
          <a:lstStyle/>
          <a:p>
            <a:pPr algn="just">
              <a:buClrTx/>
              <a:buFont typeface="Wingdings" panose="05000000000000000000" pitchFamily="2" charset="2"/>
              <a:buChar char="q"/>
            </a:pPr>
            <a:r>
              <a:rPr lang="en-US" sz="1800" dirty="0"/>
              <a:t>Memory of each element of an array can be accessed using the </a:t>
            </a:r>
            <a:r>
              <a:rPr lang="en-US" sz="1800" b="1" dirty="0">
                <a:latin typeface="Courier New" panose="02070309020205020404" pitchFamily="49" charset="0"/>
                <a:cs typeface="Courier New" panose="02070309020205020404" pitchFamily="49" charset="0"/>
              </a:rPr>
              <a:t>&amp;</a:t>
            </a:r>
            <a:r>
              <a:rPr lang="en-US" sz="1800" dirty="0"/>
              <a:t> operator.</a:t>
            </a:r>
          </a:p>
          <a:p>
            <a:pPr algn="just">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gives the memory location of the 3</a:t>
            </a:r>
            <a:r>
              <a:rPr lang="en-US" sz="1800" baseline="30000" dirty="0"/>
              <a:t>rd</a:t>
            </a:r>
            <a:r>
              <a:rPr lang="en-US" sz="1800" dirty="0"/>
              <a:t> element of the array </a:t>
            </a:r>
            <a:r>
              <a:rPr lang="en-US" sz="1800" b="1" dirty="0" err="1">
                <a:latin typeface="Courier New" panose="02070309020205020404" pitchFamily="49" charset="0"/>
                <a:cs typeface="Courier New" panose="02070309020205020404" pitchFamily="49" charset="0"/>
              </a:rPr>
              <a:t>mimo</a:t>
            </a:r>
            <a:r>
              <a:rPr lang="en-US" sz="1800" dirty="0"/>
              <a:t>.</a:t>
            </a:r>
          </a:p>
          <a:p>
            <a:pPr algn="just">
              <a:buClrTx/>
              <a:buFont typeface="Wingdings" panose="05000000000000000000" pitchFamily="2" charset="2"/>
              <a:buChar char="q"/>
            </a:pPr>
            <a:r>
              <a:rPr lang="en-US" sz="1800" dirty="0"/>
              <a:t>If the element is more than a byte, it gives the starting byte of the element.</a:t>
            </a:r>
          </a:p>
          <a:p>
            <a:pPr algn="just">
              <a:buClrTx/>
              <a:buFont typeface="Wingdings" panose="05000000000000000000" pitchFamily="2" charset="2"/>
              <a:buChar char="q"/>
            </a:pPr>
            <a:r>
              <a:rPr lang="en-US" sz="1800" dirty="0"/>
              <a:t>Let us consider the starting address of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[5]</a:t>
            </a:r>
            <a:r>
              <a:rPr lang="en-US" sz="1800" dirty="0"/>
              <a:t> is </a:t>
            </a:r>
            <a:r>
              <a:rPr lang="en-US" sz="1800" b="1" dirty="0">
                <a:latin typeface="Courier New" panose="02070309020205020404" pitchFamily="49" charset="0"/>
                <a:cs typeface="Courier New" panose="02070309020205020404" pitchFamily="49" charset="0"/>
              </a:rPr>
              <a:t>567</a:t>
            </a:r>
            <a:r>
              <a:rPr lang="en-US" sz="1800" dirty="0"/>
              <a:t>.</a:t>
            </a:r>
          </a:p>
          <a:p>
            <a:pPr algn="just">
              <a:buClrTx/>
              <a:buFont typeface="Wingdings" panose="05000000000000000000" pitchFamily="2" charset="2"/>
              <a:buChar char="q"/>
            </a:pPr>
            <a:endParaRPr lang="en-US" sz="1800" dirty="0"/>
          </a:p>
          <a:p>
            <a:pPr algn="just"/>
            <a:endParaRPr lang="en-US" sz="1800" dirty="0"/>
          </a:p>
          <a:p>
            <a:pPr algn="just"/>
            <a:endParaRPr lang="en-US" sz="1800" dirty="0"/>
          </a:p>
        </p:txBody>
      </p:sp>
      <p:graphicFrame>
        <p:nvGraphicFramePr>
          <p:cNvPr id="8" name="Table 7"/>
          <p:cNvGraphicFramePr>
            <a:graphicFrameLocks noGrp="1"/>
          </p:cNvGraphicFramePr>
          <p:nvPr>
            <p:extLst>
              <p:ext uri="{D42A27DB-BD31-4B8C-83A1-F6EECF244321}">
                <p14:modId xmlns:p14="http://schemas.microsoft.com/office/powerpoint/2010/main" val="4289139891"/>
              </p:ext>
            </p:extLst>
          </p:nvPr>
        </p:nvGraphicFramePr>
        <p:xfrm>
          <a:off x="277910" y="3622130"/>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567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571</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575</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579</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583</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4050304" y="3832039"/>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50304" y="3830599"/>
            <a:ext cx="1561514"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5698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72702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latin typeface="Courier New" panose="02070309020205020404" pitchFamily="49" charset="0"/>
              <a:cs typeface="Courier New" panose="02070309020205020404" pitchFamily="49" charset="0"/>
            </a:endParaRPr>
          </a:p>
          <a:p>
            <a:pPr algn="just"/>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p:txBody>
      </p:sp>
      <p:pic>
        <p:nvPicPr>
          <p:cNvPr id="3" name="Picture 2"/>
          <p:cNvPicPr>
            <a:picLocks noChangeAspect="1"/>
          </p:cNvPicPr>
          <p:nvPr/>
        </p:nvPicPr>
        <p:blipFill>
          <a:blip r:embed="rId2"/>
          <a:stretch>
            <a:fillRect/>
          </a:stretch>
        </p:blipFill>
        <p:spPr>
          <a:xfrm>
            <a:off x="335494" y="3497986"/>
            <a:ext cx="8808506" cy="1362894"/>
          </a:xfrm>
          <a:prstGeom prst="rect">
            <a:avLst/>
          </a:prstGeom>
        </p:spPr>
      </p:pic>
    </p:spTree>
    <p:extLst>
      <p:ext uri="{BB962C8B-B14F-4D97-AF65-F5344CB8AC3E}">
        <p14:creationId xmlns:p14="http://schemas.microsoft.com/office/powerpoint/2010/main" val="143782969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2D2EF5-401F-43F0-993C-814E5C262D59}">
  <ds:schemaRefs>
    <ds:schemaRef ds:uri="http://schemas.microsoft.com/sharepoint/v3/contenttype/forms"/>
  </ds:schemaRefs>
</ds:datastoreItem>
</file>

<file path=customXml/itemProps2.xml><?xml version="1.0" encoding="utf-8"?>
<ds:datastoreItem xmlns:ds="http://schemas.openxmlformats.org/officeDocument/2006/customXml" ds:itemID="{197240CB-7FE6-46DC-9EA5-C8D8CD58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857</TotalTime>
  <Words>3954</Words>
  <Application>Microsoft Office PowerPoint</Application>
  <PresentationFormat>On-screen Show (4:3)</PresentationFormat>
  <Paragraphs>677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Corbel</vt:lpstr>
      <vt:lpstr>Courier New</vt:lpstr>
      <vt:lpstr>Symbol</vt:lpstr>
      <vt:lpstr>Times New Roman</vt:lpstr>
      <vt:lpstr>Wingdings</vt:lpstr>
      <vt:lpstr>Spectrum</vt:lpstr>
      <vt:lpstr>Array [2-Dimensional] &amp; String</vt:lpstr>
      <vt:lpstr>Lecture Outline</vt:lpstr>
      <vt:lpstr>Array [2-Dimensional]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331</cp:revision>
  <dcterms:created xsi:type="dcterms:W3CDTF">2018-12-10T17:20:29Z</dcterms:created>
  <dcterms:modified xsi:type="dcterms:W3CDTF">2021-01-26T05:54:31Z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