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F475295F-290D-4439-90E1-B2883091C3D4}"/>
    <pc:docChg chg="undo custSel modSld">
      <pc:chgData name="SYEDA ANIKA TASNIM" userId="8fb70a1d-16e3-4c86-a699-7b87e9bfa60b" providerId="ADAL" clId="{F475295F-290D-4439-90E1-B2883091C3D4}" dt="2021-02-23T07:39:47.255" v="80" actId="20577"/>
      <pc:docMkLst>
        <pc:docMk/>
      </pc:docMkLst>
      <pc:sldChg chg="modSp mod">
        <pc:chgData name="SYEDA ANIKA TASNIM" userId="8fb70a1d-16e3-4c86-a699-7b87e9bfa60b" providerId="ADAL" clId="{F475295F-290D-4439-90E1-B2883091C3D4}" dt="2021-02-23T07:39:47.255" v="80" actId="20577"/>
        <pc:sldMkLst>
          <pc:docMk/>
          <pc:sldMk cId="700707328" sldId="256"/>
        </pc:sldMkLst>
        <pc:graphicFrameChg chg="modGraphic">
          <ac:chgData name="SYEDA ANIKA TASNIM" userId="8fb70a1d-16e3-4c86-a699-7b87e9bfa60b" providerId="ADAL" clId="{F475295F-290D-4439-90E1-B2883091C3D4}" dt="2021-02-23T07:39:47.255" v="80"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 and Searching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66389534"/>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5.2</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middle</a:t>
            </a: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first</a:t>
            </a: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last</a:t>
            </a: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0</a:t>
            </a: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value</a:t>
            </a: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found</a:t>
            </a: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not found</a:t>
            </a: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60</a:t>
            </a: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Binary search is more efficient than linear search.</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panose="02040503050406030204" pitchFamily="18" charset="0"/>
                            <a:cs typeface="Times New Roman" panose="02020603050405020304" pitchFamily="18" charset="0"/>
                          </a:rPr>
                        </m:ctrlPr>
                      </m:dPr>
                      <m:e>
                        <m:func>
                          <m:funcPr>
                            <m:ctrlPr>
                              <a:rPr lang="en-US" i="1" dirty="0" smtClean="0">
                                <a:latin typeface="Cambria Math" panose="02040503050406030204" pitchFamily="18" charset="0"/>
                                <a:cs typeface="Times New Roman" panose="02020603050405020304" pitchFamily="18" charset="0"/>
                              </a:rPr>
                            </m:ctrlPr>
                          </m:funcPr>
                          <m:fName>
                            <m:sSub>
                              <m:sSubPr>
                                <m:ctrlPr>
                                  <a:rPr lang="en-US" i="1" dirty="0" smtClean="0">
                                    <a:latin typeface="Cambria Math" panose="02040503050406030204" pitchFamily="18" charset="0"/>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to be 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https://en.wikipedia.org/wiki/Insertion_sort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4"/>
              </a:rPr>
              <a:t>https://www.cs.usfca.edu/~galles/visualization/ComparisonSort.html</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a:solidFill>
                  <a:schemeClr val="tx1"/>
                </a:solidFill>
              </a:rPr>
              <a:t>Insertion Sort</a:t>
            </a:r>
          </a:p>
          <a:p>
            <a:pPr marL="457200" indent="-457200">
              <a:buClrTx/>
              <a:buFont typeface="+mj-lt"/>
              <a:buAutoNum type="arabicPeriod"/>
            </a:pPr>
            <a:r>
              <a:rPr lang="en-US" sz="2400" dirty="0">
                <a:solidFill>
                  <a:schemeClr val="tx1"/>
                </a:solidFill>
              </a:rPr>
              <a:t>Searching</a:t>
            </a:r>
          </a:p>
          <a:p>
            <a:pPr marL="971550" lvl="1" indent="-514350" algn="l">
              <a:buFont typeface="Arial" pitchFamily="34" charset="0"/>
              <a:buChar char="•"/>
            </a:pPr>
            <a:r>
              <a:rPr lang="en-US" sz="2800" dirty="0">
                <a:solidFill>
                  <a:schemeClr val="bg1">
                    <a:lumMod val="50000"/>
                  </a:schemeClr>
                </a:solidFill>
              </a:rPr>
              <a:t>Linear Search (See Lecture 1.2)</a:t>
            </a:r>
          </a:p>
          <a:p>
            <a:pPr marL="971550" lvl="1" indent="-514350" algn="l">
              <a:buFont typeface="Arial" pitchFamily="34" charset="0"/>
              <a:buChar char="•"/>
            </a:pPr>
            <a:r>
              <a:rPr lang="en-US" sz="2800" dirty="0">
                <a:solidFill>
                  <a:schemeClr val="tx1"/>
                </a:solidFill>
              </a:rPr>
              <a:t>Binary Search</a:t>
            </a:r>
            <a:endParaRPr lang="en-US" sz="3200" dirty="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a:t>Insertion sort: </a:t>
                </a:r>
                <a:r>
                  <a:rPr lang="en-US" dirty="0"/>
                  <a:t>In each step, a new incoming value is inserted in the correct position. The </a:t>
                </a:r>
                <a:r>
                  <a:rPr lang="en-US" b="1" dirty="0"/>
                  <a:t>insertion</a:t>
                </a:r>
                <a:r>
                  <a:rPr lang="en-US" dirty="0"/>
                  <a:t> may need to shift one or more elements to place the element at correct position. </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a:t> go to step 1.</a:t>
                </a:r>
              </a:p>
              <a:p>
                <a:pPr algn="just"/>
                <a:endParaRPr lang="en-US" dirty="0"/>
              </a:p>
              <a:p>
                <a:pPr algn="just"/>
                <a:endParaRPr lang="en-US" dirty="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a:latin typeface="Courier New" panose="02070309020205020404" pitchFamily="49" charset="0"/>
                <a:cs typeface="Courier New" panose="02070309020205020404" pitchFamily="49" charset="0"/>
              </a:rPr>
              <a:t>v</a:t>
            </a: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Apply different sorting algorithms (Bubble, Selection and Insertion) to sort the below array. Show step by step simulation.</a:t>
            </a:r>
          </a:p>
          <a:p>
            <a:pPr algn="just"/>
            <a:endParaRPr lang="en-US" dirty="0"/>
          </a:p>
          <a:p>
            <a:pPr algn="just"/>
            <a:endParaRPr lang="en-US" dirty="0"/>
          </a:p>
          <a:p>
            <a:pPr algn="just"/>
            <a:endParaRPr lang="en-US" dirty="0"/>
          </a:p>
          <a:p>
            <a:pPr algn="just"/>
            <a:r>
              <a:rPr lang="en-US" dirty="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b="0" dirty="0">
                          <a:solidFill>
                            <a:schemeClr val="tx1"/>
                          </a:solidFill>
                        </a:rPr>
                        <a:t>32</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67</a:t>
                      </a:r>
                    </a:p>
                  </a:txBody>
                  <a:tcPr>
                    <a:solidFill>
                      <a:schemeClr val="bg1">
                        <a:lumMod val="65000"/>
                      </a:schemeClr>
                    </a:solidFill>
                  </a:tcPr>
                </a:tc>
                <a:tc>
                  <a:txBody>
                    <a:bodyPr/>
                    <a:lstStyle/>
                    <a:p>
                      <a:pPr algn="ctr"/>
                      <a:r>
                        <a:rPr lang="en-US" b="0" dirty="0">
                          <a:solidFill>
                            <a:schemeClr val="tx1"/>
                          </a:solidFill>
                        </a:rPr>
                        <a:t>33</a:t>
                      </a:r>
                    </a:p>
                  </a:txBody>
                  <a:tcPr>
                    <a:solidFill>
                      <a:schemeClr val="bg1">
                        <a:lumMod val="65000"/>
                      </a:schemeClr>
                    </a:solidFill>
                  </a:tcPr>
                </a:tc>
                <a:tc>
                  <a:txBody>
                    <a:bodyPr/>
                    <a:lstStyle/>
                    <a:p>
                      <a:pPr algn="ctr"/>
                      <a:r>
                        <a:rPr lang="en-US" b="0" dirty="0">
                          <a:solidFill>
                            <a:schemeClr val="tx1"/>
                          </a:solidFill>
                        </a:rPr>
                        <a:t>22</a:t>
                      </a:r>
                    </a:p>
                  </a:txBody>
                  <a:tcPr>
                    <a:solidFill>
                      <a:schemeClr val="bg1">
                        <a:lumMod val="65000"/>
                      </a:schemeClr>
                    </a:solidFill>
                  </a:tcPr>
                </a:tc>
                <a:tc>
                  <a:txBody>
                    <a:bodyPr/>
                    <a:lstStyle/>
                    <a:p>
                      <a:pPr algn="ctr"/>
                      <a:r>
                        <a:rPr lang="en-US" b="0" dirty="0">
                          <a:solidFill>
                            <a:schemeClr val="tx1"/>
                          </a:solidFill>
                        </a:rPr>
                        <a:t>88</a:t>
                      </a:r>
                    </a:p>
                  </a:txBody>
                  <a:tcPr>
                    <a:solidFill>
                      <a:schemeClr val="bg1">
                        <a:lumMod val="65000"/>
                      </a:schemeClr>
                    </a:solidFill>
                  </a:tcPr>
                </a:tc>
                <a:tc>
                  <a:txBody>
                    <a:bodyPr/>
                    <a:lstStyle/>
                    <a:p>
                      <a:pPr algn="ctr"/>
                      <a:r>
                        <a:rPr lang="en-US" b="0" dirty="0">
                          <a:solidFill>
                            <a:schemeClr val="tx1"/>
                          </a:solidFill>
                        </a:rPr>
                        <a:t>44</a:t>
                      </a:r>
                    </a:p>
                  </a:txBody>
                  <a:tcPr>
                    <a:solidFill>
                      <a:schemeClr val="bg1">
                        <a:lumMod val="65000"/>
                      </a:schemeClr>
                    </a:solidFill>
                  </a:tcPr>
                </a:tc>
                <a:tc>
                  <a:txBody>
                    <a:bodyPr/>
                    <a:lstStyle/>
                    <a:p>
                      <a:pPr algn="ctr"/>
                      <a:r>
                        <a:rPr lang="en-US" b="0" dirty="0">
                          <a:solidFill>
                            <a:schemeClr val="tx1"/>
                          </a:solidFill>
                        </a:rPr>
                        <a:t>25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50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a:t>1: </a:t>
            </a:r>
            <a:r>
              <a:rPr lang="en-US" dirty="0"/>
              <a:t>What will happen if we want to apply </a:t>
            </a:r>
            <a:r>
              <a:rPr lang="en-US" i="1" dirty="0"/>
              <a:t>Bubble, Selection or Insertion </a:t>
            </a:r>
            <a:r>
              <a:rPr lang="en-US" dirty="0"/>
              <a:t>sorting algorithms to an array which is already sorted? Think in terms of comparisons, swapping and shifting required in each case.</a:t>
            </a:r>
          </a:p>
          <a:p>
            <a:pPr algn="just"/>
            <a:endParaRPr lang="en-US" dirty="0"/>
          </a:p>
          <a:p>
            <a:pPr algn="just"/>
            <a:r>
              <a:rPr lang="en-US" b="1" dirty="0"/>
              <a:t>2:</a:t>
            </a:r>
            <a:r>
              <a:rPr lang="en-US" dirty="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a:t>3: </a:t>
            </a:r>
            <a:r>
              <a:rPr lang="en-US" dirty="0"/>
              <a:t>In which of the algorithms,  a partially sorted list found in a step does not change in the next steps? </a:t>
            </a:r>
          </a:p>
        </p:txBody>
      </p:sp>
    </p:spTree>
    <p:extLst>
      <p:ext uri="{BB962C8B-B14F-4D97-AF65-F5344CB8AC3E}">
        <p14:creationId xmlns:p14="http://schemas.microsoft.com/office/powerpoint/2010/main" val="16155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p>
          <a:p>
            <a:pPr algn="just"/>
            <a:endParaRPr lang="en-US" dirty="0"/>
          </a:p>
          <a:p>
            <a:pPr algn="just"/>
            <a:r>
              <a:rPr lang="en-US" dirty="0"/>
              <a:t>Two 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 and Simulation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extLst>
                    <a:ext uri="{9D8B030D-6E8A-4147-A177-3AD203B41FA5}">
                      <a16:colId xmlns:a16="http://schemas.microsoft.com/office/drawing/2014/main" val="20000"/>
                    </a:ext>
                  </a:extLst>
                </a:gridCol>
                <a:gridCol w="583901">
                  <a:extLst>
                    <a:ext uri="{9D8B030D-6E8A-4147-A177-3AD203B41FA5}">
                      <a16:colId xmlns:a16="http://schemas.microsoft.com/office/drawing/2014/main" val="20001"/>
                    </a:ext>
                  </a:extLst>
                </a:gridCol>
                <a:gridCol w="583901">
                  <a:extLst>
                    <a:ext uri="{9D8B030D-6E8A-4147-A177-3AD203B41FA5}">
                      <a16:colId xmlns:a16="http://schemas.microsoft.com/office/drawing/2014/main" val="20002"/>
                    </a:ext>
                  </a:extLst>
                </a:gridCol>
                <a:gridCol w="583901">
                  <a:extLst>
                    <a:ext uri="{9D8B030D-6E8A-4147-A177-3AD203B41FA5}">
                      <a16:colId xmlns:a16="http://schemas.microsoft.com/office/drawing/2014/main" val="20003"/>
                    </a:ext>
                  </a:extLst>
                </a:gridCol>
                <a:gridCol w="583901">
                  <a:extLst>
                    <a:ext uri="{9D8B030D-6E8A-4147-A177-3AD203B41FA5}">
                      <a16:colId xmlns:a16="http://schemas.microsoft.com/office/drawing/2014/main" val="20004"/>
                    </a:ext>
                  </a:extLst>
                </a:gridCol>
                <a:gridCol w="583901">
                  <a:extLst>
                    <a:ext uri="{9D8B030D-6E8A-4147-A177-3AD203B41FA5}">
                      <a16:colId xmlns:a16="http://schemas.microsoft.com/office/drawing/2014/main" val="20005"/>
                    </a:ext>
                  </a:extLst>
                </a:gridCol>
                <a:gridCol w="583901">
                  <a:extLst>
                    <a:ext uri="{9D8B030D-6E8A-4147-A177-3AD203B41FA5}">
                      <a16:colId xmlns:a16="http://schemas.microsoft.com/office/drawing/2014/main" val="20006"/>
                    </a:ext>
                  </a:extLst>
                </a:gridCol>
                <a:gridCol w="583901">
                  <a:extLst>
                    <a:ext uri="{9D8B030D-6E8A-4147-A177-3AD203B41FA5}">
                      <a16:colId xmlns:a16="http://schemas.microsoft.com/office/drawing/2014/main" val="20007"/>
                    </a:ext>
                  </a:extLst>
                </a:gridCol>
                <a:gridCol w="583901">
                  <a:extLst>
                    <a:ext uri="{9D8B030D-6E8A-4147-A177-3AD203B41FA5}">
                      <a16:colId xmlns:a16="http://schemas.microsoft.com/office/drawing/2014/main" val="20008"/>
                    </a:ext>
                  </a:extLst>
                </a:gridCol>
                <a:gridCol w="583901">
                  <a:extLst>
                    <a:ext uri="{9D8B030D-6E8A-4147-A177-3AD203B41FA5}">
                      <a16:colId xmlns:a16="http://schemas.microsoft.com/office/drawing/2014/main" val="20009"/>
                    </a:ext>
                  </a:extLst>
                </a:gridCol>
              </a:tblGrid>
              <a:tr h="370840">
                <a:tc>
                  <a:txBody>
                    <a:bodyPr/>
                    <a:lstStyle/>
                    <a:p>
                      <a:pPr algn="ctr"/>
                      <a:r>
                        <a:rPr lang="en-US"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value</a:t>
            </a: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position</a:t>
            </a: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found</a:t>
            </a: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false</a:t>
            </a: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a:t>
            </a: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true</a:t>
            </a: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(N), value(to search)</a:t>
                </a:r>
              </a:p>
              <a:p>
                <a:pPr algn="just"/>
                <a:r>
                  <a:rPr lang="en-US" dirty="0">
                    <a:latin typeface="Times New Roman" panose="02020603050405020304" pitchFamily="18" charset="0"/>
                    <a:cs typeface="Times New Roman" panose="02020603050405020304" pitchFamily="18" charset="0"/>
                  </a:rPr>
                  <a:t>first= 0 and last= N-1</a:t>
                </a:r>
              </a:p>
              <a:p>
                <a:pPr algn="just"/>
                <a:r>
                  <a:rPr lang="en-US" b="1" dirty="0">
                    <a:latin typeface="Times New Roman" panose="02020603050405020304" pitchFamily="18" charset="0"/>
                    <a:cs typeface="Times New Roman" panose="02020603050405020304" pitchFamily="18" charset="0"/>
                  </a:rPr>
                  <a:t>Step 0:</a:t>
                </a:r>
                <a:r>
                  <a:rPr lang="en-US" dirty="0">
                    <a:latin typeface="Times New Roman" panose="02020603050405020304" pitchFamily="18" charset="0"/>
                    <a:cs typeface="Times New Roman" panose="02020603050405020304" pitchFamily="18" charset="0"/>
                  </a:rPr>
                  <a:t> </a:t>
                </a:r>
                <a:endParaRPr lang="en-US" b="0" i="0" dirty="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p>
              <a:p>
                <a:pPr algn="just"/>
                <a:r>
                  <a:rPr lang="en-US" dirty="0">
                    <a:latin typeface="Times New Roman" panose="02020603050405020304" pitchFamily="18" charset="0"/>
                    <a:cs typeface="Times New Roman" panose="02020603050405020304" pitchFamily="18" charset="0"/>
                  </a:rPr>
                  <a:t>If low&gt;high exit with status </a:t>
                </a:r>
                <a:r>
                  <a:rPr lang="en-US" b="1" dirty="0">
                    <a:latin typeface="Times New Roman" panose="02020603050405020304" pitchFamily="18" charset="0"/>
                    <a:cs typeface="Times New Roman" panose="02020603050405020304" pitchFamily="18" charset="0"/>
                  </a:rPr>
                  <a:t>Not Found.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return </a:t>
                </a:r>
                <a:r>
                  <a:rPr lang="en-US" i="1" dirty="0">
                    <a:latin typeface="Times New Roman" panose="02020603050405020304" pitchFamily="18" charset="0"/>
                    <a:cs typeface="Times New Roman" panose="02020603050405020304" pitchFamily="18" charset="0"/>
                  </a:rPr>
                  <a:t>middle</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516</TotalTime>
  <Words>979</Words>
  <Application>Microsoft Office PowerPoint</Application>
  <PresentationFormat>On-screen Show (4:3)</PresentationFormat>
  <Paragraphs>277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Corbel</vt:lpstr>
      <vt:lpstr>Courier New</vt:lpstr>
      <vt:lpstr>Times New Roman</vt:lpstr>
      <vt:lpstr>Wingdings</vt: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58</cp:revision>
  <dcterms:created xsi:type="dcterms:W3CDTF">2018-12-10T17:20:29Z</dcterms:created>
  <dcterms:modified xsi:type="dcterms:W3CDTF">2021-02-23T07:40:09Z</dcterms:modified>
</cp:coreProperties>
</file>