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25.jpeg" ContentType="image/jpeg"/>
  <Override PartName="/ppt/media/image21.jpeg" ContentType="image/jpeg"/>
  <Override PartName="/ppt/media/image6.png" ContentType="image/png"/>
  <Override PartName="/ppt/media/image5.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6.png" ContentType="image/png"/>
  <Override PartName="/ppt/media/image24.png" ContentType="image/png"/>
  <Override PartName="/ppt/media/image23.png" ContentType="image/png"/>
  <Override PartName="/ppt/media/image22.png" ContentType="image/png"/>
  <Override PartName="/ppt/media/image20.png" ContentType="image/png"/>
  <Override PartName="/ppt/media/image19.png" ContentType="image/png"/>
  <Override PartName="/ppt/media/image18.png" ContentType="image/png"/>
  <Override PartName="/ppt/media/image17.png" ContentType="image/png"/>
  <Override PartName="/ppt/media/image4.jpeg" ContentType="image/jpeg"/>
  <Override PartName="/ppt/media/image14.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p>
            <a:pPr algn="r"/>
            <a:fld id="{77FD544A-EEC2-4DEE-80D8-E7FD60D693D5}"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685800" y="1143000"/>
            <a:ext cx="5484960" cy="3084840"/>
          </a:xfrm>
          <a:prstGeom prst="rect">
            <a:avLst/>
          </a:prstGeom>
        </p:spPr>
      </p:sp>
      <p:sp>
        <p:nvSpPr>
          <p:cNvPr id="235"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236"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7BF3404D-D88E-4245-AA3B-8E14BCB420B3}"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www.google.com.bd/imgres?imgurl=http://www.pi4i.com/images/outlines.jpg&amp;imgrefurl=http://www.pi4i.com/ideas%20E/PreparationOutline.aspx&amp;docid=PEK0G0w1xsQDqM&amp;tbnid=5nhMHucRZNgorM:&amp;vet=10ahUKEwi1y9Kc5eXfAhVKuY8KHYRuArsQMwiiASgxMDE..i&amp;w=400&amp;h=300&amp;bih=657&amp;biw=1366&amp;q=outline&amp;ved=0ahUKEwi1y9Kc5eXfAhVKuY8KHYRuArsQMwiiASgxMDE&amp;iact=mrc&amp;uact=8" TargetMode="External"/><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jpe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www.google.com.bd/imgres?imgurl=https://upload.wikimedia.org/wikipedia/commons/thumb/2/2b/Mental_Disorder_Silhouette.png/250px-Mental_Disorder_Silhouette.png&amp;imgrefurl=https://en.wikipedia.org/wiki/Mental_disorder&amp;docid=FfJNJvSnx-5qnM&amp;tbnid=9J_MIx4JI_4ESM:&amp;vet=10ahUKEwiG6Z6G3-XfAhVMpI8KHb-ODU0QMwhoKAAwAA..i&amp;w=250&amp;h=278&amp;bih=657&amp;biw=1366&amp;q=mental%20illness&amp;ved=0ahUKEwiG6Z6G3-XfAhVMpI8KHb-ODU0QMwhoKAAwAA&amp;iact=mrc&amp;uact=8" TargetMode="External"/><Relationship Id="rId3" Type="http://schemas.openxmlformats.org/officeDocument/2006/relationships/hyperlink" Target="https://towardsdatascience.com/machine-learning-for-beginners-d247a9420dab" TargetMode="External"/><Relationship Id="rId4" Type="http://schemas.openxmlformats.org/officeDocument/2006/relationships/hyperlink" Target="https://towardsdatascience.com/machine-learning-for-beginners-d247a9420dab" TargetMode="External"/><Relationship Id="rId5" Type="http://schemas.openxmlformats.org/officeDocument/2006/relationships/hyperlink" Target="https://towardsdatascience.com/machine-learning-for-beginners-d247a9420dab" TargetMode="External"/><Relationship Id="rId6" Type="http://schemas.openxmlformats.org/officeDocument/2006/relationships/image" Target="../media/image4.jpe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523880" y="463680"/>
            <a:ext cx="9142560" cy="16340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br/>
            <a:br/>
            <a:br/>
            <a:br/>
            <a:br/>
            <a:br/>
            <a:br/>
            <a:br/>
            <a:r>
              <a:rPr b="0" lang="en-US" sz="2800" spc="-1" strike="noStrike">
                <a:solidFill>
                  <a:srgbClr val="000000"/>
                </a:solidFill>
                <a:latin typeface="Times New Roman"/>
                <a:ea typeface="DejaVu Sans"/>
              </a:rPr>
              <a:t>Dept. of Computer Science &amp; Engineering</a:t>
            </a:r>
            <a:endParaRPr b="0" lang="en-US" sz="2800" spc="-1" strike="noStrike">
              <a:latin typeface="Arial"/>
            </a:endParaRPr>
          </a:p>
        </p:txBody>
      </p:sp>
      <p:sp>
        <p:nvSpPr>
          <p:cNvPr id="121" name="CustomShape 2"/>
          <p:cNvSpPr/>
          <p:nvPr/>
        </p:nvSpPr>
        <p:spPr>
          <a:xfrm>
            <a:off x="102960" y="2279520"/>
            <a:ext cx="12087360" cy="4440600"/>
          </a:xfrm>
          <a:prstGeom prst="rect">
            <a:avLst/>
          </a:prstGeom>
          <a:noFill/>
          <a:ln>
            <a:noFill/>
          </a:ln>
        </p:spPr>
        <p:style>
          <a:lnRef idx="0"/>
          <a:fillRef idx="0"/>
          <a:effectRef idx="0"/>
          <a:fontRef idx="minor"/>
        </p:style>
        <p:txBody>
          <a:bodyPr lIns="90000" rIns="90000" tIns="45000" bIns="45000">
            <a:normAutofit/>
          </a:bodyPr>
          <a:p>
            <a:pPr algn="just">
              <a:lnSpc>
                <a:spcPct val="170000"/>
              </a:lnSpc>
              <a:spcBef>
                <a:spcPts val="1001"/>
              </a:spcBef>
            </a:pPr>
            <a:r>
              <a:rPr b="1" lang="en-US" sz="3200" spc="-1" strike="noStrike">
                <a:solidFill>
                  <a:srgbClr val="000000"/>
                </a:solidFill>
                <a:latin typeface="Times New Roman"/>
                <a:ea typeface="DejaVu Sans"/>
              </a:rPr>
              <a:t>Find Reason of Drug Addiction through Machine Learning Techniques.</a:t>
            </a:r>
            <a:endParaRPr b="0" lang="en-US" sz="3200" spc="-1" strike="noStrike">
              <a:latin typeface="Arial"/>
            </a:endParaRPr>
          </a:p>
          <a:p>
            <a:pPr algn="just">
              <a:lnSpc>
                <a:spcPct val="90000"/>
              </a:lnSpc>
              <a:spcBef>
                <a:spcPts val="1001"/>
              </a:spcBef>
            </a:pPr>
            <a:endParaRPr b="0" lang="en-US" sz="3200" spc="-1" strike="noStrike">
              <a:latin typeface="Arial"/>
            </a:endParaRPr>
          </a:p>
          <a:p>
            <a:pPr>
              <a:lnSpc>
                <a:spcPct val="90000"/>
              </a:lnSpc>
              <a:spcBef>
                <a:spcPts val="1001"/>
              </a:spcBef>
            </a:pPr>
            <a:r>
              <a:rPr b="1" lang="en-US" sz="2400" spc="-1" strike="noStrike">
                <a:solidFill>
                  <a:srgbClr val="000000"/>
                </a:solidFill>
                <a:latin typeface="Times New Roman"/>
                <a:ea typeface="DejaVu Sans"/>
              </a:rPr>
              <a:t>Supervised by</a:t>
            </a:r>
            <a:endParaRPr b="0" lang="en-US"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Md. Rakib Uddin</a:t>
            </a:r>
            <a:endParaRPr b="0" lang="en-US"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Lecturer &amp; Coordinator</a:t>
            </a:r>
            <a:endParaRPr b="0" lang="en-US"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Dept. of CSE, City University                                               </a:t>
            </a:r>
            <a:endParaRPr b="0" lang="en-US"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  </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r>
              <a:rPr b="0" lang="en-US" sz="2000" spc="-1" strike="noStrike">
                <a:solidFill>
                  <a:srgbClr val="000000"/>
                </a:solidFill>
                <a:latin typeface="Times New Roman"/>
                <a:ea typeface="DejaVu Sans"/>
              </a:rPr>
              <a:t>                                                                                                                                                                                 </a:t>
            </a:r>
            <a:r>
              <a:rPr b="0" lang="en-US" sz="1200" spc="-1" strike="noStrike">
                <a:solidFill>
                  <a:srgbClr val="000000"/>
                </a:solidFill>
                <a:latin typeface="Times New Roman"/>
                <a:ea typeface="DejaVu Sans"/>
              </a:rPr>
              <a:t>1</a:t>
            </a:r>
            <a:endParaRPr b="0" lang="en-US" sz="1200" spc="-1" strike="noStrike">
              <a:latin typeface="Arial"/>
            </a:endParaRPr>
          </a:p>
          <a:p>
            <a:pPr>
              <a:lnSpc>
                <a:spcPct val="90000"/>
              </a:lnSpc>
              <a:spcBef>
                <a:spcPts val="1001"/>
              </a:spcBef>
            </a:pPr>
            <a:endParaRPr b="0" lang="en-US" sz="1200" spc="-1" strike="noStrike">
              <a:latin typeface="Arial"/>
            </a:endParaRPr>
          </a:p>
        </p:txBody>
      </p:sp>
      <p:pic>
        <p:nvPicPr>
          <p:cNvPr id="122" name="Picture 4" descr=""/>
          <p:cNvPicPr/>
          <p:nvPr/>
        </p:nvPicPr>
        <p:blipFill>
          <a:blip r:embed="rId1"/>
          <a:stretch/>
        </p:blipFill>
        <p:spPr>
          <a:xfrm>
            <a:off x="3863520" y="167400"/>
            <a:ext cx="3965400" cy="1499040"/>
          </a:xfrm>
          <a:prstGeom prst="rect">
            <a:avLst/>
          </a:prstGeom>
          <a:ln>
            <a:noFill/>
          </a:ln>
        </p:spPr>
      </p:pic>
      <p:graphicFrame>
        <p:nvGraphicFramePr>
          <p:cNvPr id="123" name="Table 3"/>
          <p:cNvGraphicFramePr/>
          <p:nvPr/>
        </p:nvGraphicFramePr>
        <p:xfrm>
          <a:off x="5847120" y="4623480"/>
          <a:ext cx="5305320" cy="1449000"/>
        </p:xfrm>
        <a:graphic>
          <a:graphicData uri="http://schemas.openxmlformats.org/drawingml/2006/table">
            <a:tbl>
              <a:tblPr/>
              <a:tblGrid>
                <a:gridCol w="2575440"/>
                <a:gridCol w="1905840"/>
                <a:gridCol w="990000"/>
              </a:tblGrid>
              <a:tr h="483120">
                <a:tc>
                  <a:txBody>
                    <a:bodyPr/>
                    <a:p>
                      <a:pPr algn="ctr">
                        <a:lnSpc>
                          <a:spcPct val="100000"/>
                        </a:lnSpc>
                      </a:pPr>
                      <a:r>
                        <a:rPr b="1" lang="en-US" sz="2000" spc="-1" strike="noStrike">
                          <a:solidFill>
                            <a:srgbClr val="ffffff"/>
                          </a:solidFill>
                          <a:latin typeface="Calibri"/>
                        </a:rPr>
                        <a:t>Name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2000" spc="-1" strike="noStrike">
                          <a:solidFill>
                            <a:srgbClr val="ffffff"/>
                          </a:solidFill>
                          <a:latin typeface="Calibri"/>
                        </a:rPr>
                        <a:t>ID No.</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2000" spc="-1" strike="noStrike">
                          <a:solidFill>
                            <a:srgbClr val="ffffff"/>
                          </a:solidFill>
                          <a:latin typeface="Calibri"/>
                        </a:rPr>
                        <a:t>Dept.</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483120">
                <a:tc>
                  <a:txBody>
                    <a:bodyPr/>
                    <a:p>
                      <a:pPr algn="ctr">
                        <a:lnSpc>
                          <a:spcPct val="100000"/>
                        </a:lnSpc>
                      </a:pPr>
                      <a:r>
                        <a:rPr b="0" lang="en-US" sz="2000" spc="-1" strike="noStrike">
                          <a:solidFill>
                            <a:srgbClr val="000000"/>
                          </a:solidFill>
                          <a:latin typeface="Calibri"/>
                        </a:rPr>
                        <a:t>Md Azad Hossain</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lang="en-US" sz="2000" spc="-1" strike="noStrike">
                          <a:solidFill>
                            <a:srgbClr val="000000"/>
                          </a:solidFill>
                          <a:latin typeface="Calibri"/>
                        </a:rPr>
                        <a:t>13334351</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lang="en-US" sz="2000" spc="-1" strike="noStrike">
                          <a:solidFill>
                            <a:srgbClr val="000000"/>
                          </a:solidFill>
                          <a:latin typeface="Calibri"/>
                        </a:rPr>
                        <a:t>CSE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83120">
                <a:tc>
                  <a:txBody>
                    <a:bodyPr/>
                    <a:p>
                      <a:pPr algn="ctr">
                        <a:lnSpc>
                          <a:spcPct val="100000"/>
                        </a:lnSpc>
                      </a:pPr>
                      <a:r>
                        <a:rPr b="0" lang="en-US" sz="2000" spc="-1" strike="noStrike">
                          <a:solidFill>
                            <a:srgbClr val="000000"/>
                          </a:solidFill>
                          <a:latin typeface="Calibri"/>
                        </a:rPr>
                        <a:t>Bilkiss Ara Sweet</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gn="ctr">
                        <a:lnSpc>
                          <a:spcPct val="100000"/>
                        </a:lnSpc>
                      </a:pPr>
                      <a:r>
                        <a:rPr b="0" lang="en-US" sz="2000" spc="-1" strike="noStrike">
                          <a:solidFill>
                            <a:srgbClr val="000000"/>
                          </a:solidFill>
                          <a:latin typeface="Calibri"/>
                        </a:rPr>
                        <a:t>161412020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gn="ctr">
                        <a:lnSpc>
                          <a:spcPct val="100000"/>
                        </a:lnSpc>
                      </a:pPr>
                      <a:r>
                        <a:rPr b="0" lang="en-US" sz="2000" spc="-1" strike="noStrike">
                          <a:solidFill>
                            <a:srgbClr val="000000"/>
                          </a:solidFill>
                          <a:latin typeface="Calibri"/>
                        </a:rPr>
                        <a:t>CSE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DD5D4491-605D-468B-93C0-D731D9C876E6}"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173" name="CustomShape 2"/>
          <p:cNvSpPr/>
          <p:nvPr/>
        </p:nvSpPr>
        <p:spPr>
          <a:xfrm>
            <a:off x="7611480" y="6284880"/>
            <a:ext cx="2943360" cy="692280"/>
          </a:xfrm>
          <a:prstGeom prst="rect">
            <a:avLst/>
          </a:prstGeom>
          <a:noFill/>
          <a:ln>
            <a:noFill/>
          </a:ln>
        </p:spPr>
        <p:style>
          <a:lnRef idx="0"/>
          <a:fillRef idx="0"/>
          <a:effectRef idx="0"/>
          <a:fontRef idx="minor"/>
        </p:style>
        <p:txBody>
          <a:bodyPr lIns="90000" rIns="90000" tIns="45000" bIns="45000" anchor="ctr"/>
          <a:p>
            <a:pPr algn="r">
              <a:lnSpc>
                <a:spcPct val="100000"/>
              </a:lnSpc>
            </a:pPr>
            <a:fld id="{281B4EA2-8EF6-4724-B530-3054BC4802A5}"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74" name="CustomShape 3"/>
          <p:cNvSpPr/>
          <p:nvPr/>
        </p:nvSpPr>
        <p:spPr>
          <a:xfrm>
            <a:off x="0" y="0"/>
            <a:ext cx="12190680" cy="455760"/>
          </a:xfrm>
          <a:prstGeom prst="rect">
            <a:avLst/>
          </a:prstGeom>
          <a:noFill/>
          <a:ln>
            <a:noFill/>
          </a:ln>
        </p:spPr>
        <p:style>
          <a:lnRef idx="0"/>
          <a:fillRef idx="0"/>
          <a:effectRef idx="0"/>
          <a:fontRef idx="minor"/>
        </p:style>
      </p:sp>
      <p:sp>
        <p:nvSpPr>
          <p:cNvPr id="175" name="CustomShape 4"/>
          <p:cNvSpPr/>
          <p:nvPr/>
        </p:nvSpPr>
        <p:spPr>
          <a:xfrm>
            <a:off x="657000" y="202680"/>
            <a:ext cx="9979560" cy="4478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e79"/>
                </a:solidFill>
                <a:latin typeface="Times New Roman"/>
                <a:ea typeface="DejaVu Sans"/>
              </a:rPr>
              <a:t> </a:t>
            </a:r>
            <a:r>
              <a:rPr b="1" lang="en-US" sz="2800" spc="-1" strike="noStrike">
                <a:solidFill>
                  <a:srgbClr val="1f4e79"/>
                </a:solidFill>
                <a:latin typeface="Times New Roman"/>
                <a:ea typeface="DejaVu Sans"/>
              </a:rPr>
              <a:t>Discussion</a:t>
            </a:r>
            <a:endParaRPr b="0" lang="en-US" sz="2800" spc="-1" strike="noStrike">
              <a:latin typeface="Arial"/>
            </a:endParaRPr>
          </a:p>
          <a:p>
            <a:pPr marL="343080" indent="-341640" algn="just">
              <a:lnSpc>
                <a:spcPct val="100000"/>
              </a:lnSpc>
              <a:buClr>
                <a:srgbClr val="000000"/>
              </a:buClr>
              <a:buFont typeface="Wingdings" charset="2"/>
              <a:buChar char=""/>
            </a:pPr>
            <a:r>
              <a:rPr b="0" lang="en-US" sz="2400" spc="-1" strike="noStrike">
                <a:solidFill>
                  <a:srgbClr val="000000"/>
                </a:solidFill>
                <a:latin typeface="Times New Roman"/>
                <a:ea typeface="DejaVu Sans"/>
              </a:rPr>
              <a:t>In the above graph, According to different professions, we demonstrate the total number of data. and total addict people in individual professions.</a:t>
            </a:r>
            <a:endParaRPr b="0" lang="en-US" sz="2400" spc="-1" strike="noStrike">
              <a:latin typeface="Arial"/>
            </a:endParaRPr>
          </a:p>
          <a:p>
            <a:pPr marL="343080" indent="-341640" algn="just">
              <a:lnSpc>
                <a:spcPct val="100000"/>
              </a:lnSpc>
              <a:buClr>
                <a:srgbClr val="000000"/>
              </a:buClr>
              <a:buFont typeface="Wingdings" charset="2"/>
              <a:buChar char=""/>
            </a:pPr>
            <a:r>
              <a:rPr b="0" lang="en-US" sz="2400" spc="-1" strike="noStrike">
                <a:solidFill>
                  <a:srgbClr val="000000"/>
                </a:solidFill>
                <a:latin typeface="Times New Roman"/>
                <a:ea typeface="DejaVu Sans"/>
              </a:rPr>
              <a:t>We found student has 130 data and 78 addicts among them and 46 addicted out of 73 who involved with any job.. </a:t>
            </a:r>
            <a:endParaRPr b="0" lang="en-US" sz="2400" spc="-1" strike="noStrike">
              <a:latin typeface="Arial"/>
            </a:endParaRPr>
          </a:p>
          <a:p>
            <a:pPr marL="343080" indent="-341640" algn="just">
              <a:lnSpc>
                <a:spcPct val="100000"/>
              </a:lnSpc>
              <a:buClr>
                <a:srgbClr val="000000"/>
              </a:buClr>
              <a:buFont typeface="Wingdings" charset="2"/>
              <a:buChar char=""/>
            </a:pPr>
            <a:r>
              <a:rPr b="0" lang="en-US" sz="2400" spc="-1" strike="noStrike">
                <a:solidFill>
                  <a:srgbClr val="000000"/>
                </a:solidFill>
                <a:latin typeface="Times New Roman"/>
                <a:ea typeface="DejaVu Sans"/>
              </a:rPr>
              <a:t>We also got 30 out of 48 and 19 out of 39 addicts who are involved with driving and job respectively. </a:t>
            </a:r>
            <a:endParaRPr b="0" lang="en-US" sz="2400" spc="-1" strike="noStrike">
              <a:latin typeface="Arial"/>
            </a:endParaRPr>
          </a:p>
          <a:p>
            <a:pPr>
              <a:lnSpc>
                <a:spcPct val="100000"/>
              </a:lnSpc>
            </a:pPr>
            <a:endParaRPr b="0" lang="en-US" sz="2400" spc="-1" strike="noStrike">
              <a:latin typeface="Arial"/>
            </a:endParaRPr>
          </a:p>
        </p:txBody>
      </p:sp>
      <p:sp>
        <p:nvSpPr>
          <p:cNvPr id="176" name="CustomShape 5"/>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r>
              <a:rPr b="0" lang="en-US" sz="1200" spc="-1" strike="noStrike">
                <a:solidFill>
                  <a:srgbClr val="8b8b8b"/>
                </a:solidFill>
                <a:latin typeface="Calibri"/>
                <a:ea typeface="DejaVu Sans"/>
              </a:rPr>
              <a:t>.</a:t>
            </a:r>
            <a:endParaRPr b="0" lang="en-US" sz="1200" spc="-1" strike="noStrike">
              <a:latin typeface="Arial"/>
            </a:endParaRPr>
          </a:p>
        </p:txBody>
      </p:sp>
      <p:pic>
        <p:nvPicPr>
          <p:cNvPr id="177" name="Picture 30" descr=""/>
          <p:cNvPicPr/>
          <p:nvPr/>
        </p:nvPicPr>
        <p:blipFill>
          <a:blip r:embed="rId1"/>
          <a:stretch/>
        </p:blipFill>
        <p:spPr>
          <a:xfrm>
            <a:off x="10556280" y="0"/>
            <a:ext cx="1634040" cy="10868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3566160" y="365760"/>
            <a:ext cx="4655160" cy="484200"/>
          </a:xfrm>
          <a:prstGeom prst="rect">
            <a:avLst/>
          </a:prstGeom>
          <a:noFill/>
          <a:ln>
            <a:noFill/>
          </a:ln>
        </p:spPr>
        <p:txBody>
          <a:bodyPr lIns="90000" rIns="90000" tIns="45000" bIns="45000"/>
          <a:p>
            <a:r>
              <a:rPr b="1" lang="en-US" sz="2800" spc="-1" strike="noStrike">
                <a:solidFill>
                  <a:srgbClr val="1f4e79"/>
                </a:solidFill>
                <a:latin typeface="Times New Roman"/>
                <a:ea typeface="DejaVu Sans"/>
              </a:rPr>
              <a:t>Experimental Analysis (Con.)</a:t>
            </a:r>
            <a:endParaRPr b="0" lang="en-US" sz="2800" spc="-1" strike="noStrike">
              <a:latin typeface="Arial"/>
            </a:endParaRPr>
          </a:p>
        </p:txBody>
      </p:sp>
      <p:sp>
        <p:nvSpPr>
          <p:cNvPr id="179" name="TextShape 2"/>
          <p:cNvSpPr txBox="1"/>
          <p:nvPr/>
        </p:nvSpPr>
        <p:spPr>
          <a:xfrm>
            <a:off x="365760" y="1005840"/>
            <a:ext cx="11612880" cy="5818680"/>
          </a:xfrm>
          <a:prstGeom prst="rect">
            <a:avLst/>
          </a:prstGeom>
          <a:noFill/>
          <a:ln>
            <a:noFill/>
          </a:ln>
        </p:spPr>
        <p:txBody>
          <a:bodyPr lIns="90000" rIns="90000" tIns="45000" bIns="45000"/>
          <a:p>
            <a:r>
              <a:rPr b="1" lang="en-US" sz="2400" spc="-1" strike="noStrike">
                <a:solidFill>
                  <a:srgbClr val="000000"/>
                </a:solidFill>
                <a:latin typeface="Times New Roman"/>
                <a:ea typeface="DejaVu Sans"/>
              </a:rPr>
              <a:t>Dataset analysis </a:t>
            </a:r>
            <a:r>
              <a:rPr b="1" lang="en-US" sz="2400" spc="-1" strike="noStrike">
                <a:solidFill>
                  <a:srgbClr val="000000"/>
                </a:solidFill>
                <a:latin typeface="Times New Roman"/>
                <a:ea typeface="DejaVu Sans"/>
              </a:rPr>
              <a:t>of Students:</a:t>
            </a:r>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Fig: </a:t>
            </a:r>
            <a:r>
              <a:rPr b="1" lang="en-US" sz="2400" spc="-1" strike="noStrike">
                <a:solidFill>
                  <a:srgbClr val="000000"/>
                </a:solidFill>
                <a:latin typeface="Times New Roman"/>
                <a:ea typeface="DejaVu Sans"/>
              </a:rPr>
              <a:t>Addicted students </a:t>
            </a:r>
            <a:r>
              <a:rPr b="1" lang="en-US" sz="2400" spc="-1" strike="noStrike">
                <a:solidFill>
                  <a:srgbClr val="000000"/>
                </a:solidFill>
                <a:latin typeface="Times New Roman"/>
                <a:ea typeface="DejaVu Sans"/>
              </a:rPr>
              <a:t>according to age.</a:t>
            </a:r>
            <a:endParaRPr b="0" lang="en-US" sz="2400" spc="-1" strike="noStrike">
              <a:latin typeface="Arial"/>
            </a:endParaRPr>
          </a:p>
          <a:p>
            <a:endParaRPr b="0" lang="en-US" sz="2400" spc="-1" strike="noStrike">
              <a:latin typeface="Arial"/>
            </a:endParaRPr>
          </a:p>
          <a:p>
            <a:endParaRPr b="0" lang="en-US" sz="2400" spc="-1" strike="noStrike">
              <a:latin typeface="Arial"/>
            </a:endParaRPr>
          </a:p>
        </p:txBody>
      </p:sp>
      <p:pic>
        <p:nvPicPr>
          <p:cNvPr id="180" name="" descr=""/>
          <p:cNvPicPr/>
          <p:nvPr/>
        </p:nvPicPr>
        <p:blipFill>
          <a:blip r:embed="rId1"/>
          <a:stretch/>
        </p:blipFill>
        <p:spPr>
          <a:xfrm>
            <a:off x="2834640" y="1646640"/>
            <a:ext cx="5385600" cy="35564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3566160" y="365760"/>
            <a:ext cx="4655160" cy="484200"/>
          </a:xfrm>
          <a:prstGeom prst="rect">
            <a:avLst/>
          </a:prstGeom>
          <a:noFill/>
          <a:ln>
            <a:noFill/>
          </a:ln>
        </p:spPr>
        <p:txBody>
          <a:bodyPr lIns="90000" rIns="90000" tIns="45000" bIns="45000"/>
          <a:p>
            <a:r>
              <a:rPr b="1" lang="en-US" sz="2800" spc="-1" strike="noStrike">
                <a:solidFill>
                  <a:srgbClr val="1f4e79"/>
                </a:solidFill>
                <a:latin typeface="Times New Roman"/>
                <a:ea typeface="DejaVu Sans"/>
              </a:rPr>
              <a:t>Experimental Analysis (Con.)</a:t>
            </a:r>
            <a:endParaRPr b="0" lang="en-US" sz="2800" spc="-1" strike="noStrike">
              <a:latin typeface="Arial"/>
            </a:endParaRPr>
          </a:p>
        </p:txBody>
      </p:sp>
      <p:sp>
        <p:nvSpPr>
          <p:cNvPr id="182" name="TextShape 2"/>
          <p:cNvSpPr txBox="1"/>
          <p:nvPr/>
        </p:nvSpPr>
        <p:spPr>
          <a:xfrm>
            <a:off x="365760" y="1005840"/>
            <a:ext cx="11612880" cy="5818680"/>
          </a:xfrm>
          <a:prstGeom prst="rect">
            <a:avLst/>
          </a:prstGeom>
          <a:noFill/>
          <a:ln>
            <a:noFill/>
          </a:ln>
        </p:spPr>
        <p:txBody>
          <a:bodyPr lIns="90000" rIns="90000" tIns="45000" bIns="45000"/>
          <a:p>
            <a:r>
              <a:rPr b="1" lang="en-US" sz="2400" spc="-1" strike="noStrike">
                <a:solidFill>
                  <a:srgbClr val="000000"/>
                </a:solidFill>
                <a:latin typeface="Times New Roman"/>
                <a:ea typeface="DejaVu Sans"/>
              </a:rPr>
              <a:t>Dataset analysis of Students:</a:t>
            </a:r>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Fig: Most common reasons for students.</a:t>
            </a:r>
            <a:endParaRPr b="0" lang="en-US" sz="2400" spc="-1" strike="noStrike">
              <a:latin typeface="Arial"/>
            </a:endParaRPr>
          </a:p>
          <a:p>
            <a:endParaRPr b="0" lang="en-US" sz="2400" spc="-1" strike="noStrike">
              <a:latin typeface="Arial"/>
            </a:endParaRPr>
          </a:p>
          <a:p>
            <a:endParaRPr b="0" lang="en-US" sz="2400" spc="-1" strike="noStrike">
              <a:latin typeface="Arial"/>
            </a:endParaRPr>
          </a:p>
        </p:txBody>
      </p:sp>
      <p:pic>
        <p:nvPicPr>
          <p:cNvPr id="183" name="" descr=""/>
          <p:cNvPicPr/>
          <p:nvPr/>
        </p:nvPicPr>
        <p:blipFill>
          <a:blip r:embed="rId1"/>
          <a:stretch/>
        </p:blipFill>
        <p:spPr>
          <a:xfrm>
            <a:off x="2468880" y="1554480"/>
            <a:ext cx="6276960" cy="39790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566160" y="365760"/>
            <a:ext cx="4655160" cy="484200"/>
          </a:xfrm>
          <a:prstGeom prst="rect">
            <a:avLst/>
          </a:prstGeom>
          <a:noFill/>
          <a:ln>
            <a:noFill/>
          </a:ln>
        </p:spPr>
        <p:txBody>
          <a:bodyPr lIns="90000" rIns="90000" tIns="45000" bIns="45000"/>
          <a:p>
            <a:r>
              <a:rPr b="1" lang="en-US" sz="2800" spc="-1" strike="noStrike">
                <a:solidFill>
                  <a:srgbClr val="1f4e79"/>
                </a:solidFill>
                <a:latin typeface="Times New Roman"/>
                <a:ea typeface="DejaVu Sans"/>
              </a:rPr>
              <a:t>Experimental Analysis (Con.)</a:t>
            </a:r>
            <a:endParaRPr b="0" lang="en-US" sz="2800" spc="-1" strike="noStrike">
              <a:latin typeface="Arial"/>
            </a:endParaRPr>
          </a:p>
        </p:txBody>
      </p:sp>
      <p:sp>
        <p:nvSpPr>
          <p:cNvPr id="185" name="TextShape 2"/>
          <p:cNvSpPr txBox="1"/>
          <p:nvPr/>
        </p:nvSpPr>
        <p:spPr>
          <a:xfrm>
            <a:off x="365760" y="1005840"/>
            <a:ext cx="11612880" cy="5818680"/>
          </a:xfrm>
          <a:prstGeom prst="rect">
            <a:avLst/>
          </a:prstGeom>
          <a:noFill/>
          <a:ln>
            <a:noFill/>
          </a:ln>
        </p:spPr>
        <p:txBody>
          <a:bodyPr lIns="90000" rIns="90000" tIns="45000" bIns="45000"/>
          <a:p>
            <a:r>
              <a:rPr b="1" lang="en-US" sz="2400" spc="-1" strike="noStrike">
                <a:solidFill>
                  <a:srgbClr val="000000"/>
                </a:solidFill>
                <a:latin typeface="Times New Roman"/>
                <a:ea typeface="DejaVu Sans"/>
              </a:rPr>
              <a:t>Dataset analysis of Businessman :</a:t>
            </a:r>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Fig: Addicted businessman according to age.</a:t>
            </a:r>
            <a:endParaRPr b="0" lang="en-US" sz="2400" spc="-1" strike="noStrike">
              <a:latin typeface="Arial"/>
            </a:endParaRPr>
          </a:p>
          <a:p>
            <a:endParaRPr b="0" lang="en-US" sz="2400" spc="-1" strike="noStrike">
              <a:latin typeface="Arial"/>
            </a:endParaRPr>
          </a:p>
          <a:p>
            <a:endParaRPr b="0" lang="en-US" sz="2400" spc="-1" strike="noStrike">
              <a:latin typeface="Arial"/>
            </a:endParaRPr>
          </a:p>
        </p:txBody>
      </p:sp>
      <p:pic>
        <p:nvPicPr>
          <p:cNvPr id="186" name="" descr=""/>
          <p:cNvPicPr/>
          <p:nvPr/>
        </p:nvPicPr>
        <p:blipFill>
          <a:blip r:embed="rId1"/>
          <a:stretch/>
        </p:blipFill>
        <p:spPr>
          <a:xfrm>
            <a:off x="3392640" y="1655640"/>
            <a:ext cx="5385600" cy="355644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566160" y="365760"/>
            <a:ext cx="4655160" cy="484200"/>
          </a:xfrm>
          <a:prstGeom prst="rect">
            <a:avLst/>
          </a:prstGeom>
          <a:noFill/>
          <a:ln>
            <a:noFill/>
          </a:ln>
        </p:spPr>
        <p:txBody>
          <a:bodyPr lIns="90000" rIns="90000" tIns="45000" bIns="45000"/>
          <a:p>
            <a:r>
              <a:rPr b="1" lang="en-US" sz="2800" spc="-1" strike="noStrike">
                <a:solidFill>
                  <a:srgbClr val="1f4e79"/>
                </a:solidFill>
                <a:latin typeface="Times New Roman"/>
                <a:ea typeface="DejaVu Sans"/>
              </a:rPr>
              <a:t>Experimental Analysis (Con.)</a:t>
            </a:r>
            <a:endParaRPr b="0" lang="en-US" sz="2800" spc="-1" strike="noStrike">
              <a:latin typeface="Arial"/>
            </a:endParaRPr>
          </a:p>
        </p:txBody>
      </p:sp>
      <p:sp>
        <p:nvSpPr>
          <p:cNvPr id="188" name="TextShape 2"/>
          <p:cNvSpPr txBox="1"/>
          <p:nvPr/>
        </p:nvSpPr>
        <p:spPr>
          <a:xfrm>
            <a:off x="365760" y="1005840"/>
            <a:ext cx="11612880" cy="5818680"/>
          </a:xfrm>
          <a:prstGeom prst="rect">
            <a:avLst/>
          </a:prstGeom>
          <a:noFill/>
          <a:ln>
            <a:noFill/>
          </a:ln>
        </p:spPr>
        <p:txBody>
          <a:bodyPr lIns="90000" rIns="90000" tIns="45000" bIns="45000"/>
          <a:p>
            <a:r>
              <a:rPr b="1" lang="en-US" sz="2400" spc="-1" strike="noStrike">
                <a:solidFill>
                  <a:srgbClr val="000000"/>
                </a:solidFill>
                <a:latin typeface="Times New Roman"/>
                <a:ea typeface="DejaVu Sans"/>
              </a:rPr>
              <a:t>Dataset analysis of Businessman :</a:t>
            </a:r>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Fig: Most common reasons for businessman.</a:t>
            </a:r>
            <a:endParaRPr b="0" lang="en-US" sz="2400" spc="-1" strike="noStrike">
              <a:latin typeface="Arial"/>
            </a:endParaRPr>
          </a:p>
          <a:p>
            <a:endParaRPr b="0" lang="en-US" sz="2400" spc="-1" strike="noStrike">
              <a:latin typeface="Arial"/>
            </a:endParaRPr>
          </a:p>
          <a:p>
            <a:endParaRPr b="0" lang="en-US" sz="2400" spc="-1" strike="noStrike">
              <a:latin typeface="Arial"/>
            </a:endParaRPr>
          </a:p>
        </p:txBody>
      </p:sp>
      <p:pic>
        <p:nvPicPr>
          <p:cNvPr id="189" name="" descr=""/>
          <p:cNvPicPr/>
          <p:nvPr/>
        </p:nvPicPr>
        <p:blipFill>
          <a:blip r:embed="rId1"/>
          <a:stretch/>
        </p:blipFill>
        <p:spPr>
          <a:xfrm>
            <a:off x="2940840" y="1554480"/>
            <a:ext cx="6111720" cy="39549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566160" y="365760"/>
            <a:ext cx="4655160" cy="484200"/>
          </a:xfrm>
          <a:prstGeom prst="rect">
            <a:avLst/>
          </a:prstGeom>
          <a:noFill/>
          <a:ln>
            <a:noFill/>
          </a:ln>
        </p:spPr>
        <p:txBody>
          <a:bodyPr lIns="90000" rIns="90000" tIns="45000" bIns="45000"/>
          <a:p>
            <a:r>
              <a:rPr b="1" lang="en-US" sz="2800" spc="-1" strike="noStrike">
                <a:solidFill>
                  <a:srgbClr val="1f4e79"/>
                </a:solidFill>
                <a:latin typeface="Times New Roman"/>
                <a:ea typeface="DejaVu Sans"/>
              </a:rPr>
              <a:t>Experimental Analysis </a:t>
            </a:r>
            <a:r>
              <a:rPr b="1" lang="en-US" sz="2800" spc="-1" strike="noStrike">
                <a:solidFill>
                  <a:srgbClr val="1f4e79"/>
                </a:solidFill>
                <a:latin typeface="Times New Roman"/>
                <a:ea typeface="DejaVu Sans"/>
              </a:rPr>
              <a:t>(Con.)</a:t>
            </a:r>
            <a:endParaRPr b="0" lang="en-US" sz="2800" spc="-1" strike="noStrike">
              <a:latin typeface="Arial"/>
            </a:endParaRPr>
          </a:p>
        </p:txBody>
      </p:sp>
      <p:sp>
        <p:nvSpPr>
          <p:cNvPr id="191" name="TextShape 2"/>
          <p:cNvSpPr txBox="1"/>
          <p:nvPr/>
        </p:nvSpPr>
        <p:spPr>
          <a:xfrm>
            <a:off x="365760" y="1005840"/>
            <a:ext cx="11612880" cy="5669280"/>
          </a:xfrm>
          <a:prstGeom prst="rect">
            <a:avLst/>
          </a:prstGeom>
          <a:noFill/>
          <a:ln>
            <a:noFill/>
          </a:ln>
        </p:spPr>
        <p:txBody>
          <a:bodyPr lIns="90000" rIns="90000" tIns="45000" bIns="45000"/>
          <a:p>
            <a:r>
              <a:rPr b="1" lang="en-US" sz="2400" spc="-1" strike="noStrike">
                <a:solidFill>
                  <a:srgbClr val="000000"/>
                </a:solidFill>
                <a:latin typeface="Times New Roman"/>
                <a:ea typeface="DejaVu Sans"/>
              </a:rPr>
              <a:t>Dataset analysis of </a:t>
            </a:r>
            <a:r>
              <a:rPr b="1" lang="en-US" sz="2400" spc="-1" strike="noStrike">
                <a:solidFill>
                  <a:srgbClr val="000000"/>
                </a:solidFill>
                <a:latin typeface="Times New Roman"/>
                <a:ea typeface="DejaVu Sans"/>
              </a:rPr>
              <a:t>Drivers:</a:t>
            </a:r>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Fig: </a:t>
            </a:r>
            <a:r>
              <a:rPr b="1" lang="en-US" sz="2400" spc="-1" strike="noStrike">
                <a:solidFill>
                  <a:srgbClr val="000000"/>
                </a:solidFill>
                <a:latin typeface="Times New Roman"/>
                <a:ea typeface="DejaVu Sans"/>
              </a:rPr>
              <a:t>Addicted </a:t>
            </a:r>
            <a:r>
              <a:rPr b="1" lang="en-US" sz="2400" spc="-1" strike="noStrike">
                <a:solidFill>
                  <a:srgbClr val="000000"/>
                </a:solidFill>
                <a:latin typeface="Times New Roman"/>
                <a:ea typeface="DejaVu Sans"/>
              </a:rPr>
              <a:t>businessman </a:t>
            </a:r>
            <a:r>
              <a:rPr b="1" lang="en-US" sz="2400" spc="-1" strike="noStrike">
                <a:solidFill>
                  <a:srgbClr val="000000"/>
                </a:solidFill>
                <a:latin typeface="Times New Roman"/>
                <a:ea typeface="DejaVu Sans"/>
              </a:rPr>
              <a:t>according to age.</a:t>
            </a:r>
            <a:endParaRPr b="0" lang="en-US" sz="2400" spc="-1" strike="noStrike">
              <a:latin typeface="Arial"/>
            </a:endParaRPr>
          </a:p>
          <a:p>
            <a:endParaRPr b="0" lang="en-US" sz="2400" spc="-1" strike="noStrike">
              <a:latin typeface="Arial"/>
            </a:endParaRPr>
          </a:p>
          <a:p>
            <a:endParaRPr b="0" lang="en-US" sz="2400" spc="-1" strike="noStrike">
              <a:latin typeface="Arial"/>
            </a:endParaRPr>
          </a:p>
        </p:txBody>
      </p:sp>
      <p:pic>
        <p:nvPicPr>
          <p:cNvPr id="192" name="" descr=""/>
          <p:cNvPicPr/>
          <p:nvPr/>
        </p:nvPicPr>
        <p:blipFill>
          <a:blip r:embed="rId1"/>
          <a:stretch/>
        </p:blipFill>
        <p:spPr>
          <a:xfrm>
            <a:off x="3396960" y="1646640"/>
            <a:ext cx="5385600" cy="35564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3566160" y="365760"/>
            <a:ext cx="4655160" cy="484200"/>
          </a:xfrm>
          <a:prstGeom prst="rect">
            <a:avLst/>
          </a:prstGeom>
          <a:noFill/>
          <a:ln>
            <a:noFill/>
          </a:ln>
        </p:spPr>
        <p:txBody>
          <a:bodyPr lIns="90000" rIns="90000" tIns="45000" bIns="45000"/>
          <a:p>
            <a:r>
              <a:rPr b="1" lang="en-US" sz="2800" spc="-1" strike="noStrike">
                <a:solidFill>
                  <a:srgbClr val="1f4e79"/>
                </a:solidFill>
                <a:latin typeface="Times New Roman"/>
                <a:ea typeface="DejaVu Sans"/>
              </a:rPr>
              <a:t>Experimental Analysis (Con.)</a:t>
            </a:r>
            <a:endParaRPr b="0" lang="en-US" sz="2800" spc="-1" strike="noStrike">
              <a:latin typeface="Arial"/>
            </a:endParaRPr>
          </a:p>
        </p:txBody>
      </p:sp>
      <p:sp>
        <p:nvSpPr>
          <p:cNvPr id="194" name="TextShape 2"/>
          <p:cNvSpPr txBox="1"/>
          <p:nvPr/>
        </p:nvSpPr>
        <p:spPr>
          <a:xfrm>
            <a:off x="365760" y="1005840"/>
            <a:ext cx="11612880" cy="5669280"/>
          </a:xfrm>
          <a:prstGeom prst="rect">
            <a:avLst/>
          </a:prstGeom>
          <a:noFill/>
          <a:ln>
            <a:noFill/>
          </a:ln>
        </p:spPr>
        <p:txBody>
          <a:bodyPr lIns="90000" rIns="90000" tIns="45000" bIns="45000"/>
          <a:p>
            <a:r>
              <a:rPr b="1" lang="en-US" sz="2400" spc="-1" strike="noStrike">
                <a:solidFill>
                  <a:srgbClr val="000000"/>
                </a:solidFill>
                <a:latin typeface="Times New Roman"/>
                <a:ea typeface="DejaVu Sans"/>
              </a:rPr>
              <a:t>Dataset analysis of Drivers:</a:t>
            </a:r>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Fig: Most common reasons for Drivers</a:t>
            </a:r>
            <a:r>
              <a:rPr b="1" lang="en-US" sz="2400" spc="-1" strike="noStrike">
                <a:solidFill>
                  <a:srgbClr val="000000"/>
                </a:solidFill>
                <a:latin typeface="Times New Roman"/>
                <a:ea typeface="DejaVu Sans"/>
              </a:rPr>
              <a:t>.</a:t>
            </a:r>
            <a:endParaRPr b="0" lang="en-US" sz="2400" spc="-1" strike="noStrike">
              <a:latin typeface="Arial"/>
            </a:endParaRPr>
          </a:p>
          <a:p>
            <a:endParaRPr b="0" lang="en-US" sz="2400" spc="-1" strike="noStrike">
              <a:latin typeface="Arial"/>
            </a:endParaRPr>
          </a:p>
          <a:p>
            <a:endParaRPr b="0" lang="en-US" sz="2400" spc="-1" strike="noStrike">
              <a:latin typeface="Arial"/>
            </a:endParaRPr>
          </a:p>
        </p:txBody>
      </p:sp>
      <p:pic>
        <p:nvPicPr>
          <p:cNvPr id="195" name="" descr=""/>
          <p:cNvPicPr/>
          <p:nvPr/>
        </p:nvPicPr>
        <p:blipFill>
          <a:blip r:embed="rId1"/>
          <a:stretch/>
        </p:blipFill>
        <p:spPr>
          <a:xfrm>
            <a:off x="3017520" y="1622880"/>
            <a:ext cx="6111720" cy="35892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566160" y="365760"/>
            <a:ext cx="4655160" cy="484200"/>
          </a:xfrm>
          <a:prstGeom prst="rect">
            <a:avLst/>
          </a:prstGeom>
          <a:noFill/>
          <a:ln>
            <a:noFill/>
          </a:ln>
        </p:spPr>
        <p:txBody>
          <a:bodyPr lIns="90000" rIns="90000" tIns="45000" bIns="45000"/>
          <a:p>
            <a:r>
              <a:rPr b="1" lang="en-US" sz="2800" spc="-1" strike="noStrike">
                <a:solidFill>
                  <a:srgbClr val="1f4e79"/>
                </a:solidFill>
                <a:latin typeface="Times New Roman"/>
                <a:ea typeface="DejaVu Sans"/>
              </a:rPr>
              <a:t>Experimental Analysis (Con.)</a:t>
            </a:r>
            <a:endParaRPr b="0" lang="en-US" sz="2800" spc="-1" strike="noStrike">
              <a:latin typeface="Arial"/>
            </a:endParaRPr>
          </a:p>
        </p:txBody>
      </p:sp>
      <p:sp>
        <p:nvSpPr>
          <p:cNvPr id="197" name="TextShape 2"/>
          <p:cNvSpPr txBox="1"/>
          <p:nvPr/>
        </p:nvSpPr>
        <p:spPr>
          <a:xfrm>
            <a:off x="365760" y="1005840"/>
            <a:ext cx="11612880" cy="5669280"/>
          </a:xfrm>
          <a:prstGeom prst="rect">
            <a:avLst/>
          </a:prstGeom>
          <a:noFill/>
          <a:ln>
            <a:noFill/>
          </a:ln>
        </p:spPr>
        <p:txBody>
          <a:bodyPr lIns="90000" rIns="90000" tIns="45000" bIns="45000"/>
          <a:p>
            <a:r>
              <a:rPr b="1" lang="en-US" sz="2400" spc="-1" strike="noStrike">
                <a:solidFill>
                  <a:srgbClr val="000000"/>
                </a:solidFill>
                <a:latin typeface="Times New Roman"/>
                <a:ea typeface="DejaVu Sans"/>
              </a:rPr>
              <a:t>Dataset analysis of Drivers:</a:t>
            </a:r>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Fig: Addicted job holder according to age.</a:t>
            </a:r>
            <a:endParaRPr b="0" lang="en-US" sz="2400" spc="-1" strike="noStrike">
              <a:latin typeface="Arial"/>
            </a:endParaRPr>
          </a:p>
          <a:p>
            <a:endParaRPr b="0" lang="en-US" sz="2400" spc="-1" strike="noStrike">
              <a:latin typeface="Arial"/>
            </a:endParaRPr>
          </a:p>
          <a:p>
            <a:endParaRPr b="0" lang="en-US" sz="2400" spc="-1" strike="noStrike">
              <a:latin typeface="Arial"/>
            </a:endParaRPr>
          </a:p>
        </p:txBody>
      </p:sp>
      <p:pic>
        <p:nvPicPr>
          <p:cNvPr id="198" name="" descr=""/>
          <p:cNvPicPr/>
          <p:nvPr/>
        </p:nvPicPr>
        <p:blipFill>
          <a:blip r:embed="rId1"/>
          <a:stretch/>
        </p:blipFill>
        <p:spPr>
          <a:xfrm>
            <a:off x="3396960" y="1646640"/>
            <a:ext cx="5385600" cy="35564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566160" y="365760"/>
            <a:ext cx="4655160" cy="484200"/>
          </a:xfrm>
          <a:prstGeom prst="rect">
            <a:avLst/>
          </a:prstGeom>
          <a:noFill/>
          <a:ln>
            <a:noFill/>
          </a:ln>
        </p:spPr>
        <p:txBody>
          <a:bodyPr lIns="90000" rIns="90000" tIns="45000" bIns="45000"/>
          <a:p>
            <a:r>
              <a:rPr b="1" lang="en-US" sz="2800" spc="-1" strike="noStrike">
                <a:solidFill>
                  <a:srgbClr val="1f4e79"/>
                </a:solidFill>
                <a:latin typeface="Times New Roman"/>
                <a:ea typeface="DejaVu Sans"/>
              </a:rPr>
              <a:t>Experimental Analysis (Con.)</a:t>
            </a:r>
            <a:endParaRPr b="0" lang="en-US" sz="2800" spc="-1" strike="noStrike">
              <a:latin typeface="Arial"/>
            </a:endParaRPr>
          </a:p>
        </p:txBody>
      </p:sp>
      <p:sp>
        <p:nvSpPr>
          <p:cNvPr id="200" name="TextShape 2"/>
          <p:cNvSpPr txBox="1"/>
          <p:nvPr/>
        </p:nvSpPr>
        <p:spPr>
          <a:xfrm>
            <a:off x="365760" y="1005840"/>
            <a:ext cx="11612880" cy="5669280"/>
          </a:xfrm>
          <a:prstGeom prst="rect">
            <a:avLst/>
          </a:prstGeom>
          <a:noFill/>
          <a:ln>
            <a:noFill/>
          </a:ln>
        </p:spPr>
        <p:txBody>
          <a:bodyPr lIns="90000" rIns="90000" tIns="45000" bIns="45000"/>
          <a:p>
            <a:r>
              <a:rPr b="1" lang="en-US" sz="2400" spc="-1" strike="noStrike">
                <a:solidFill>
                  <a:srgbClr val="000000"/>
                </a:solidFill>
                <a:latin typeface="Times New Roman"/>
                <a:ea typeface="DejaVu Sans"/>
              </a:rPr>
              <a:t>Dataset analysis of Drivers:</a:t>
            </a:r>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Fig: Most common reasons for job holder.</a:t>
            </a:r>
            <a:endParaRPr b="0" lang="en-US" sz="2400" spc="-1" strike="noStrike">
              <a:latin typeface="Arial"/>
            </a:endParaRPr>
          </a:p>
          <a:p>
            <a:endParaRPr b="0" lang="en-US" sz="2400" spc="-1" strike="noStrike">
              <a:latin typeface="Arial"/>
            </a:endParaRPr>
          </a:p>
          <a:p>
            <a:endParaRPr b="0" lang="en-US" sz="2400" spc="-1" strike="noStrike">
              <a:latin typeface="Arial"/>
            </a:endParaRPr>
          </a:p>
        </p:txBody>
      </p:sp>
      <p:pic>
        <p:nvPicPr>
          <p:cNvPr id="201" name="" descr=""/>
          <p:cNvPicPr/>
          <p:nvPr/>
        </p:nvPicPr>
        <p:blipFill>
          <a:blip r:embed="rId1"/>
          <a:stretch/>
        </p:blipFill>
        <p:spPr>
          <a:xfrm>
            <a:off x="2647440" y="1554480"/>
            <a:ext cx="6496560" cy="36576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C40E2803-B704-4150-84A2-46F345B50996}"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203" name="CustomShape 2"/>
          <p:cNvSpPr/>
          <p:nvPr/>
        </p:nvSpPr>
        <p:spPr>
          <a:xfrm>
            <a:off x="7611480" y="6284880"/>
            <a:ext cx="2943360" cy="692280"/>
          </a:xfrm>
          <a:prstGeom prst="rect">
            <a:avLst/>
          </a:prstGeom>
          <a:noFill/>
          <a:ln>
            <a:noFill/>
          </a:ln>
        </p:spPr>
        <p:style>
          <a:lnRef idx="0"/>
          <a:fillRef idx="0"/>
          <a:effectRef idx="0"/>
          <a:fontRef idx="minor"/>
        </p:style>
        <p:txBody>
          <a:bodyPr lIns="90000" rIns="90000" tIns="45000" bIns="45000" anchor="ctr"/>
          <a:p>
            <a:pPr algn="r">
              <a:lnSpc>
                <a:spcPct val="100000"/>
              </a:lnSpc>
            </a:pPr>
            <a:fld id="{6D81178A-A98F-4562-9F32-D29B37D9C76C}"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04" name="CustomShape 3"/>
          <p:cNvSpPr/>
          <p:nvPr/>
        </p:nvSpPr>
        <p:spPr>
          <a:xfrm>
            <a:off x="0" y="0"/>
            <a:ext cx="12190680" cy="455760"/>
          </a:xfrm>
          <a:prstGeom prst="rect">
            <a:avLst/>
          </a:prstGeom>
          <a:noFill/>
          <a:ln>
            <a:noFill/>
          </a:ln>
        </p:spPr>
        <p:style>
          <a:lnRef idx="0"/>
          <a:fillRef idx="0"/>
          <a:effectRef idx="0"/>
          <a:fontRef idx="minor"/>
        </p:style>
      </p:sp>
      <p:sp>
        <p:nvSpPr>
          <p:cNvPr id="205" name="CustomShape 4"/>
          <p:cNvSpPr/>
          <p:nvPr/>
        </p:nvSpPr>
        <p:spPr>
          <a:xfrm>
            <a:off x="657000" y="202680"/>
            <a:ext cx="9979560" cy="4478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e79"/>
                </a:solidFill>
                <a:latin typeface="Times New Roman"/>
                <a:ea typeface="DejaVu Sans"/>
              </a:rPr>
              <a:t> </a:t>
            </a:r>
            <a:r>
              <a:rPr b="1" lang="en-US" sz="2800" spc="-1" strike="noStrike">
                <a:solidFill>
                  <a:srgbClr val="1f4e79"/>
                </a:solidFill>
                <a:latin typeface="Times New Roman"/>
                <a:ea typeface="DejaVu Sans"/>
              </a:rPr>
              <a:t>Discussion</a:t>
            </a:r>
            <a:endParaRPr b="0" lang="en-US" sz="2800" spc="-1" strike="noStrike">
              <a:latin typeface="Arial"/>
            </a:endParaRPr>
          </a:p>
          <a:p>
            <a:pPr algn="just"/>
            <a:r>
              <a:rPr b="0" lang="en-US" sz="2400" spc="-1" strike="noStrike">
                <a:solidFill>
                  <a:srgbClr val="000000"/>
                </a:solidFill>
                <a:latin typeface="Times New Roman"/>
                <a:ea typeface="DejaVu Sans"/>
              </a:rPr>
              <a:t>Drug addiction is one of the most common problems in Bangladesh and this problem increasing day by day. Although many researchers and governments are trying to find out how to diminish the increasing rate of drug addiction. Which reason is the main culprit behind it?  So we tried here to find out those reasons for that reason people being addicted. To analyses cause of drug addiction we collected row data and we preprocess data. After that, we used some supervised machine learning algorithms to find out the accuracy. We have applied Logistic Regression, Decision Trees, KNN, SVM, and Random Forest algorithms. We have got the highest 97 % accuracy with the SVM algorithm.</a:t>
            </a:r>
            <a:endParaRPr b="0" lang="en-US" sz="2400" spc="-1" strike="noStrike">
              <a:latin typeface="Arial"/>
            </a:endParaRPr>
          </a:p>
          <a:p>
            <a:pPr>
              <a:lnSpc>
                <a:spcPct val="100000"/>
              </a:lnSpc>
            </a:pPr>
            <a:endParaRPr b="0" lang="en-US" sz="2400" spc="-1" strike="noStrike">
              <a:latin typeface="Arial"/>
            </a:endParaRPr>
          </a:p>
        </p:txBody>
      </p:sp>
      <p:sp>
        <p:nvSpPr>
          <p:cNvPr id="206" name="CustomShape 5"/>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r>
              <a:rPr b="0" lang="en-US" sz="1200" spc="-1" strike="noStrike">
                <a:solidFill>
                  <a:srgbClr val="8b8b8b"/>
                </a:solidFill>
                <a:latin typeface="Calibri"/>
                <a:ea typeface="DejaVu Sans"/>
              </a:rPr>
              <a:t>.</a:t>
            </a:r>
            <a:endParaRPr b="0" lang="en-US" sz="1200" spc="-1" strike="noStrike">
              <a:latin typeface="Arial"/>
            </a:endParaRPr>
          </a:p>
        </p:txBody>
      </p:sp>
      <p:pic>
        <p:nvPicPr>
          <p:cNvPr id="207" name="Picture 30" descr=""/>
          <p:cNvPicPr/>
          <p:nvPr/>
        </p:nvPicPr>
        <p:blipFill>
          <a:blip r:embed="rId1"/>
          <a:stretch/>
        </p:blipFill>
        <p:spPr>
          <a:xfrm>
            <a:off x="10556280" y="0"/>
            <a:ext cx="1634040" cy="108684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CDACFBEE-99B8-458C-A6BE-A0FD12DC0D07}"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125" name="CustomShape 2"/>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53A3E170-3D2B-41A3-84DE-4B62B79A58D4}"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26" name="CustomShape 3"/>
          <p:cNvSpPr/>
          <p:nvPr/>
        </p:nvSpPr>
        <p:spPr>
          <a:xfrm>
            <a:off x="578160" y="235080"/>
            <a:ext cx="10125720" cy="71298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latin typeface="Times New Roman"/>
                <a:ea typeface="DejaVu Sans"/>
              </a:rPr>
              <a:t>                                           </a:t>
            </a:r>
            <a:r>
              <a:rPr b="1" lang="en-US" sz="2800" spc="-1" strike="noStrike">
                <a:solidFill>
                  <a:srgbClr val="1f4e79"/>
                </a:solidFill>
                <a:latin typeface="Times New Roman"/>
                <a:ea typeface="DejaVu Sans"/>
              </a:rPr>
              <a:t>Content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000" spc="-1" strike="noStrike">
                <a:solidFill>
                  <a:srgbClr val="000000"/>
                </a:solidFill>
                <a:latin typeface="Times New Roman"/>
                <a:ea typeface="DejaVu Sans"/>
              </a:rPr>
              <a:t>1. </a:t>
            </a:r>
            <a:r>
              <a:rPr b="0" lang="en-US" sz="2400" spc="-1" strike="noStrike">
                <a:solidFill>
                  <a:srgbClr val="000000"/>
                </a:solidFill>
                <a:latin typeface="Times New Roman"/>
                <a:ea typeface="DejaVu Sans"/>
              </a:rPr>
              <a:t>Machine Learning</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2. Research Challenges</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3. Proposed Method</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4. Experimental Analysis</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5. Discussion</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6. Future Works</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7. Conclusion</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7. References</a:t>
            </a:r>
            <a:endParaRPr b="0" lang="en-US" sz="2400" spc="-1" strike="noStrike">
              <a:latin typeface="Arial"/>
            </a:endParaRPr>
          </a:p>
          <a:p>
            <a:pPr algn="r">
              <a:lnSpc>
                <a:spcPct val="100000"/>
              </a:lnSpc>
            </a:pPr>
            <a:r>
              <a:rPr b="0" lang="en-US" sz="2000" spc="-1" strike="noStrike" u="sng">
                <a:solidFill>
                  <a:srgbClr val="0563c1"/>
                </a:solidFill>
                <a:uFillTx/>
                <a:latin typeface="Calibri"/>
                <a:ea typeface="DejaVu Sans"/>
                <a:hlinkClick r:id="rId1"/>
              </a:rPr>
              <a:t>                                                                                                                   </a:t>
            </a:r>
            <a:r>
              <a:rPr b="0" lang="en-US" sz="2000" spc="-1" strike="noStrike">
                <a:solidFill>
                  <a:srgbClr val="000000"/>
                </a:solidFill>
                <a:latin typeface="Calibri"/>
                <a:ea typeface="DejaVu Sans"/>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400" spc="-1" strike="noStrike">
                <a:solidFill>
                  <a:srgbClr val="000000"/>
                </a:solidFill>
                <a:latin typeface="Times New Roman"/>
                <a:ea typeface="DejaVu Sans"/>
              </a:rPr>
              <a:t>                </a:t>
            </a:r>
            <a:endParaRPr b="0" lang="en-US" sz="1400" spc="-1" strike="noStrike">
              <a:latin typeface="Arial"/>
            </a:endParaRPr>
          </a:p>
          <a:p>
            <a:pPr>
              <a:lnSpc>
                <a:spcPct val="100000"/>
              </a:lnSpc>
            </a:pPr>
            <a:r>
              <a:rPr b="0" lang="en-US" sz="1400" spc="-1" strike="noStrike">
                <a:solidFill>
                  <a:srgbClr val="000000"/>
                </a:solidFill>
                <a:latin typeface="Times New Roman"/>
                <a:ea typeface="DejaVu Sans"/>
              </a:rPr>
              <a:t>                                              </a:t>
            </a:r>
            <a:endParaRPr b="0" lang="en-US" sz="1400" spc="-1" strike="noStrike">
              <a:latin typeface="Arial"/>
            </a:endParaRPr>
          </a:p>
          <a:p>
            <a:pPr>
              <a:lnSpc>
                <a:spcPct val="100000"/>
              </a:lnSpc>
            </a:pPr>
            <a:endParaRPr b="0" lang="en-US" sz="1400" spc="-1" strike="noStrike">
              <a:latin typeface="Arial"/>
            </a:endParaRPr>
          </a:p>
        </p:txBody>
      </p:sp>
      <p:sp>
        <p:nvSpPr>
          <p:cNvPr id="127"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just">
              <a:lnSpc>
                <a:spcPct val="170000"/>
              </a:lnSpc>
              <a:spcBef>
                <a:spcPts val="1001"/>
              </a:spcBef>
            </a:pPr>
            <a:r>
              <a:rPr b="1" lang="en-US" sz="1100" spc="-1" strike="noStrike">
                <a:solidFill>
                  <a:srgbClr val="000000"/>
                </a:solidFill>
                <a:latin typeface="Times New Roman"/>
                <a:ea typeface="DejaVu Sans"/>
              </a:rPr>
              <a:t>Find Reason of Drug Addiction through Machine Learning Techniques.</a:t>
            </a:r>
            <a:endParaRPr b="0" lang="en-US" sz="1100" spc="-1" strike="noStrike">
              <a:latin typeface="Arial"/>
            </a:endParaRPr>
          </a:p>
          <a:p>
            <a:pPr algn="ctr">
              <a:lnSpc>
                <a:spcPct val="100000"/>
              </a:lnSpc>
            </a:pPr>
            <a:r>
              <a:rPr b="0" lang="en-US" sz="1200" spc="-1" strike="noStrike">
                <a:solidFill>
                  <a:srgbClr val="8b8b8b"/>
                </a:solidFill>
                <a:latin typeface="Calibri"/>
                <a:ea typeface="DejaVu Sans"/>
              </a:rPr>
              <a:t>.</a:t>
            </a:r>
            <a:endParaRPr b="0" lang="en-US" sz="1200" spc="-1" strike="noStrike">
              <a:latin typeface="Arial"/>
            </a:endParaRPr>
          </a:p>
        </p:txBody>
      </p:sp>
      <p:pic>
        <p:nvPicPr>
          <p:cNvPr id="128" name="Picture 7" descr=""/>
          <p:cNvPicPr/>
          <p:nvPr/>
        </p:nvPicPr>
        <p:blipFill>
          <a:blip r:embed="rId2"/>
          <a:stretch/>
        </p:blipFill>
        <p:spPr>
          <a:xfrm>
            <a:off x="10556280" y="0"/>
            <a:ext cx="1634040" cy="10868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18DB0A61-9198-41EB-B02F-AE181CDB9AF1}"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209" name="CustomShape 2"/>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B0CC0E84-BECA-4A23-A7DC-E625B8637ACC}"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10" name="CustomShape 3"/>
          <p:cNvSpPr/>
          <p:nvPr/>
        </p:nvSpPr>
        <p:spPr>
          <a:xfrm>
            <a:off x="417960" y="226440"/>
            <a:ext cx="11012760" cy="520992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1f4e79"/>
                </a:solidFill>
                <a:latin typeface="Times New Roman"/>
                <a:ea typeface="DejaVu Sans"/>
              </a:rPr>
              <a:t>                                                 </a:t>
            </a:r>
            <a:r>
              <a:rPr b="1" lang="en-US" sz="2800" spc="-1" strike="noStrike">
                <a:solidFill>
                  <a:srgbClr val="1f4e79"/>
                </a:solidFill>
                <a:latin typeface="Times New Roman"/>
                <a:ea typeface="DejaVu Sans"/>
              </a:rPr>
              <a:t>Future Works</a:t>
            </a:r>
            <a:endParaRPr b="0" lang="en-US" sz="2800" spc="-1" strike="noStrike">
              <a:latin typeface="Arial"/>
            </a:endParaRPr>
          </a:p>
          <a:p>
            <a:pPr>
              <a:lnSpc>
                <a:spcPct val="100000"/>
              </a:lnSpc>
            </a:pPr>
            <a:endParaRPr b="0" lang="en-US" sz="2800" spc="-1" strike="noStrike">
              <a:latin typeface="Arial"/>
            </a:endParaRPr>
          </a:p>
          <a:p>
            <a:pPr marL="343080" indent="-341640" algn="just">
              <a:lnSpc>
                <a:spcPct val="100000"/>
              </a:lnSpc>
              <a:buClr>
                <a:srgbClr val="000000"/>
              </a:buClr>
              <a:buFont typeface="Wingdings" charset="2"/>
              <a:buChar char=""/>
            </a:pPr>
            <a:r>
              <a:rPr b="0" lang="en-US" sz="2400" spc="-1" strike="noStrike">
                <a:solidFill>
                  <a:srgbClr val="000000"/>
                </a:solidFill>
                <a:latin typeface="Times New Roman"/>
                <a:ea typeface="DejaVu Sans"/>
              </a:rPr>
              <a:t>In the future, we will try to apply Deep Learning Approaches to find out the best accuracy.</a:t>
            </a:r>
            <a:endParaRPr b="0" lang="en-US" sz="2400" spc="-1" strike="noStrike">
              <a:latin typeface="Arial"/>
            </a:endParaRPr>
          </a:p>
          <a:p>
            <a:pPr marL="343080" indent="-341640" algn="just">
              <a:lnSpc>
                <a:spcPct val="100000"/>
              </a:lnSpc>
              <a:buClr>
                <a:srgbClr val="000000"/>
              </a:buClr>
              <a:buFont typeface="Wingdings" charset="2"/>
              <a:buChar char=""/>
            </a:pPr>
            <a:r>
              <a:rPr b="0" lang="en-US" sz="2400" spc="-1" strike="noStrike">
                <a:solidFill>
                  <a:srgbClr val="000000"/>
                </a:solidFill>
                <a:latin typeface="Times New Roman"/>
                <a:ea typeface="DejaVu Sans"/>
              </a:rPr>
              <a:t>We will try to extend our dataset.</a:t>
            </a:r>
            <a:endParaRPr b="0" lang="en-US" sz="2400" spc="-1" strike="noStrike">
              <a:latin typeface="Arial"/>
            </a:endParaRPr>
          </a:p>
          <a:p>
            <a:pPr algn="just">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Picture courtesy: Algo-Vision, weizmann-usa.org</a:t>
            </a:r>
            <a:endParaRPr b="0" lang="en-US" sz="1000" spc="-1" strike="noStrike">
              <a:latin typeface="Arial"/>
            </a:endParaRPr>
          </a:p>
        </p:txBody>
      </p:sp>
      <p:sp>
        <p:nvSpPr>
          <p:cNvPr id="211"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endParaRPr b="0" lang="en-US" sz="1100" spc="-1" strike="noStrike">
              <a:latin typeface="Arial"/>
            </a:endParaRPr>
          </a:p>
        </p:txBody>
      </p:sp>
      <p:pic>
        <p:nvPicPr>
          <p:cNvPr id="212" name="Picture 6" descr=""/>
          <p:cNvPicPr/>
          <p:nvPr/>
        </p:nvPicPr>
        <p:blipFill>
          <a:blip r:embed="rId1"/>
          <a:stretch/>
        </p:blipFill>
        <p:spPr>
          <a:xfrm>
            <a:off x="10556280" y="0"/>
            <a:ext cx="1634040" cy="1086840"/>
          </a:xfrm>
          <a:prstGeom prst="rect">
            <a:avLst/>
          </a:prstGeom>
          <a:ln>
            <a:noFill/>
          </a:ln>
        </p:spPr>
      </p:pic>
      <p:pic>
        <p:nvPicPr>
          <p:cNvPr id="213" name="Picture 4" descr=""/>
          <p:cNvPicPr/>
          <p:nvPr/>
        </p:nvPicPr>
        <p:blipFill>
          <a:blip r:embed="rId2"/>
          <a:stretch/>
        </p:blipFill>
        <p:spPr>
          <a:xfrm>
            <a:off x="4165560" y="3223080"/>
            <a:ext cx="4125960" cy="23194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24015271-1EED-41FD-93E2-2EE3760387A2}"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215" name="CustomShape 2"/>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68B8184B-7882-4A2B-B69E-0E9648966BF6}"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16" name="CustomShape 3"/>
          <p:cNvSpPr/>
          <p:nvPr/>
        </p:nvSpPr>
        <p:spPr>
          <a:xfrm>
            <a:off x="537120" y="254520"/>
            <a:ext cx="11115000" cy="307548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1f4e79"/>
                </a:solidFill>
                <a:latin typeface="Times New Roman"/>
                <a:ea typeface="DejaVu Sans"/>
              </a:rPr>
              <a:t>                                                           </a:t>
            </a:r>
            <a:r>
              <a:rPr b="1" lang="en-US" sz="2800" spc="-1" strike="noStrike">
                <a:solidFill>
                  <a:srgbClr val="1f4e79"/>
                </a:solidFill>
                <a:latin typeface="Times New Roman"/>
                <a:ea typeface="DejaVu Sans"/>
              </a:rPr>
              <a:t>Conclusion</a:t>
            </a:r>
            <a:endParaRPr b="0" lang="en-US" sz="2800" spc="-1" strike="noStrike">
              <a:latin typeface="Arial"/>
            </a:endParaRPr>
          </a:p>
          <a:p>
            <a:pPr>
              <a:lnSpc>
                <a:spcPct val="100000"/>
              </a:lnSpc>
            </a:pPr>
            <a:endParaRPr b="0" lang="en-US" sz="2800" spc="-1" strike="noStrike">
              <a:latin typeface="Arial"/>
            </a:endParaRPr>
          </a:p>
          <a:p>
            <a:pPr marL="343080" indent="-341640" algn="just">
              <a:lnSpc>
                <a:spcPct val="100000"/>
              </a:lnSpc>
              <a:buClr>
                <a:srgbClr val="000000"/>
              </a:buClr>
              <a:buFont typeface="Wingdings" charset="2"/>
              <a:buChar char=""/>
            </a:pPr>
            <a:r>
              <a:rPr b="0" lang="en-US" sz="2400" spc="-1" strike="noStrike">
                <a:solidFill>
                  <a:srgbClr val="000000"/>
                </a:solidFill>
                <a:latin typeface="Times New Roman"/>
                <a:ea typeface="DejaVu Sans"/>
              </a:rPr>
              <a:t>In this paper we will try to find out who is the main culprit for being a drug addicted person . </a:t>
            </a:r>
            <a:endParaRPr b="0" lang="en-US" sz="2400" spc="-1" strike="noStrike">
              <a:latin typeface="Arial"/>
            </a:endParaRPr>
          </a:p>
          <a:p>
            <a:pPr marL="343080" indent="-341640" algn="just">
              <a:lnSpc>
                <a:spcPct val="100000"/>
              </a:lnSpc>
              <a:buClr>
                <a:srgbClr val="000000"/>
              </a:buClr>
              <a:buFont typeface="Wingdings" charset="2"/>
              <a:buChar char=""/>
            </a:pPr>
            <a:r>
              <a:rPr b="0" lang="en-US" sz="2400" spc="-1" strike="noStrike">
                <a:solidFill>
                  <a:srgbClr val="000000"/>
                </a:solidFill>
                <a:latin typeface="Times New Roman"/>
                <a:ea typeface="DejaVu Sans"/>
              </a:rPr>
              <a:t>Therefore, we will figure out some major reason for being drug addict. </a:t>
            </a:r>
            <a:endParaRPr b="0" lang="en-US" sz="2400" spc="-1" strike="noStrike">
              <a:latin typeface="Arial"/>
            </a:endParaRPr>
          </a:p>
          <a:p>
            <a:pPr marL="343080" indent="-341640" algn="just">
              <a:lnSpc>
                <a:spcPct val="100000"/>
              </a:lnSpc>
              <a:buClr>
                <a:srgbClr val="000000"/>
              </a:buClr>
              <a:buFont typeface="Wingdings" charset="2"/>
              <a:buChar char=""/>
            </a:pPr>
            <a:r>
              <a:rPr b="0" lang="en-US" sz="2400" spc="-1" strike="noStrike">
                <a:solidFill>
                  <a:srgbClr val="000000"/>
                </a:solidFill>
                <a:latin typeface="Times New Roman"/>
                <a:ea typeface="DejaVu Sans"/>
              </a:rPr>
              <a:t>In this research, we have collected 327 data and we have found 73% people are addicted.</a:t>
            </a:r>
            <a:endParaRPr b="0" lang="en-US" sz="2400" spc="-1" strike="noStrike">
              <a:latin typeface="Arial"/>
            </a:endParaRPr>
          </a:p>
          <a:p>
            <a:pPr marL="343080" indent="-341640" algn="just">
              <a:lnSpc>
                <a:spcPct val="100000"/>
              </a:lnSpc>
              <a:buClr>
                <a:srgbClr val="000000"/>
              </a:buClr>
              <a:buFont typeface="Wingdings" charset="2"/>
              <a:buChar char=""/>
            </a:pPr>
            <a:r>
              <a:rPr b="0" lang="en-US" sz="2400" spc="-1" strike="noStrike">
                <a:solidFill>
                  <a:srgbClr val="000000"/>
                </a:solidFill>
                <a:latin typeface="Times New Roman"/>
                <a:ea typeface="DejaVu Sans"/>
              </a:rPr>
              <a:t>The accuracy is between 82% to 97% among the all classifier.</a:t>
            </a:r>
            <a:endParaRPr b="0" lang="en-US" sz="2400" spc="-1" strike="noStrike">
              <a:latin typeface="Arial"/>
            </a:endParaRPr>
          </a:p>
        </p:txBody>
      </p:sp>
      <p:sp>
        <p:nvSpPr>
          <p:cNvPr id="217" name="CustomShape 4"/>
          <p:cNvSpPr/>
          <p:nvPr/>
        </p:nvSpPr>
        <p:spPr>
          <a:xfrm>
            <a:off x="4038480" y="6356520"/>
            <a:ext cx="4125240" cy="383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endParaRPr b="0" lang="en-US" sz="1100" spc="-1" strike="noStrike">
              <a:latin typeface="Arial"/>
            </a:endParaRPr>
          </a:p>
        </p:txBody>
      </p:sp>
      <p:pic>
        <p:nvPicPr>
          <p:cNvPr id="218" name="Picture 6" descr=""/>
          <p:cNvPicPr/>
          <p:nvPr/>
        </p:nvPicPr>
        <p:blipFill>
          <a:blip r:embed="rId1"/>
          <a:stretch/>
        </p:blipFill>
        <p:spPr>
          <a:xfrm>
            <a:off x="10556280" y="0"/>
            <a:ext cx="1634040" cy="10868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335560E5-7969-4253-A0FD-72DF6D5E67F0}"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220" name="CustomShape 2"/>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78DCE2B8-0F8B-485C-938D-9007EA725082}"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21" name="CustomShape 3"/>
          <p:cNvSpPr/>
          <p:nvPr/>
        </p:nvSpPr>
        <p:spPr>
          <a:xfrm>
            <a:off x="512640" y="175320"/>
            <a:ext cx="11167200" cy="6675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1f4e79"/>
                </a:solidFill>
                <a:latin typeface="Times New Roman"/>
                <a:ea typeface="DejaVu Sans"/>
              </a:rPr>
              <a:t>References</a:t>
            </a:r>
            <a:endParaRPr b="0" lang="en-US" sz="2800" spc="-1" strike="noStrike">
              <a:latin typeface="Arial"/>
            </a:endParaRPr>
          </a:p>
          <a:p>
            <a:pPr>
              <a:lnSpc>
                <a:spcPct val="100000"/>
              </a:lnSpc>
            </a:pPr>
            <a:endParaRPr b="0" lang="en-US" sz="2800" spc="-1" strike="noStrike">
              <a:latin typeface="Arial"/>
            </a:endParaRPr>
          </a:p>
          <a:p>
            <a:pPr marL="457200" indent="-455760" algn="just">
              <a:lnSpc>
                <a:spcPct val="100000"/>
              </a:lnSpc>
              <a:buClr>
                <a:srgbClr val="000000"/>
              </a:buClr>
              <a:buFont typeface="StarSymbol"/>
              <a:buAutoNum type="arabicPeriod"/>
            </a:pPr>
            <a:r>
              <a:rPr b="0" lang="en-US" sz="2000" spc="-1" strike="noStrike">
                <a:solidFill>
                  <a:srgbClr val="000000"/>
                </a:solidFill>
                <a:latin typeface="Times New Roman"/>
                <a:ea typeface="DejaVu Sans"/>
              </a:rPr>
              <a:t>Md. Abdul Ahad 1, Dr. Mitu Chowdhury , Dr. Indrajit Kundu , Nishith Zahan Tanny, Dr. M. Wakilur Rahman “Causes of Drug Addiction among Youth in Sylhet City of Bangladesh”, Volume 22, Issue 5, Ver. 7 (May. 2017) PP 27-31 e-ISSN: 2279-0837.</a:t>
            </a:r>
            <a:endParaRPr b="0" lang="en-US" sz="2000" spc="-1" strike="noStrike">
              <a:latin typeface="Arial"/>
            </a:endParaRPr>
          </a:p>
          <a:p>
            <a:pPr algn="just">
              <a:lnSpc>
                <a:spcPct val="100000"/>
              </a:lnSpc>
            </a:pPr>
            <a:endParaRPr b="0" lang="en-US" sz="2000" spc="-1" strike="noStrike">
              <a:latin typeface="Arial"/>
            </a:endParaRPr>
          </a:p>
          <a:p>
            <a:pPr marL="457200" indent="-455760" algn="just">
              <a:lnSpc>
                <a:spcPct val="100000"/>
              </a:lnSpc>
              <a:buClr>
                <a:srgbClr val="000000"/>
              </a:buClr>
              <a:buFont typeface="StarSymbol"/>
              <a:buAutoNum type="arabicPeriod"/>
            </a:pPr>
            <a:r>
              <a:rPr b="0" lang="en-US" sz="2000" spc="-1" strike="noStrike">
                <a:solidFill>
                  <a:srgbClr val="000000"/>
                </a:solidFill>
                <a:latin typeface="Times New Roman"/>
                <a:ea typeface="DejaVu Sans"/>
              </a:rPr>
              <a:t>Minhazur Rahman Rezvi “Influencing Factors of ‘Yaba’ Addiction among the Youth of Bangladesh and Its Effect: A Qualitative Study”, 1-7, 2019; Article no.ARJASS.47877 ,ISSN: 2456-4761.</a:t>
            </a:r>
            <a:endParaRPr b="0" lang="en-US" sz="2000" spc="-1" strike="noStrike">
              <a:latin typeface="Arial"/>
            </a:endParaRPr>
          </a:p>
          <a:p>
            <a:pPr algn="just">
              <a:lnSpc>
                <a:spcPct val="100000"/>
              </a:lnSpc>
            </a:pPr>
            <a:endParaRPr b="0" lang="en-US" sz="2000" spc="-1" strike="noStrike">
              <a:latin typeface="Arial"/>
            </a:endParaRPr>
          </a:p>
          <a:p>
            <a:pPr marL="457200" indent="-455760" algn="just">
              <a:lnSpc>
                <a:spcPct val="100000"/>
              </a:lnSpc>
              <a:buClr>
                <a:srgbClr val="000000"/>
              </a:buClr>
              <a:buFont typeface="StarSymbol"/>
              <a:buAutoNum type="arabicPeriod"/>
            </a:pPr>
            <a:r>
              <a:rPr b="0" lang="en-US" sz="2000" spc="-1" strike="noStrike">
                <a:solidFill>
                  <a:srgbClr val="000000"/>
                </a:solidFill>
                <a:latin typeface="Times New Roman"/>
                <a:ea typeface="DejaVu Sans"/>
              </a:rPr>
              <a:t>Sahadat Hossain, Shakhaoat Hossain, Fahad Ahmed, Rabiul Islam, Tajuddin Sikder, Abdur Rahman “Prevalence of Tobacco Smoking and Factors Associated with the Initiation of Smoking among University Students in Dhaka, Bangladesh”, Vol. 6, No. 1 (2017) | ISSN 2166-7403.</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br/>
            <a:endParaRPr b="0" lang="en-US" sz="2000" spc="-1" strike="noStrike">
              <a:latin typeface="Arial"/>
            </a:endParaRPr>
          </a:p>
        </p:txBody>
      </p:sp>
      <p:sp>
        <p:nvSpPr>
          <p:cNvPr id="222"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r>
              <a:rPr b="0" lang="en-US" sz="1200" spc="-1" strike="noStrike">
                <a:solidFill>
                  <a:srgbClr val="8b8b8b"/>
                </a:solidFill>
                <a:latin typeface="Calibri"/>
                <a:ea typeface="DejaVu Sans"/>
              </a:rPr>
              <a:t>.</a:t>
            </a:r>
            <a:endParaRPr b="0" lang="en-US" sz="1200" spc="-1" strike="noStrike">
              <a:latin typeface="Arial"/>
            </a:endParaRPr>
          </a:p>
        </p:txBody>
      </p:sp>
      <p:pic>
        <p:nvPicPr>
          <p:cNvPr id="223" name="Picture 5" descr=""/>
          <p:cNvPicPr/>
          <p:nvPr/>
        </p:nvPicPr>
        <p:blipFill>
          <a:blip r:embed="rId1"/>
          <a:stretch/>
        </p:blipFill>
        <p:spPr>
          <a:xfrm>
            <a:off x="10556280" y="0"/>
            <a:ext cx="1634040" cy="108684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C8240C2C-CBF5-4CC3-99EC-222F6E320865}"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225" name="CustomShape 2"/>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7A4DF85D-54F6-4C7A-9915-E9FAC706F4A3}"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26"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r>
              <a:rPr b="0" lang="en-US" sz="1200" spc="-1" strike="noStrike">
                <a:solidFill>
                  <a:srgbClr val="8b8b8b"/>
                </a:solidFill>
                <a:latin typeface="Calibri"/>
                <a:ea typeface="DejaVu Sans"/>
              </a:rPr>
              <a:t>.</a:t>
            </a:r>
            <a:endParaRPr b="0" lang="en-US" sz="1200" spc="-1" strike="noStrike">
              <a:latin typeface="Arial"/>
            </a:endParaRPr>
          </a:p>
        </p:txBody>
      </p:sp>
      <p:pic>
        <p:nvPicPr>
          <p:cNvPr id="227" name="Picture 5" descr=""/>
          <p:cNvPicPr/>
          <p:nvPr/>
        </p:nvPicPr>
        <p:blipFill>
          <a:blip r:embed="rId1"/>
          <a:stretch/>
        </p:blipFill>
        <p:spPr>
          <a:xfrm>
            <a:off x="10556280" y="0"/>
            <a:ext cx="1634040" cy="1086840"/>
          </a:xfrm>
          <a:prstGeom prst="rect">
            <a:avLst/>
          </a:prstGeom>
          <a:ln>
            <a:noFill/>
          </a:ln>
        </p:spPr>
      </p:pic>
      <p:pic>
        <p:nvPicPr>
          <p:cNvPr id="228" name="Picture 4" descr=""/>
          <p:cNvPicPr/>
          <p:nvPr/>
        </p:nvPicPr>
        <p:blipFill>
          <a:blip r:embed="rId2"/>
          <a:stretch/>
        </p:blipFill>
        <p:spPr>
          <a:xfrm>
            <a:off x="2654280" y="916560"/>
            <a:ext cx="6710760" cy="489888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14DA10C1-C3B2-429B-8FF1-F848B2C5E6C4}"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230" name="CustomShape 2"/>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2BBBC0D3-2344-44CD-87D2-06286368568B}"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31" name="CustomShape 3"/>
          <p:cNvSpPr/>
          <p:nvPr/>
        </p:nvSpPr>
        <p:spPr>
          <a:xfrm>
            <a:off x="417960" y="822960"/>
            <a:ext cx="10501200" cy="3381120"/>
          </a:xfrm>
          <a:prstGeom prst="rect">
            <a:avLst/>
          </a:prstGeom>
          <a:noFill/>
          <a:ln>
            <a:noFill/>
          </a:ln>
        </p:spPr>
        <p:style>
          <a:lnRef idx="0"/>
          <a:fillRef idx="0"/>
          <a:effectRef idx="0"/>
          <a:fontRef idx="minor"/>
        </p:style>
        <p:txBody>
          <a:bodyPr lIns="90000" rIns="90000" tIns="45000" bIns="45000"/>
          <a:p>
            <a:pPr>
              <a:lnSpc>
                <a:spcPct val="100000"/>
              </a:lnSpc>
            </a:pPr>
            <a:r>
              <a:rPr b="0" lang="en-US" sz="7200" spc="-1" strike="noStrike">
                <a:solidFill>
                  <a:srgbClr val="000000"/>
                </a:solidFill>
                <a:latin typeface="Times New Roman"/>
                <a:ea typeface="DejaVu Sans"/>
              </a:rPr>
              <a:t> </a:t>
            </a:r>
            <a:endParaRPr b="0" lang="en-US" sz="7200" spc="-1" strike="noStrike">
              <a:latin typeface="Arial"/>
            </a:endParaRPr>
          </a:p>
          <a:p>
            <a:pPr>
              <a:lnSpc>
                <a:spcPct val="100000"/>
              </a:lnSpc>
            </a:pPr>
            <a:endParaRPr b="0" lang="en-US" sz="7200" spc="-1" strike="noStrike">
              <a:latin typeface="Arial"/>
            </a:endParaRPr>
          </a:p>
          <a:p>
            <a:pPr>
              <a:lnSpc>
                <a:spcPct val="100000"/>
              </a:lnSpc>
            </a:pPr>
            <a:r>
              <a:rPr b="0" lang="en-US" sz="7200" spc="-1" strike="noStrike">
                <a:solidFill>
                  <a:srgbClr val="000000"/>
                </a:solidFill>
                <a:latin typeface="Times New Roman"/>
                <a:ea typeface="DejaVu Sans"/>
              </a:rPr>
              <a:t>        </a:t>
            </a:r>
            <a:r>
              <a:rPr b="1" i="1" lang="en-US" sz="7200" spc="-1" strike="noStrike">
                <a:solidFill>
                  <a:srgbClr val="1f4e79"/>
                </a:solidFill>
                <a:latin typeface="Times New Roman"/>
                <a:ea typeface="DejaVu Sans"/>
              </a:rPr>
              <a:t>Thank you , everyone!</a:t>
            </a:r>
            <a:endParaRPr b="0" lang="en-US" sz="7200" spc="-1" strike="noStrike">
              <a:latin typeface="Arial"/>
            </a:endParaRPr>
          </a:p>
        </p:txBody>
      </p:sp>
      <p:sp>
        <p:nvSpPr>
          <p:cNvPr id="232"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r>
              <a:rPr b="0" lang="en-US" sz="1200" spc="-1" strike="noStrike">
                <a:solidFill>
                  <a:srgbClr val="8b8b8b"/>
                </a:solidFill>
                <a:latin typeface="Calibri"/>
                <a:ea typeface="DejaVu Sans"/>
              </a:rPr>
              <a:t>.</a:t>
            </a:r>
            <a:endParaRPr b="0" lang="en-US" sz="1200" spc="-1" strike="noStrike">
              <a:latin typeface="Arial"/>
            </a:endParaRPr>
          </a:p>
        </p:txBody>
      </p:sp>
      <p:pic>
        <p:nvPicPr>
          <p:cNvPr id="233" name="Picture 5" descr=""/>
          <p:cNvPicPr/>
          <p:nvPr/>
        </p:nvPicPr>
        <p:blipFill>
          <a:blip r:embed="rId1"/>
          <a:stretch/>
        </p:blipFill>
        <p:spPr>
          <a:xfrm>
            <a:off x="10556280" y="0"/>
            <a:ext cx="1634040" cy="108684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B61651CB-D3D5-4023-8188-C739EB9FEC98}"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130" name="CustomShape 2"/>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77F5E6B8-3A9C-4F19-883C-5B63DCBAE7ED}"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31" name="CustomShape 3"/>
          <p:cNvSpPr/>
          <p:nvPr/>
        </p:nvSpPr>
        <p:spPr>
          <a:xfrm>
            <a:off x="396720" y="161640"/>
            <a:ext cx="9483840" cy="61855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1f4e79"/>
                </a:solidFill>
                <a:latin typeface="Times New Roman"/>
                <a:ea typeface="DejaVu Sans"/>
              </a:rPr>
              <a:t>Machine Learning</a:t>
            </a:r>
            <a:endParaRPr b="0" lang="en-US" sz="2800" spc="-1" strike="noStrike">
              <a:latin typeface="Arial"/>
            </a:endParaRPr>
          </a:p>
          <a:p>
            <a:pPr algn="just">
              <a:lnSpc>
                <a:spcPct val="100000"/>
              </a:lnSpc>
            </a:pPr>
            <a:endParaRPr b="0" lang="en-US" sz="2800" spc="-1" strike="noStrike">
              <a:latin typeface="Arial"/>
            </a:endParaRPr>
          </a:p>
          <a:p>
            <a:pPr marL="343080" indent="-341640" algn="just">
              <a:lnSpc>
                <a:spcPct val="100000"/>
              </a:lnSpc>
              <a:buClr>
                <a:srgbClr val="000000"/>
              </a:buClr>
              <a:buFont typeface="Wingdings" charset="2"/>
              <a:buChar char=""/>
            </a:pPr>
            <a:r>
              <a:rPr b="1" lang="en-US" sz="2000" spc="-1" strike="noStrike">
                <a:solidFill>
                  <a:srgbClr val="000000"/>
                </a:solidFill>
                <a:latin typeface="Times New Roman"/>
                <a:ea typeface="DejaVu Sans"/>
              </a:rPr>
              <a:t>Machine learning: </a:t>
            </a:r>
            <a:r>
              <a:rPr b="0" lang="en-US" sz="2000" spc="-1" strike="noStrike">
                <a:solidFill>
                  <a:srgbClr val="000000"/>
                </a:solidFill>
                <a:latin typeface="Times New Roman"/>
                <a:ea typeface="DejaVu Sans"/>
              </a:rPr>
              <a:t>Machine learning (ML) is a category of algorithm that allows software applications to become more accurate in predicting outcomes without being explicitly programmed. The basic premise of machine learning is to build algorithms that can receive input data and use statistical analysis to predict an output while updating outputs as new data becomes available.</a:t>
            </a:r>
            <a:endParaRPr b="0" lang="en-US" sz="2000" spc="-1" strike="noStrike">
              <a:latin typeface="Arial"/>
            </a:endParaRPr>
          </a:p>
          <a:p>
            <a:pPr algn="just">
              <a:lnSpc>
                <a:spcPct val="100000"/>
              </a:lnSpc>
            </a:pPr>
            <a:endParaRPr b="0" lang="en-US" sz="2000" spc="-1" strike="noStrike">
              <a:latin typeface="Arial"/>
            </a:endParaRPr>
          </a:p>
          <a:p>
            <a:pPr marL="343080" indent="-341640" algn="just">
              <a:lnSpc>
                <a:spcPct val="100000"/>
              </a:lnSpc>
              <a:buClr>
                <a:srgbClr val="000000"/>
              </a:buClr>
              <a:buFont typeface="Wingdings" charset="2"/>
              <a:buChar char=""/>
            </a:pPr>
            <a:r>
              <a:rPr b="0" lang="en-US" sz="2000" spc="-1" strike="noStrike">
                <a:solidFill>
                  <a:srgbClr val="000000"/>
                </a:solidFill>
                <a:latin typeface="Times New Roman"/>
                <a:ea typeface="DejaVu Sans"/>
              </a:rPr>
              <a:t>Decision Trees</a:t>
            </a:r>
            <a:endParaRPr b="0" lang="en-US" sz="2000" spc="-1" strike="noStrike">
              <a:latin typeface="Arial"/>
            </a:endParaRPr>
          </a:p>
          <a:p>
            <a:pPr marL="343080" indent="-341640" algn="just">
              <a:lnSpc>
                <a:spcPct val="100000"/>
              </a:lnSpc>
              <a:buClr>
                <a:srgbClr val="000000"/>
              </a:buClr>
              <a:buFont typeface="Wingdings" charset="2"/>
              <a:buChar char=""/>
            </a:pPr>
            <a:r>
              <a:rPr b="0" lang="en-US" sz="2000" spc="-1" strike="noStrike">
                <a:solidFill>
                  <a:srgbClr val="000000"/>
                </a:solidFill>
                <a:latin typeface="Times New Roman"/>
                <a:ea typeface="DejaVu Sans"/>
              </a:rPr>
              <a:t>Support Vector Machine (SVM)</a:t>
            </a:r>
            <a:endParaRPr b="0" lang="en-US" sz="2000" spc="-1" strike="noStrike">
              <a:latin typeface="Arial"/>
            </a:endParaRPr>
          </a:p>
          <a:p>
            <a:pPr marL="343080" indent="-341640" algn="just">
              <a:lnSpc>
                <a:spcPct val="100000"/>
              </a:lnSpc>
              <a:buClr>
                <a:srgbClr val="000000"/>
              </a:buClr>
              <a:buFont typeface="Wingdings" charset="2"/>
              <a:buChar char=""/>
            </a:pPr>
            <a:r>
              <a:rPr b="0" lang="en-US" sz="2000" spc="-1" strike="noStrike">
                <a:solidFill>
                  <a:srgbClr val="000000"/>
                </a:solidFill>
                <a:latin typeface="Times New Roman"/>
                <a:ea typeface="DejaVu Sans"/>
              </a:rPr>
              <a:t>K-nearest neighbor (KNN)</a:t>
            </a:r>
            <a:endParaRPr b="0" lang="en-US" sz="2000" spc="-1" strike="noStrike">
              <a:latin typeface="Arial"/>
            </a:endParaRPr>
          </a:p>
          <a:p>
            <a:pPr algn="just">
              <a:lnSpc>
                <a:spcPct val="100000"/>
              </a:lnSpc>
            </a:pPr>
            <a:endParaRPr b="0" lang="en-US" sz="2000" spc="-1" strike="noStrike">
              <a:latin typeface="Arial"/>
            </a:endParaRPr>
          </a:p>
          <a:p>
            <a:pPr algn="just">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400" spc="-1" strike="noStrike">
                <a:solidFill>
                  <a:srgbClr val="000000"/>
                </a:solidFill>
                <a:latin typeface="Times New Roman"/>
                <a:ea typeface="DejaVu Sans"/>
              </a:rPr>
              <a:t>   </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1200" spc="-1" strike="noStrike">
                <a:solidFill>
                  <a:srgbClr val="000000"/>
                </a:solidFill>
                <a:latin typeface="Times New Roman"/>
                <a:ea typeface="DejaVu Sans"/>
              </a:rPr>
              <a:t>      </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Times New Roman"/>
                <a:ea typeface="DejaVu Sans"/>
              </a:rPr>
              <a:t>                                                                               </a:t>
            </a:r>
            <a:endParaRPr b="0" lang="en-US" sz="1200" spc="-1" strike="noStrike">
              <a:latin typeface="Arial"/>
            </a:endParaRPr>
          </a:p>
        </p:txBody>
      </p:sp>
      <p:sp>
        <p:nvSpPr>
          <p:cNvPr id="132"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endParaRPr b="0" lang="en-US" sz="1100" spc="-1" strike="noStrike">
              <a:latin typeface="Arial"/>
            </a:endParaRPr>
          </a:p>
        </p:txBody>
      </p:sp>
      <p:pic>
        <p:nvPicPr>
          <p:cNvPr id="133" name="Picture 5" descr=""/>
          <p:cNvPicPr/>
          <p:nvPr/>
        </p:nvPicPr>
        <p:blipFill>
          <a:blip r:embed="rId1"/>
          <a:stretch/>
        </p:blipFill>
        <p:spPr>
          <a:xfrm>
            <a:off x="10454760" y="-128520"/>
            <a:ext cx="1634040" cy="1086840"/>
          </a:xfrm>
          <a:prstGeom prst="rect">
            <a:avLst/>
          </a:prstGeom>
          <a:ln>
            <a:noFill/>
          </a:ln>
        </p:spPr>
      </p:pic>
      <p:sp>
        <p:nvSpPr>
          <p:cNvPr id="134" name="CustomShape 5"/>
          <p:cNvSpPr/>
          <p:nvPr/>
        </p:nvSpPr>
        <p:spPr>
          <a:xfrm>
            <a:off x="0" y="-183600"/>
            <a:ext cx="12190680" cy="36540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n-US" sz="1800" spc="-1" strike="noStrike" u="sng">
                <a:solidFill>
                  <a:srgbClr val="0563c1"/>
                </a:solidFill>
                <a:uFillTx/>
                <a:latin typeface="Arial"/>
                <a:ea typeface="DejaVu Sans"/>
                <a:hlinkClick r:id="rId2"/>
              </a:rPr>
              <a:t>  </a:t>
            </a:r>
            <a:endParaRPr b="0" lang="en-US" sz="1800" spc="-1" strike="noStrike">
              <a:latin typeface="Arial"/>
            </a:endParaRPr>
          </a:p>
        </p:txBody>
      </p:sp>
      <p:sp>
        <p:nvSpPr>
          <p:cNvPr id="135" name="CustomShape 6"/>
          <p:cNvSpPr/>
          <p:nvPr/>
        </p:nvSpPr>
        <p:spPr>
          <a:xfrm>
            <a:off x="92160" y="-128520"/>
            <a:ext cx="303480" cy="303480"/>
          </a:xfrm>
          <a:prstGeom prst="rect">
            <a:avLst/>
          </a:prstGeom>
          <a:noFill/>
          <a:ln>
            <a:noFill/>
          </a:ln>
        </p:spPr>
        <p:style>
          <a:lnRef idx="0"/>
          <a:fillRef idx="0"/>
          <a:effectRef idx="0"/>
          <a:fontRef idx="minor"/>
        </p:style>
      </p:sp>
      <p:sp>
        <p:nvSpPr>
          <p:cNvPr id="136" name="CustomShape 7"/>
          <p:cNvSpPr/>
          <p:nvPr/>
        </p:nvSpPr>
        <p:spPr>
          <a:xfrm>
            <a:off x="9162000" y="5031000"/>
            <a:ext cx="1928880" cy="69768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Times New Roman"/>
                <a:ea typeface="DejaVu Sans"/>
              </a:rPr>
              <a:t>Picture courtesy: </a:t>
            </a:r>
            <a:r>
              <a:rPr b="0" lang="en-US" sz="1000" spc="-1" strike="noStrike" u="sng">
                <a:solidFill>
                  <a:srgbClr val="0563c1"/>
                </a:solidFill>
                <a:uFillTx/>
                <a:latin typeface="Calibri"/>
                <a:ea typeface="DejaVu Sans"/>
                <a:hlinkClick r:id="rId3"/>
              </a:rPr>
              <a:t>Machine Learning For Beginners </a:t>
            </a:r>
            <a:r>
              <a:rPr b="0" lang="en-US" sz="1000" spc="-1" strike="noStrike" u="sng">
                <a:solidFill>
                  <a:srgbClr val="0563c1"/>
                </a:solidFill>
                <a:uFillTx/>
                <a:latin typeface="Calibri"/>
                <a:ea typeface="DejaVu Sans"/>
                <a:hlinkClick r:id="rId4"/>
              </a:rPr>
              <a:t>.</a:t>
            </a:r>
            <a:endParaRPr b="0" lang="en-US" sz="1000" spc="-1" strike="noStrike">
              <a:latin typeface="Arial"/>
            </a:endParaRPr>
          </a:p>
          <a:p>
            <a:pPr>
              <a:lnSpc>
                <a:spcPct val="100000"/>
              </a:lnSpc>
            </a:pPr>
            <a:r>
              <a:rPr b="0" lang="en-US" sz="1000" spc="-1" strike="noStrike" u="sng">
                <a:solidFill>
                  <a:srgbClr val="0563c1"/>
                </a:solidFill>
                <a:uFillTx/>
                <a:latin typeface="Calibri"/>
                <a:ea typeface="DejaVu Sans"/>
                <a:hlinkClick r:id="rId5"/>
              </a:rPr>
              <a:t>towardsdatascience.com</a:t>
            </a:r>
            <a:endParaRPr b="0" lang="en-US" sz="1000" spc="-1" strike="noStrike">
              <a:latin typeface="Arial"/>
            </a:endParaRPr>
          </a:p>
        </p:txBody>
      </p:sp>
      <p:pic>
        <p:nvPicPr>
          <p:cNvPr id="137" name="Picture 6" descr=""/>
          <p:cNvPicPr/>
          <p:nvPr/>
        </p:nvPicPr>
        <p:blipFill>
          <a:blip r:embed="rId6"/>
          <a:stretch/>
        </p:blipFill>
        <p:spPr>
          <a:xfrm>
            <a:off x="8100720" y="2433960"/>
            <a:ext cx="4051080" cy="24667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25160" y="205920"/>
            <a:ext cx="10130040" cy="68112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US" sz="2800" spc="-1" strike="noStrike">
                <a:solidFill>
                  <a:srgbClr val="222a35"/>
                </a:solidFill>
                <a:latin typeface="Times New Roman"/>
                <a:ea typeface="DejaVu Sans"/>
              </a:rPr>
              <a:t>Research Challenges</a:t>
            </a:r>
            <a:endParaRPr b="0" lang="en-US" sz="2800" spc="-1" strike="noStrike">
              <a:latin typeface="Arial"/>
            </a:endParaRPr>
          </a:p>
        </p:txBody>
      </p:sp>
      <p:sp>
        <p:nvSpPr>
          <p:cNvPr id="139" name="CustomShape 2"/>
          <p:cNvSpPr/>
          <p:nvPr/>
        </p:nvSpPr>
        <p:spPr>
          <a:xfrm>
            <a:off x="631080" y="1184760"/>
            <a:ext cx="10528200" cy="4514040"/>
          </a:xfrm>
          <a:prstGeom prst="rect">
            <a:avLst/>
          </a:prstGeom>
          <a:noFill/>
          <a:ln>
            <a:noFill/>
          </a:ln>
        </p:spPr>
        <p:style>
          <a:lnRef idx="0"/>
          <a:fillRef idx="0"/>
          <a:effectRef idx="0"/>
          <a:fontRef idx="minor"/>
        </p:style>
        <p:txBody>
          <a:bodyPr lIns="90000" rIns="90000" tIns="45000" bIns="45000">
            <a:normAutofit/>
          </a:bodyPr>
          <a:p>
            <a:pPr marL="457200" indent="-455760">
              <a:lnSpc>
                <a:spcPct val="90000"/>
              </a:lnSpc>
              <a:spcBef>
                <a:spcPts val="1001"/>
              </a:spcBef>
              <a:buClr>
                <a:srgbClr val="000000"/>
              </a:buClr>
              <a:buFont typeface="Calibri Light"/>
              <a:buAutoNum type="arabicPeriod"/>
            </a:pPr>
            <a:r>
              <a:rPr b="0" lang="en-US" sz="2400" spc="-1" strike="noStrike">
                <a:solidFill>
                  <a:srgbClr val="000000"/>
                </a:solidFill>
                <a:latin typeface="Times New Roman"/>
                <a:ea typeface="DejaVu Sans"/>
              </a:rPr>
              <a:t>Collecting data from different Rehab.</a:t>
            </a:r>
            <a:endParaRPr b="0" lang="en-US" sz="2400" spc="-1" strike="noStrike">
              <a:latin typeface="Arial"/>
            </a:endParaRPr>
          </a:p>
          <a:p>
            <a:pPr marL="457200" indent="-455760">
              <a:lnSpc>
                <a:spcPct val="90000"/>
              </a:lnSpc>
              <a:spcBef>
                <a:spcPts val="1001"/>
              </a:spcBef>
              <a:buClr>
                <a:srgbClr val="000000"/>
              </a:buClr>
              <a:buFont typeface="Calibri Light"/>
              <a:buAutoNum type="arabicPeriod"/>
            </a:pPr>
            <a:r>
              <a:rPr b="0" lang="en-US" sz="2400" spc="-1" strike="noStrike">
                <a:solidFill>
                  <a:srgbClr val="000000"/>
                </a:solidFill>
                <a:latin typeface="Times New Roman"/>
                <a:ea typeface="DejaVu Sans"/>
              </a:rPr>
              <a:t>Handling categorical Data.</a:t>
            </a:r>
            <a:endParaRPr b="0" lang="en-US" sz="2400" spc="-1" strike="noStrike">
              <a:latin typeface="Arial"/>
            </a:endParaRPr>
          </a:p>
          <a:p>
            <a:pPr marL="457200" indent="-455760">
              <a:lnSpc>
                <a:spcPct val="90000"/>
              </a:lnSpc>
              <a:spcBef>
                <a:spcPts val="1001"/>
              </a:spcBef>
              <a:buClr>
                <a:srgbClr val="000000"/>
              </a:buClr>
              <a:buFont typeface="Calibri Light"/>
              <a:buAutoNum type="arabicPeriod"/>
            </a:pPr>
            <a:r>
              <a:rPr b="0" lang="en-US" sz="2400" spc="-1" strike="noStrike">
                <a:solidFill>
                  <a:srgbClr val="000000"/>
                </a:solidFill>
                <a:latin typeface="Times New Roman"/>
                <a:ea typeface="DejaVu Sans"/>
              </a:rPr>
              <a:t>Train several machine learning model and test.</a:t>
            </a:r>
            <a:endParaRPr b="0" lang="en-US" sz="2400" spc="-1" strike="noStrike">
              <a:latin typeface="Arial"/>
            </a:endParaRPr>
          </a:p>
          <a:p>
            <a:pPr marL="457200" indent="-455760">
              <a:lnSpc>
                <a:spcPct val="90000"/>
              </a:lnSpc>
              <a:spcBef>
                <a:spcPts val="1001"/>
              </a:spcBef>
              <a:buClr>
                <a:srgbClr val="000000"/>
              </a:buClr>
              <a:buFont typeface="Calibri Light"/>
              <a:buAutoNum type="arabicPeriod"/>
            </a:pPr>
            <a:r>
              <a:rPr b="0" lang="en-US" sz="2400" spc="-1" strike="noStrike">
                <a:solidFill>
                  <a:srgbClr val="000000"/>
                </a:solidFill>
                <a:latin typeface="Times New Roman"/>
                <a:ea typeface="DejaVu Sans"/>
              </a:rPr>
              <a:t>Analysis outcomes. </a:t>
            </a:r>
            <a:endParaRPr b="0" lang="en-US" sz="2400" spc="-1" strike="noStrike">
              <a:latin typeface="Arial"/>
            </a:endParaRPr>
          </a:p>
        </p:txBody>
      </p:sp>
      <p:sp>
        <p:nvSpPr>
          <p:cNvPr id="140" name="CustomShape 3"/>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CDDE06A1-013D-4D3D-A9E8-E5748630FA7F}"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141"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endParaRPr b="0" lang="en-US" sz="1100" spc="-1" strike="noStrike">
              <a:latin typeface="Arial"/>
            </a:endParaRPr>
          </a:p>
        </p:txBody>
      </p:sp>
      <p:sp>
        <p:nvSpPr>
          <p:cNvPr id="142"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10AE2DB8-2994-4820-ADE0-84E0E7E8201A}" type="slidenum">
              <a:rPr b="0" lang="en-US" sz="1200" spc="-1" strike="noStrike">
                <a:solidFill>
                  <a:srgbClr val="8b8b8b"/>
                </a:solidFill>
                <a:latin typeface="Calibri"/>
                <a:ea typeface="DejaVu Sans"/>
              </a:rPr>
              <a:t>&lt;number&gt;</a:t>
            </a:fld>
            <a:endParaRPr b="0" lang="en-US" sz="1200" spc="-1" strike="noStrike">
              <a:latin typeface="Arial"/>
            </a:endParaRPr>
          </a:p>
        </p:txBody>
      </p:sp>
      <p:pic>
        <p:nvPicPr>
          <p:cNvPr id="143" name="Picture 6" descr=""/>
          <p:cNvPicPr/>
          <p:nvPr/>
        </p:nvPicPr>
        <p:blipFill>
          <a:blip r:embed="rId1"/>
          <a:stretch/>
        </p:blipFill>
        <p:spPr>
          <a:xfrm>
            <a:off x="10556280" y="3600"/>
            <a:ext cx="1634040" cy="10868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278EF037-57D6-492B-80D3-5A8635B5D6D6}"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145" name="CustomShape 2"/>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51F49015-76EE-4F05-BB7D-441C0E4A53F3}"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46" name="CustomShape 3"/>
          <p:cNvSpPr/>
          <p:nvPr/>
        </p:nvSpPr>
        <p:spPr>
          <a:xfrm>
            <a:off x="708480" y="57240"/>
            <a:ext cx="9473040" cy="5088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1f4e79"/>
                </a:solidFill>
                <a:latin typeface="Times New Roman"/>
                <a:ea typeface="DejaVu Sans"/>
              </a:rPr>
              <a:t>Proposed Method</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marL="343080" indent="-341640">
              <a:lnSpc>
                <a:spcPct val="100000"/>
              </a:lnSpc>
              <a:buClr>
                <a:srgbClr val="000000"/>
              </a:buClr>
              <a:buFont typeface="Wingdings" charset="2"/>
              <a:buChar char=""/>
            </a:pPr>
            <a:r>
              <a:rPr b="0" lang="en-US" sz="2000" spc="-1" strike="noStrike">
                <a:solidFill>
                  <a:srgbClr val="000000"/>
                </a:solidFill>
                <a:latin typeface="Times New Roman"/>
                <a:ea typeface="DejaVu Sans"/>
              </a:rPr>
              <a:t>Collecting real field data from Rehab.</a:t>
            </a:r>
            <a:endParaRPr b="0" lang="en-US" sz="2000" spc="-1" strike="noStrike">
              <a:latin typeface="Arial"/>
            </a:endParaRPr>
          </a:p>
          <a:p>
            <a:pPr marL="343080" indent="-341640">
              <a:lnSpc>
                <a:spcPct val="100000"/>
              </a:lnSpc>
              <a:buClr>
                <a:srgbClr val="000000"/>
              </a:buClr>
              <a:buFont typeface="Wingdings" charset="2"/>
              <a:buChar char=""/>
            </a:pPr>
            <a:r>
              <a:rPr b="0" lang="en-US" sz="2000" spc="-1" strike="noStrike">
                <a:solidFill>
                  <a:srgbClr val="000000"/>
                </a:solidFill>
                <a:latin typeface="Times New Roman"/>
                <a:ea typeface="Noto Sans CJK SC"/>
              </a:rPr>
              <a:t> </a:t>
            </a:r>
            <a:r>
              <a:rPr b="0" lang="en-US" sz="2000" spc="-1" strike="noStrike">
                <a:solidFill>
                  <a:srgbClr val="000000"/>
                </a:solidFill>
                <a:latin typeface="Times New Roman"/>
                <a:ea typeface="Noto Sans CJK SC"/>
              </a:rPr>
              <a:t>data </a:t>
            </a:r>
            <a:r>
              <a:rPr b="0" lang="en-US" sz="2000" spc="-1" strike="noStrike">
                <a:solidFill>
                  <a:srgbClr val="000000"/>
                </a:solidFill>
                <a:latin typeface="Times New Roman"/>
                <a:ea typeface="DejaVu Sans"/>
              </a:rPr>
              <a:t>Preprocessing.</a:t>
            </a:r>
            <a:endParaRPr b="0" lang="en-US" sz="2000" spc="-1" strike="noStrike">
              <a:latin typeface="Arial"/>
            </a:endParaRPr>
          </a:p>
          <a:p>
            <a:pPr marL="343080" indent="-341640">
              <a:lnSpc>
                <a:spcPct val="100000"/>
              </a:lnSpc>
              <a:buClr>
                <a:srgbClr val="000000"/>
              </a:buClr>
              <a:buFont typeface="Wingdings" charset="2"/>
              <a:buChar char=""/>
            </a:pPr>
            <a:r>
              <a:rPr b="0" lang="en-US" sz="2000" spc="-1" strike="noStrike">
                <a:solidFill>
                  <a:srgbClr val="000000"/>
                </a:solidFill>
                <a:latin typeface="Times New Roman"/>
                <a:ea typeface="DejaVu Sans"/>
              </a:rPr>
              <a:t>Separating training and testing data.</a:t>
            </a:r>
            <a:endParaRPr b="0" lang="en-US" sz="2000" spc="-1" strike="noStrike">
              <a:latin typeface="Arial"/>
            </a:endParaRPr>
          </a:p>
          <a:p>
            <a:pPr marL="343080" indent="-341640">
              <a:lnSpc>
                <a:spcPct val="100000"/>
              </a:lnSpc>
              <a:buClr>
                <a:srgbClr val="000000"/>
              </a:buClr>
              <a:buFont typeface="Wingdings" charset="2"/>
              <a:buChar char=""/>
            </a:pPr>
            <a:r>
              <a:rPr b="0" lang="en-US" sz="2000" spc="-1" strike="noStrike">
                <a:solidFill>
                  <a:srgbClr val="000000"/>
                </a:solidFill>
                <a:latin typeface="Times New Roman"/>
                <a:ea typeface="DejaVu Sans"/>
              </a:rPr>
              <a:t>Apply Machine Learning Techniques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-Decision Trees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-SVM</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-KNN</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-Logistic Regression </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Random Forest</a:t>
            </a:r>
            <a:endParaRPr b="0" lang="en-US" sz="2000" spc="-1" strike="noStrike">
              <a:latin typeface="Arial"/>
            </a:endParaRPr>
          </a:p>
          <a:p>
            <a:pPr marL="343080" indent="-341640">
              <a:lnSpc>
                <a:spcPct val="100000"/>
              </a:lnSpc>
              <a:buClr>
                <a:srgbClr val="000000"/>
              </a:buClr>
              <a:buFont typeface="Wingdings" charset="2"/>
              <a:buChar char=""/>
            </a:pPr>
            <a:r>
              <a:rPr b="0" lang="en-US" sz="2000" spc="-1" strike="noStrike">
                <a:solidFill>
                  <a:srgbClr val="000000"/>
                </a:solidFill>
                <a:latin typeface="Times New Roman"/>
                <a:ea typeface="DejaVu Sans"/>
              </a:rPr>
              <a:t>Find predicting accuracy.</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endParaRPr b="0" lang="en-US" sz="2000" spc="-1" strike="noStrike">
              <a:latin typeface="Arial"/>
            </a:endParaRPr>
          </a:p>
        </p:txBody>
      </p:sp>
      <p:sp>
        <p:nvSpPr>
          <p:cNvPr id="147"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endParaRPr b="0" lang="en-US" sz="1100" spc="-1" strike="noStrike">
              <a:latin typeface="Arial"/>
            </a:endParaRPr>
          </a:p>
        </p:txBody>
      </p:sp>
      <p:pic>
        <p:nvPicPr>
          <p:cNvPr id="148" name="Picture 5" descr=""/>
          <p:cNvPicPr/>
          <p:nvPr/>
        </p:nvPicPr>
        <p:blipFill>
          <a:blip r:embed="rId1"/>
          <a:stretch/>
        </p:blipFill>
        <p:spPr>
          <a:xfrm>
            <a:off x="10556280" y="0"/>
            <a:ext cx="1634040" cy="1086840"/>
          </a:xfrm>
          <a:prstGeom prst="rect">
            <a:avLst/>
          </a:prstGeom>
          <a:ln>
            <a:noFill/>
          </a:ln>
        </p:spPr>
      </p:pic>
      <p:pic>
        <p:nvPicPr>
          <p:cNvPr id="149" name="" descr=""/>
          <p:cNvPicPr/>
          <p:nvPr/>
        </p:nvPicPr>
        <p:blipFill>
          <a:blip r:embed="rId2"/>
          <a:stretch/>
        </p:blipFill>
        <p:spPr>
          <a:xfrm>
            <a:off x="4894200" y="895680"/>
            <a:ext cx="7723800" cy="50472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1D4839E4-8E90-43C7-9E60-DD5EE5A5C33A}"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151" name="CustomShape 2"/>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96FB4072-80BC-47DC-8788-0E7868527FA4}"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52" name="CustomShape 3"/>
          <p:cNvSpPr/>
          <p:nvPr/>
        </p:nvSpPr>
        <p:spPr>
          <a:xfrm>
            <a:off x="392040" y="277200"/>
            <a:ext cx="10163160" cy="5576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1f4e79"/>
                </a:solidFill>
                <a:latin typeface="Times New Roman"/>
                <a:ea typeface="DejaVu Sans"/>
              </a:rPr>
              <a:t>Experimental Analysis (Con.)</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1" lang="en-US" sz="2400" spc="-1" strike="noStrike">
                <a:solidFill>
                  <a:srgbClr val="000000"/>
                </a:solidFill>
                <a:latin typeface="Times New Roman"/>
                <a:ea typeface="DejaVu Sans"/>
              </a:rPr>
              <a:t>Dataset Description: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US" sz="2000" spc="-1" strike="noStrike">
                <a:solidFill>
                  <a:srgbClr val="000000"/>
                </a:solidFill>
                <a:latin typeface="Times New Roman"/>
                <a:ea typeface="DejaVu Sans"/>
              </a:rPr>
              <a:t>                                                    </a:t>
            </a:r>
            <a:endParaRPr b="0" lang="en-US" sz="2000" spc="-1" strike="noStrike">
              <a:latin typeface="Arial"/>
            </a:endParaRPr>
          </a:p>
        </p:txBody>
      </p:sp>
      <p:sp>
        <p:nvSpPr>
          <p:cNvPr id="153"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r>
              <a:rPr b="0" lang="en-US" sz="1200" spc="-1" strike="noStrike">
                <a:solidFill>
                  <a:srgbClr val="8b8b8b"/>
                </a:solidFill>
                <a:latin typeface="Calibri"/>
                <a:ea typeface="DejaVu Sans"/>
              </a:rPr>
              <a:t>.</a:t>
            </a:r>
            <a:endParaRPr b="0" lang="en-US" sz="1200" spc="-1" strike="noStrike">
              <a:latin typeface="Arial"/>
            </a:endParaRPr>
          </a:p>
        </p:txBody>
      </p:sp>
      <p:pic>
        <p:nvPicPr>
          <p:cNvPr id="154" name="Picture 5" descr=""/>
          <p:cNvPicPr/>
          <p:nvPr/>
        </p:nvPicPr>
        <p:blipFill>
          <a:blip r:embed="rId1"/>
          <a:stretch/>
        </p:blipFill>
        <p:spPr>
          <a:xfrm>
            <a:off x="10556280" y="0"/>
            <a:ext cx="1634040" cy="1086840"/>
          </a:xfrm>
          <a:prstGeom prst="rect">
            <a:avLst/>
          </a:prstGeom>
          <a:ln>
            <a:noFill/>
          </a:ln>
        </p:spPr>
      </p:pic>
      <p:graphicFrame>
        <p:nvGraphicFramePr>
          <p:cNvPr id="155" name="Table 5"/>
          <p:cNvGraphicFramePr/>
          <p:nvPr/>
        </p:nvGraphicFramePr>
        <p:xfrm>
          <a:off x="717120" y="2398680"/>
          <a:ext cx="8119080" cy="1439280"/>
        </p:xfrm>
        <a:graphic>
          <a:graphicData uri="http://schemas.openxmlformats.org/drawingml/2006/table">
            <a:tbl>
              <a:tblPr/>
              <a:tblGrid>
                <a:gridCol w="1159920"/>
                <a:gridCol w="1159920"/>
                <a:gridCol w="1159920"/>
                <a:gridCol w="1159920"/>
                <a:gridCol w="1554840"/>
                <a:gridCol w="922320"/>
                <a:gridCol w="1002600"/>
              </a:tblGrid>
              <a:tr h="719640">
                <a:tc>
                  <a:txBody>
                    <a:bodyPr lIns="90000" rIns="90000"/>
                    <a:p>
                      <a:pPr>
                        <a:lnSpc>
                          <a:spcPct val="100000"/>
                        </a:lnSpc>
                      </a:pPr>
                      <a:r>
                        <a:rPr b="0" lang="en-US" sz="1800" spc="-1" strike="noStrike">
                          <a:latin typeface="Arial"/>
                        </a:rPr>
                        <a:t>Total data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Attribute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Total Addicted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students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businessman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Drivers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Job Holder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a:p>
                      <a:pPr>
                        <a:lnSpc>
                          <a:spcPct val="100000"/>
                        </a:lnSpc>
                      </a:pPr>
                      <a:r>
                        <a:rPr b="0" lang="en-US" sz="1800" spc="-1" strike="noStrike">
                          <a:latin typeface="Arial"/>
                        </a:rPr>
                        <a:t>327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239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130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73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48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39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566640" y="321840"/>
            <a:ext cx="10824480" cy="59112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br/>
            <a:endParaRPr b="0" lang="en-US" sz="1800" spc="-1" strike="noStrike">
              <a:latin typeface="Arial"/>
            </a:endParaRPr>
          </a:p>
        </p:txBody>
      </p:sp>
      <p:sp>
        <p:nvSpPr>
          <p:cNvPr id="157" name="CustomShape 2"/>
          <p:cNvSpPr/>
          <p:nvPr/>
        </p:nvSpPr>
        <p:spPr>
          <a:xfrm>
            <a:off x="682560" y="731520"/>
            <a:ext cx="10669680" cy="54439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1" lang="en-US" sz="2400" spc="-1" strike="noStrike">
                <a:solidFill>
                  <a:srgbClr val="000000"/>
                </a:solidFill>
                <a:latin typeface="Times New Roman"/>
                <a:ea typeface="DejaVu Sans"/>
              </a:rPr>
              <a:t>Accuracy that I got by applying Algorithm in python(Jupyter Notebook).</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58" name="CustomShape 3"/>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BB2ABCC1-7588-4B09-BFE0-961C4CAE835C}"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159"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endParaRPr b="0" lang="en-US" sz="1100" spc="-1" strike="noStrike">
              <a:latin typeface="Arial"/>
            </a:endParaRPr>
          </a:p>
        </p:txBody>
      </p:sp>
      <p:sp>
        <p:nvSpPr>
          <p:cNvPr id="160"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008BFE73-EC64-4909-94B6-D4551652D765}" type="slidenum">
              <a:rPr b="0" lang="en-US" sz="1200" spc="-1" strike="noStrike">
                <a:solidFill>
                  <a:srgbClr val="8b8b8b"/>
                </a:solidFill>
                <a:latin typeface="Calibri"/>
                <a:ea typeface="DejaVu Sans"/>
              </a:rPr>
              <a:t>&lt;number&gt;</a:t>
            </a:fld>
            <a:endParaRPr b="0" lang="en-US" sz="1200" spc="-1" strike="noStrike">
              <a:latin typeface="Arial"/>
            </a:endParaRPr>
          </a:p>
        </p:txBody>
      </p:sp>
      <p:graphicFrame>
        <p:nvGraphicFramePr>
          <p:cNvPr id="161" name="Table 6"/>
          <p:cNvGraphicFramePr/>
          <p:nvPr/>
        </p:nvGraphicFramePr>
        <p:xfrm>
          <a:off x="1294200" y="1675080"/>
          <a:ext cx="7597800" cy="4319280"/>
        </p:xfrm>
        <a:graphic>
          <a:graphicData uri="http://schemas.openxmlformats.org/drawingml/2006/table">
            <a:tbl>
              <a:tblPr/>
              <a:tblGrid>
                <a:gridCol w="2553120"/>
                <a:gridCol w="2522520"/>
                <a:gridCol w="2522520"/>
              </a:tblGrid>
              <a:tr h="719640">
                <a:tc>
                  <a:txBody>
                    <a:bodyPr lIns="90000" rIns="90000"/>
                    <a:p>
                      <a:pPr>
                        <a:lnSpc>
                          <a:spcPct val="100000"/>
                        </a:lnSpc>
                      </a:pPr>
                      <a:r>
                        <a:rPr b="0" lang="en-US" sz="1800" spc="-1" strike="noStrike">
                          <a:latin typeface="Arial"/>
                        </a:rPr>
                        <a:t>Algorithm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Python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2400" spc="-1" strike="noStrike">
                          <a:latin typeface="Times New Roman"/>
                        </a:rPr>
                        <a:t>Matlab</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p>
                      <a:pPr>
                        <a:lnSpc>
                          <a:spcPct val="100000"/>
                        </a:lnSpc>
                      </a:pPr>
                      <a:r>
                        <a:rPr b="0" lang="en-US" sz="1800" spc="-1" strike="noStrike">
                          <a:latin typeface="Arial"/>
                        </a:rPr>
                        <a:t>Decision Tree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82 %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p>
                      <a:pPr>
                        <a:lnSpc>
                          <a:spcPct val="100000"/>
                        </a:lnSpc>
                      </a:pPr>
                      <a:r>
                        <a:rPr b="0" lang="en-US" sz="1800" spc="-1" strike="noStrike">
                          <a:latin typeface="Arial"/>
                        </a:rPr>
                        <a:t>KNN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90 %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a:p>
                      <a:pPr>
                        <a:lnSpc>
                          <a:spcPct val="100000"/>
                        </a:lnSpc>
                      </a:pPr>
                      <a:r>
                        <a:rPr b="0" lang="en-US" sz="1800" spc="-1" strike="noStrike">
                          <a:solidFill>
                            <a:srgbClr val="000000"/>
                          </a:solidFill>
                          <a:latin typeface="Calibri"/>
                        </a:rPr>
                        <a:t>SVM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97 %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p>
                      <a:pPr>
                        <a:lnSpc>
                          <a:spcPct val="100000"/>
                        </a:lnSpc>
                      </a:pPr>
                      <a:r>
                        <a:rPr b="0" lang="en-US" sz="1800" spc="-1" strike="noStrike">
                          <a:latin typeface="Arial"/>
                        </a:rPr>
                        <a:t>Random Forest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90 %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1440">
                <a:tc>
                  <a:txBody>
                    <a:bodyPr lIns="90000" rIns="90000"/>
                    <a:p>
                      <a:pPr>
                        <a:lnSpc>
                          <a:spcPct val="100000"/>
                        </a:lnSpc>
                      </a:pPr>
                      <a:r>
                        <a:rPr b="0" lang="en-US" sz="1800" spc="-1" strike="noStrike">
                          <a:latin typeface="Arial"/>
                        </a:rPr>
                        <a:t>Logistic Regression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84 %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62" name="CustomShape 7"/>
          <p:cNvSpPr/>
          <p:nvPr/>
        </p:nvSpPr>
        <p:spPr>
          <a:xfrm>
            <a:off x="3749040" y="457200"/>
            <a:ext cx="4654440" cy="4834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1f4e79"/>
                </a:solidFill>
                <a:latin typeface="Times New Roman"/>
                <a:ea typeface="DejaVu Sans"/>
              </a:rPr>
              <a:t>Experimental Analysis (Con.)</a:t>
            </a:r>
            <a:endParaRPr b="0" lang="en-US"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66640" y="321840"/>
            <a:ext cx="10824480" cy="59112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br/>
            <a:endParaRPr b="0" lang="en-US" sz="1800" spc="-1" strike="noStrike">
              <a:latin typeface="Arial"/>
            </a:endParaRPr>
          </a:p>
        </p:txBody>
      </p:sp>
      <p:sp>
        <p:nvSpPr>
          <p:cNvPr id="164" name="CustomShape 2"/>
          <p:cNvSpPr/>
          <p:nvPr/>
        </p:nvSpPr>
        <p:spPr>
          <a:xfrm>
            <a:off x="682560" y="731520"/>
            <a:ext cx="10669680" cy="54439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gn="ctr">
              <a:lnSpc>
                <a:spcPct val="90000"/>
              </a:lnSpc>
              <a:spcBef>
                <a:spcPts val="1001"/>
              </a:spcBef>
            </a:pPr>
            <a:r>
              <a:rPr b="1" lang="en-US" sz="2400" spc="-1" strike="noStrike">
                <a:solidFill>
                  <a:srgbClr val="000000"/>
                </a:solidFill>
                <a:latin typeface="Times New Roman"/>
                <a:ea typeface="DejaVu Sans"/>
              </a:rPr>
              <a:t>Dataset analysis according to different professions:</a:t>
            </a: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nSpc>
                <a:spcPct val="90000"/>
              </a:lnSpc>
              <a:spcBef>
                <a:spcPts val="1001"/>
              </a:spcBef>
            </a:pPr>
            <a:r>
              <a:rPr b="1" lang="en-US" sz="2400" spc="-1" strike="noStrike">
                <a:solidFill>
                  <a:srgbClr val="000000"/>
                </a:solidFill>
                <a:latin typeface="Times New Roman"/>
                <a:ea typeface="DejaVu Sans"/>
              </a:rPr>
              <a:t> </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65" name="CustomShape 3"/>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fld id="{B9305D44-8078-47DE-A1A7-DC0A00E10281}" type="datetime1">
              <a:rPr b="0" lang="en-US" sz="1200" spc="-1" strike="noStrike">
                <a:solidFill>
                  <a:srgbClr val="8b8b8b"/>
                </a:solidFill>
                <a:latin typeface="Calibri"/>
                <a:ea typeface="DejaVu Sans"/>
              </a:rPr>
              <a:t>07/09/2020</a:t>
            </a:fld>
            <a:endParaRPr b="0" lang="en-US" sz="1200" spc="-1" strike="noStrike">
              <a:latin typeface="Arial"/>
            </a:endParaRPr>
          </a:p>
        </p:txBody>
      </p:sp>
      <p:sp>
        <p:nvSpPr>
          <p:cNvPr id="166"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ea typeface="DejaVu Sans"/>
              </a:rPr>
              <a:t>Find Reason of Drug Addiction through Machine Learning Techniques.</a:t>
            </a:r>
            <a:endParaRPr b="0" lang="en-US" sz="1100" spc="-1" strike="noStrike">
              <a:latin typeface="Arial"/>
            </a:endParaRPr>
          </a:p>
        </p:txBody>
      </p:sp>
      <p:sp>
        <p:nvSpPr>
          <p:cNvPr id="167"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B288F612-9183-45FB-A2A8-08E0A56909AA}"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68" name="CustomShape 6"/>
          <p:cNvSpPr/>
          <p:nvPr/>
        </p:nvSpPr>
        <p:spPr>
          <a:xfrm>
            <a:off x="3749040" y="457200"/>
            <a:ext cx="4654440" cy="4834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1f4e79"/>
                </a:solidFill>
                <a:latin typeface="Times New Roman"/>
                <a:ea typeface="DejaVu Sans"/>
              </a:rPr>
              <a:t>Experimental Analysis (Con.)</a:t>
            </a:r>
            <a:endParaRPr b="0" lang="en-US"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3566160" y="365760"/>
            <a:ext cx="4655160" cy="484200"/>
          </a:xfrm>
          <a:prstGeom prst="rect">
            <a:avLst/>
          </a:prstGeom>
          <a:noFill/>
          <a:ln>
            <a:noFill/>
          </a:ln>
        </p:spPr>
        <p:txBody>
          <a:bodyPr lIns="90000" rIns="90000" tIns="45000" bIns="45000"/>
          <a:p>
            <a:r>
              <a:rPr b="1" lang="en-US" sz="2800" spc="-1" strike="noStrike">
                <a:solidFill>
                  <a:srgbClr val="1f4e79"/>
                </a:solidFill>
                <a:latin typeface="Times New Roman"/>
                <a:ea typeface="DejaVu Sans"/>
              </a:rPr>
              <a:t>Experimental Analysis (Con.)</a:t>
            </a:r>
            <a:endParaRPr b="0" lang="en-US" sz="2800" spc="-1" strike="noStrike">
              <a:latin typeface="Arial"/>
            </a:endParaRPr>
          </a:p>
        </p:txBody>
      </p:sp>
      <p:sp>
        <p:nvSpPr>
          <p:cNvPr id="170" name="TextShape 2"/>
          <p:cNvSpPr txBox="1"/>
          <p:nvPr/>
        </p:nvSpPr>
        <p:spPr>
          <a:xfrm>
            <a:off x="365760" y="1005840"/>
            <a:ext cx="11612880" cy="5818680"/>
          </a:xfrm>
          <a:prstGeom prst="rect">
            <a:avLst/>
          </a:prstGeom>
          <a:noFill/>
          <a:ln>
            <a:noFill/>
          </a:ln>
        </p:spPr>
        <p:txBody>
          <a:bodyPr lIns="90000" rIns="90000" tIns="45000" bIns="45000"/>
          <a:p>
            <a:r>
              <a:rPr b="1" lang="en-US" sz="2400" spc="-1" strike="noStrike">
                <a:solidFill>
                  <a:srgbClr val="000000"/>
                </a:solidFill>
                <a:latin typeface="Times New Roman"/>
                <a:ea typeface="DejaVu Sans"/>
              </a:rPr>
              <a:t>Dataset analysis according to different professions:</a:t>
            </a:r>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endParaRPr b="0" lang="en-US" sz="2400" spc="-1" strike="noStrike">
              <a:latin typeface="Arial"/>
            </a:endParaRPr>
          </a:p>
          <a:p>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Fig: Total addicted to different professions.</a:t>
            </a:r>
            <a:endParaRPr b="0" lang="en-US" sz="2400" spc="-1" strike="noStrike">
              <a:latin typeface="Arial"/>
            </a:endParaRPr>
          </a:p>
          <a:p>
            <a:endParaRPr b="0" lang="en-US" sz="2400" spc="-1" strike="noStrike">
              <a:latin typeface="Arial"/>
            </a:endParaRPr>
          </a:p>
          <a:p>
            <a:endParaRPr b="0" lang="en-US" sz="2400" spc="-1" strike="noStrike">
              <a:latin typeface="Arial"/>
            </a:endParaRPr>
          </a:p>
        </p:txBody>
      </p:sp>
      <p:pic>
        <p:nvPicPr>
          <p:cNvPr id="171" name="" descr=""/>
          <p:cNvPicPr/>
          <p:nvPr/>
        </p:nvPicPr>
        <p:blipFill>
          <a:blip r:embed="rId1"/>
          <a:stretch/>
        </p:blipFill>
        <p:spPr>
          <a:xfrm>
            <a:off x="2098800" y="1712160"/>
            <a:ext cx="6130800" cy="40485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1344</TotalTime>
  <Application>LibreOffice/6.0.7.3$Linux_X86_64 LibreOffice_project/00m0$Build-3</Application>
  <Words>967</Words>
  <Paragraphs>238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2019-01-10T13:58:53Z</dcterms:created>
  <dc:creator>Boby</dc:creator>
  <dc:description/>
  <dc:language>en-US</dc:language>
  <cp:lastModifiedBy/>
  <dcterms:modified xsi:type="dcterms:W3CDTF">2020-07-09T12:23:41Z</dcterms:modified>
  <cp:revision>172</cp:revision>
  <dc:subject/>
  <dc:title>Dept. of Computer Science &amp; Engineering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