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3.png" ContentType="image/png"/>
  <Override PartName="/ppt/media/image12.png" ContentType="image/png"/>
  <Override PartName="/ppt/media/image11.jpeg" ContentType="image/jpeg"/>
  <Override PartName="/ppt/media/image10.png" ContentType="image/png"/>
  <Override PartName="/ppt/media/image9.png" ContentType="image/png"/>
  <Override PartName="/ppt/media/image15.jpeg" ContentType="image/jpeg"/>
  <Override PartName="/ppt/media/image8.png" ContentType="image/png"/>
  <Override PartName="/ppt/media/image7.png" ContentType="image/png"/>
  <Override PartName="/ppt/media/image16.png" ContentType="image/png"/>
  <Override PartName="/ppt/media/image2.png" ContentType="image/png"/>
  <Override PartName="/ppt/media/image1.png" ContentType="image/png"/>
  <Override PartName="/ppt/media/image3.png" ContentType="image/png"/>
  <Override PartName="/ppt/media/image14.png" ContentType="image/png"/>
  <Override PartName="/ppt/media/image4.jpeg" ContentType="image/jpe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p>
            <a:pPr algn="r"/>
            <a:fld id="{EAC5F1F4-A276-4010-B8BB-BCCD7F836A60}"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5680" cy="3085560"/>
          </a:xfrm>
          <a:prstGeom prst="rect">
            <a:avLst/>
          </a:prstGeom>
        </p:spPr>
      </p:sp>
      <p:sp>
        <p:nvSpPr>
          <p:cNvPr id="196" name="PlaceHolder 2"/>
          <p:cNvSpPr>
            <a:spLocks noGrp="1"/>
          </p:cNvSpPr>
          <p:nvPr>
            <p:ph type="body"/>
          </p:nvPr>
        </p:nvSpPr>
        <p:spPr>
          <a:xfrm>
            <a:off x="685800" y="4400640"/>
            <a:ext cx="5485680" cy="3599640"/>
          </a:xfrm>
          <a:prstGeom prst="rect">
            <a:avLst/>
          </a:prstGeom>
        </p:spPr>
        <p:txBody>
          <a:bodyPr lIns="0" rIns="0" tIns="0" bIns="0"/>
          <a:p>
            <a:endParaRPr b="0" lang="en-US" sz="2000" spc="-1" strike="noStrike">
              <a:latin typeface="Arial"/>
            </a:endParaRPr>
          </a:p>
        </p:txBody>
      </p:sp>
      <p:sp>
        <p:nvSpPr>
          <p:cNvPr id="19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55B7F9C-AE51-4C57-8039-AC13F013DEA4}"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www.google.com.bd/imgres?imgurl=http://www.pi4i.com/images/outlines.jpg&amp;imgrefurl=http://www.pi4i.com/ideas%20E/PreparationOutline.aspx&amp;docid=PEK0G0w1xsQDqM&amp;tbnid=5nhMHucRZNgorM:&amp;vet=10ahUKEwi1y9Kc5eXfAhVKuY8KHYRuArsQMwiiASgxMDE..i&amp;w=400&amp;h=300&amp;bih=657&amp;biw=1366&amp;q=outline&amp;ved=0ahUKEwi1y9Kc5eXfAhVKuY8KHYRuArsQMwiiASgxMDE&amp;iact=mrc&amp;uact=8" TargetMode="External"/><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www.google.com.bd/imgres?imgurl=https://upload.wikimedia.org/wikipedia/commons/thumb/2/2b/Mental_Disorder_Silhouette.png/250px-Mental_Disorder_Silhouette.png&amp;imgrefurl=https://en.wikipedia.org/wiki/Mental_disorder&amp;docid=FfJNJvSnx-5qnM&amp;tbnid=9J_MIx4JI_4ESM:&amp;vet=10ahUKEwiG6Z6G3-XfAhVMpI8KHb-ODU0QMwhoKAAwAA..i&amp;w=250&amp;h=278&amp;bih=657&amp;biw=1366&amp;q=mental%20illness&amp;ved=0ahUKEwiG6Z6G3-XfAhVMpI8KHb-ODU0QMwhoKAAwAA&amp;iact=mrc&amp;uact=8" TargetMode="External"/><Relationship Id="rId3" Type="http://schemas.openxmlformats.org/officeDocument/2006/relationships/hyperlink" Target="https://towardsdatascience.com/machine-learning-for-beginners-d247a9420dab" TargetMode="External"/><Relationship Id="rId4" Type="http://schemas.openxmlformats.org/officeDocument/2006/relationships/hyperlink" Target="https://towardsdatascience.com/machine-learning-for-beginners-d247a9420dab" TargetMode="External"/><Relationship Id="rId5" Type="http://schemas.openxmlformats.org/officeDocument/2006/relationships/hyperlink" Target="https://towardsdatascience.com/machine-learning-for-beginners-d247a9420dab" TargetMode="External"/><Relationship Id="rId6" Type="http://schemas.openxmlformats.org/officeDocument/2006/relationships/image" Target="../media/image4.jpe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523880" y="463680"/>
            <a:ext cx="9143280" cy="163476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br/>
            <a:br/>
            <a:br/>
            <a:br/>
            <a:br/>
            <a:br/>
            <a:br/>
            <a:br/>
            <a:r>
              <a:rPr b="0" lang="en-US" sz="2800" spc="-1" strike="noStrike">
                <a:solidFill>
                  <a:srgbClr val="000000"/>
                </a:solidFill>
                <a:latin typeface="Times New Roman"/>
              </a:rPr>
              <a:t>Dept. of Computer Science &amp; Engineering</a:t>
            </a:r>
            <a:endParaRPr b="0" lang="en-US" sz="2800" spc="-1" strike="noStrike">
              <a:latin typeface="Arial"/>
            </a:endParaRPr>
          </a:p>
        </p:txBody>
      </p:sp>
      <p:sp>
        <p:nvSpPr>
          <p:cNvPr id="121" name="CustomShape 2"/>
          <p:cNvSpPr/>
          <p:nvPr/>
        </p:nvSpPr>
        <p:spPr>
          <a:xfrm>
            <a:off x="102960" y="2279520"/>
            <a:ext cx="12088080" cy="4441320"/>
          </a:xfrm>
          <a:prstGeom prst="rect">
            <a:avLst/>
          </a:prstGeom>
          <a:noFill/>
          <a:ln>
            <a:noFill/>
          </a:ln>
        </p:spPr>
        <p:style>
          <a:lnRef idx="0"/>
          <a:fillRef idx="0"/>
          <a:effectRef idx="0"/>
          <a:fontRef idx="minor"/>
        </p:style>
        <p:txBody>
          <a:bodyPr lIns="90000" rIns="90000" tIns="45000" bIns="45000">
            <a:normAutofit/>
          </a:bodyPr>
          <a:p>
            <a:pPr algn="just">
              <a:lnSpc>
                <a:spcPct val="170000"/>
              </a:lnSpc>
              <a:spcBef>
                <a:spcPts val="1001"/>
              </a:spcBef>
            </a:pPr>
            <a:r>
              <a:rPr b="1" lang="en-US" sz="3200" spc="-1" strike="noStrike">
                <a:solidFill>
                  <a:srgbClr val="000000"/>
                </a:solidFill>
                <a:latin typeface="Times New Roman"/>
              </a:rPr>
              <a:t>Find Reason of Drug Addiction through Machine Learning Techniques.</a:t>
            </a:r>
            <a:endParaRPr b="0" lang="en-US" sz="3200" spc="-1" strike="noStrike">
              <a:latin typeface="Arial"/>
            </a:endParaRPr>
          </a:p>
          <a:p>
            <a:pPr algn="just">
              <a:lnSpc>
                <a:spcPct val="90000"/>
              </a:lnSpc>
              <a:spcBef>
                <a:spcPts val="1001"/>
              </a:spcBef>
            </a:pPr>
            <a:endParaRPr b="0" lang="en-US" sz="3200" spc="-1" strike="noStrike">
              <a:latin typeface="Arial"/>
            </a:endParaRPr>
          </a:p>
          <a:p>
            <a:pPr>
              <a:lnSpc>
                <a:spcPct val="90000"/>
              </a:lnSpc>
              <a:spcBef>
                <a:spcPts val="1001"/>
              </a:spcBef>
            </a:pPr>
            <a:r>
              <a:rPr b="1" lang="en-US" sz="2400" spc="-1" strike="noStrike">
                <a:solidFill>
                  <a:srgbClr val="000000"/>
                </a:solidFill>
                <a:latin typeface="Times New Roman"/>
              </a:rPr>
              <a:t>Supervised by</a:t>
            </a:r>
            <a:endParaRPr b="0" lang="en-US" sz="2400" spc="-1" strike="noStrike">
              <a:latin typeface="Arial"/>
            </a:endParaRPr>
          </a:p>
          <a:p>
            <a:pPr>
              <a:lnSpc>
                <a:spcPct val="90000"/>
              </a:lnSpc>
              <a:spcBef>
                <a:spcPts val="1001"/>
              </a:spcBef>
            </a:pPr>
            <a:r>
              <a:rPr b="0" lang="en-US" sz="2400" spc="-1" strike="noStrike">
                <a:solidFill>
                  <a:srgbClr val="000000"/>
                </a:solidFill>
                <a:latin typeface="Times New Roman"/>
              </a:rPr>
              <a:t>Md. Rakib Uddin</a:t>
            </a:r>
            <a:endParaRPr b="0" lang="en-US" sz="2400" spc="-1" strike="noStrike">
              <a:latin typeface="Arial"/>
            </a:endParaRPr>
          </a:p>
          <a:p>
            <a:pPr>
              <a:lnSpc>
                <a:spcPct val="90000"/>
              </a:lnSpc>
              <a:spcBef>
                <a:spcPts val="1001"/>
              </a:spcBef>
            </a:pPr>
            <a:r>
              <a:rPr b="0" lang="en-US" sz="2400" spc="-1" strike="noStrike">
                <a:solidFill>
                  <a:srgbClr val="000000"/>
                </a:solidFill>
                <a:latin typeface="Times New Roman"/>
              </a:rPr>
              <a:t>Lecturer &amp; Coordinator</a:t>
            </a:r>
            <a:endParaRPr b="0" lang="en-US" sz="2400" spc="-1" strike="noStrike">
              <a:latin typeface="Arial"/>
            </a:endParaRPr>
          </a:p>
          <a:p>
            <a:pPr>
              <a:lnSpc>
                <a:spcPct val="90000"/>
              </a:lnSpc>
              <a:spcBef>
                <a:spcPts val="1001"/>
              </a:spcBef>
            </a:pPr>
            <a:r>
              <a:rPr b="0" lang="en-US" sz="2400" spc="-1" strike="noStrike">
                <a:solidFill>
                  <a:srgbClr val="000000"/>
                </a:solidFill>
                <a:latin typeface="Times New Roman"/>
              </a:rPr>
              <a:t>Dept. of CSE, City University                                               </a:t>
            </a:r>
            <a:endParaRPr b="0" lang="en-US" sz="2400" spc="-1" strike="noStrike">
              <a:latin typeface="Arial"/>
            </a:endParaRPr>
          </a:p>
          <a:p>
            <a:pPr>
              <a:lnSpc>
                <a:spcPct val="90000"/>
              </a:lnSpc>
              <a:spcBef>
                <a:spcPts val="1001"/>
              </a:spcBef>
            </a:pPr>
            <a:r>
              <a:rPr b="0" lang="en-US" sz="2400" spc="-1" strike="noStrike">
                <a:solidFill>
                  <a:srgbClr val="000000"/>
                </a:solidFill>
                <a:latin typeface="Times New Roman"/>
              </a:rPr>
              <a:t>  </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r>
              <a:rPr b="0" lang="en-US" sz="2000" spc="-1" strike="noStrike">
                <a:solidFill>
                  <a:srgbClr val="000000"/>
                </a:solidFill>
                <a:latin typeface="Times New Roman"/>
              </a:rPr>
              <a:t>                                                                                                                                                                                 </a:t>
            </a:r>
            <a:r>
              <a:rPr b="0" lang="en-US" sz="1200" spc="-1" strike="noStrike">
                <a:solidFill>
                  <a:srgbClr val="000000"/>
                </a:solidFill>
                <a:latin typeface="Times New Roman"/>
              </a:rPr>
              <a:t>1</a:t>
            </a:r>
            <a:endParaRPr b="0" lang="en-US" sz="1200" spc="-1" strike="noStrike">
              <a:latin typeface="Arial"/>
            </a:endParaRPr>
          </a:p>
          <a:p>
            <a:pPr>
              <a:lnSpc>
                <a:spcPct val="90000"/>
              </a:lnSpc>
              <a:spcBef>
                <a:spcPts val="1001"/>
              </a:spcBef>
            </a:pPr>
            <a:endParaRPr b="0" lang="en-US" sz="1200" spc="-1" strike="noStrike">
              <a:latin typeface="Arial"/>
            </a:endParaRPr>
          </a:p>
        </p:txBody>
      </p:sp>
      <p:pic>
        <p:nvPicPr>
          <p:cNvPr id="122" name="Picture 4" descr=""/>
          <p:cNvPicPr/>
          <p:nvPr/>
        </p:nvPicPr>
        <p:blipFill>
          <a:blip r:embed="rId1"/>
          <a:stretch/>
        </p:blipFill>
        <p:spPr>
          <a:xfrm>
            <a:off x="3863520" y="167400"/>
            <a:ext cx="3966120" cy="1499760"/>
          </a:xfrm>
          <a:prstGeom prst="rect">
            <a:avLst/>
          </a:prstGeom>
          <a:ln>
            <a:noFill/>
          </a:ln>
        </p:spPr>
      </p:pic>
      <p:graphicFrame>
        <p:nvGraphicFramePr>
          <p:cNvPr id="123" name="Table 3"/>
          <p:cNvGraphicFramePr/>
          <p:nvPr/>
        </p:nvGraphicFramePr>
        <p:xfrm>
          <a:off x="5847120" y="4623480"/>
          <a:ext cx="5305320" cy="1449000"/>
        </p:xfrm>
        <a:graphic>
          <a:graphicData uri="http://schemas.openxmlformats.org/drawingml/2006/table">
            <a:tbl>
              <a:tblPr/>
              <a:tblGrid>
                <a:gridCol w="2575440"/>
                <a:gridCol w="1905840"/>
                <a:gridCol w="824400"/>
              </a:tblGrid>
              <a:tr h="483120">
                <a:tc>
                  <a:txBody>
                    <a:bodyPr/>
                    <a:p>
                      <a:pPr algn="ctr">
                        <a:lnSpc>
                          <a:spcPct val="100000"/>
                        </a:lnSpc>
                      </a:pPr>
                      <a:r>
                        <a:rPr b="1" lang="en-US" sz="2000" spc="-1" strike="noStrike">
                          <a:solidFill>
                            <a:srgbClr val="ffffff"/>
                          </a:solidFill>
                          <a:latin typeface="Calibri"/>
                        </a:rPr>
                        <a:t>Name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2000" spc="-1" strike="noStrike">
                          <a:solidFill>
                            <a:srgbClr val="ffffff"/>
                          </a:solidFill>
                          <a:latin typeface="Calibri"/>
                        </a:rPr>
                        <a:t>ID No.</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2000" spc="-1" strike="noStrike">
                          <a:solidFill>
                            <a:srgbClr val="ffffff"/>
                          </a:solidFill>
                          <a:latin typeface="Calibri"/>
                        </a:rPr>
                        <a:t>Dept.</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483120">
                <a:tc>
                  <a:txBody>
                    <a:bodyPr/>
                    <a:p>
                      <a:pPr algn="ctr">
                        <a:lnSpc>
                          <a:spcPct val="100000"/>
                        </a:lnSpc>
                      </a:pPr>
                      <a:r>
                        <a:rPr b="0" lang="en-US" sz="2000" spc="-1" strike="noStrike">
                          <a:solidFill>
                            <a:srgbClr val="000000"/>
                          </a:solidFill>
                          <a:latin typeface="Calibri"/>
                        </a:rPr>
                        <a:t>Md Azad Hossain</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lang="en-US" sz="2000" spc="-1" strike="noStrike">
                          <a:solidFill>
                            <a:srgbClr val="000000"/>
                          </a:solidFill>
                          <a:latin typeface="Calibri"/>
                        </a:rPr>
                        <a:t>13334351</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lang="en-US" sz="2000" spc="-1" strike="noStrike">
                          <a:solidFill>
                            <a:srgbClr val="000000"/>
                          </a:solidFill>
                          <a:latin typeface="Calibri"/>
                        </a:rPr>
                        <a:t>CSE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83120">
                <a:tc>
                  <a:txBody>
                    <a:bodyPr/>
                    <a:p>
                      <a:pPr algn="ctr">
                        <a:lnSpc>
                          <a:spcPct val="100000"/>
                        </a:lnSpc>
                      </a:pPr>
                      <a:r>
                        <a:rPr b="0" lang="en-US" sz="2000" spc="-1" strike="noStrike">
                          <a:solidFill>
                            <a:srgbClr val="000000"/>
                          </a:solidFill>
                          <a:latin typeface="Calibri"/>
                        </a:rPr>
                        <a:t>Bilkiss Ara Sweet</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gn="ctr">
                        <a:lnSpc>
                          <a:spcPct val="100000"/>
                        </a:lnSpc>
                      </a:pPr>
                      <a:r>
                        <a:rPr b="0" lang="en-US" sz="2000" spc="-1" strike="noStrike">
                          <a:solidFill>
                            <a:srgbClr val="000000"/>
                          </a:solidFill>
                          <a:latin typeface="Calibri"/>
                        </a:rPr>
                        <a:t>161412020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gn="ctr">
                        <a:lnSpc>
                          <a:spcPct val="100000"/>
                        </a:lnSpc>
                      </a:pPr>
                      <a:r>
                        <a:rPr b="0" lang="en-US" sz="2000" spc="-1" strike="noStrike">
                          <a:solidFill>
                            <a:srgbClr val="000000"/>
                          </a:solidFill>
                          <a:latin typeface="Calibri"/>
                        </a:rPr>
                        <a:t>CSE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17BA6CDD-F0C5-4AA8-83A6-F9B162C19F2D}" type="datetime1">
              <a:rPr b="0" lang="en-US" sz="1200" spc="-1" strike="noStrike">
                <a:solidFill>
                  <a:srgbClr val="8b8b8b"/>
                </a:solidFill>
                <a:latin typeface="Calibri"/>
              </a:rPr>
              <a:t>06/08/2020</a:t>
            </a:fld>
            <a:endParaRPr b="0" lang="en-US" sz="1200" spc="-1" strike="noStrike">
              <a:latin typeface="Arial"/>
            </a:endParaRPr>
          </a:p>
        </p:txBody>
      </p:sp>
      <p:sp>
        <p:nvSpPr>
          <p:cNvPr id="176"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B936A14-1466-4EFC-98B1-B73F0B2313CE}" type="slidenum">
              <a:rPr b="0" lang="en-US" sz="1200" spc="-1" strike="noStrike">
                <a:solidFill>
                  <a:srgbClr val="8b8b8b"/>
                </a:solidFill>
                <a:latin typeface="Calibri"/>
              </a:rPr>
              <a:t>&lt;number&gt;</a:t>
            </a:fld>
            <a:endParaRPr b="0" lang="en-US" sz="1200" spc="-1" strike="noStrike">
              <a:latin typeface="Arial"/>
            </a:endParaRPr>
          </a:p>
        </p:txBody>
      </p:sp>
      <p:sp>
        <p:nvSpPr>
          <p:cNvPr id="177" name="CustomShape 3"/>
          <p:cNvSpPr/>
          <p:nvPr/>
        </p:nvSpPr>
        <p:spPr>
          <a:xfrm>
            <a:off x="537120" y="254520"/>
            <a:ext cx="11115720" cy="30762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1f4e79"/>
                </a:solidFill>
                <a:latin typeface="Times New Roman"/>
                <a:ea typeface="DejaVu Sans"/>
              </a:rPr>
              <a:t>                                                           </a:t>
            </a:r>
            <a:r>
              <a:rPr b="1" lang="en-US" sz="2800" spc="-1" strike="noStrike">
                <a:solidFill>
                  <a:srgbClr val="1f4e79"/>
                </a:solidFill>
                <a:latin typeface="Times New Roman"/>
                <a:ea typeface="DejaVu Sans"/>
              </a:rPr>
              <a:t>Conclusion</a:t>
            </a:r>
            <a:endParaRPr b="0" lang="en-US" sz="2800" spc="-1" strike="noStrike">
              <a:latin typeface="Arial"/>
            </a:endParaRPr>
          </a:p>
          <a:p>
            <a:pPr>
              <a:lnSpc>
                <a:spcPct val="100000"/>
              </a:lnSpc>
            </a:pPr>
            <a:endParaRPr b="0" lang="en-US" sz="2800" spc="-1" strike="noStrike">
              <a:latin typeface="Arial"/>
            </a:endParaRPr>
          </a:p>
          <a:p>
            <a:pPr marL="343080" indent="-342360" algn="just">
              <a:lnSpc>
                <a:spcPct val="100000"/>
              </a:lnSpc>
              <a:buClr>
                <a:srgbClr val="000000"/>
              </a:buClr>
              <a:buFont typeface="Wingdings" charset="2"/>
              <a:buChar char=""/>
            </a:pPr>
            <a:r>
              <a:rPr b="0" lang="en-US" sz="2400" spc="-1" strike="noStrike">
                <a:solidFill>
                  <a:srgbClr val="000000"/>
                </a:solidFill>
                <a:latin typeface="Times New Roman"/>
                <a:ea typeface="DejaVu Sans"/>
              </a:rPr>
              <a:t>In this paper we will try to find out who is the main culprit for being a drug addicted person . </a:t>
            </a:r>
            <a:endParaRPr b="0" lang="en-US" sz="2400" spc="-1" strike="noStrike">
              <a:latin typeface="Arial"/>
            </a:endParaRPr>
          </a:p>
          <a:p>
            <a:pPr marL="343080" indent="-342360" algn="just">
              <a:lnSpc>
                <a:spcPct val="100000"/>
              </a:lnSpc>
              <a:buClr>
                <a:srgbClr val="000000"/>
              </a:buClr>
              <a:buFont typeface="Wingdings" charset="2"/>
              <a:buChar char=""/>
            </a:pPr>
            <a:r>
              <a:rPr b="0" lang="en-US" sz="2400" spc="-1" strike="noStrike">
                <a:solidFill>
                  <a:srgbClr val="000000"/>
                </a:solidFill>
                <a:latin typeface="Times New Roman"/>
                <a:ea typeface="DejaVu Sans"/>
              </a:rPr>
              <a:t>Therefore, we will figure out some major reason for being drug addict. </a:t>
            </a:r>
            <a:endParaRPr b="0" lang="en-US" sz="2400" spc="-1" strike="noStrike">
              <a:latin typeface="Arial"/>
            </a:endParaRPr>
          </a:p>
          <a:p>
            <a:pPr marL="343080" indent="-342360" algn="just">
              <a:lnSpc>
                <a:spcPct val="100000"/>
              </a:lnSpc>
              <a:buClr>
                <a:srgbClr val="000000"/>
              </a:buClr>
              <a:buFont typeface="Wingdings" charset="2"/>
              <a:buChar char=""/>
            </a:pPr>
            <a:r>
              <a:rPr b="0" lang="en-US" sz="2400" spc="-1" strike="noStrike">
                <a:solidFill>
                  <a:srgbClr val="000000"/>
                </a:solidFill>
                <a:latin typeface="Times New Roman"/>
                <a:ea typeface="DejaVu Sans"/>
              </a:rPr>
              <a:t>In this research, we have collected 327 data and we have found 73% people are addicted.</a:t>
            </a:r>
            <a:endParaRPr b="0" lang="en-US" sz="2400" spc="-1" strike="noStrike">
              <a:latin typeface="Arial"/>
            </a:endParaRPr>
          </a:p>
          <a:p>
            <a:pPr marL="343080" indent="-342360" algn="just">
              <a:lnSpc>
                <a:spcPct val="100000"/>
              </a:lnSpc>
              <a:buClr>
                <a:srgbClr val="000000"/>
              </a:buClr>
              <a:buFont typeface="Wingdings" charset="2"/>
              <a:buChar char=""/>
            </a:pPr>
            <a:r>
              <a:rPr b="0" lang="en-US" sz="2400" spc="-1" strike="noStrike">
                <a:solidFill>
                  <a:srgbClr val="000000"/>
                </a:solidFill>
                <a:latin typeface="Times New Roman"/>
                <a:ea typeface="DejaVu Sans"/>
              </a:rPr>
              <a:t>The accuracy is between 82% to 97% among the all classifier.</a:t>
            </a:r>
            <a:endParaRPr b="0" lang="en-US" sz="2400" spc="-1" strike="noStrike">
              <a:latin typeface="Arial"/>
            </a:endParaRPr>
          </a:p>
        </p:txBody>
      </p:sp>
      <p:sp>
        <p:nvSpPr>
          <p:cNvPr id="178" name="CustomShape 4"/>
          <p:cNvSpPr/>
          <p:nvPr/>
        </p:nvSpPr>
        <p:spPr>
          <a:xfrm>
            <a:off x="4038480" y="6356520"/>
            <a:ext cx="4125960" cy="383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rPr>
              <a:t>Find Reason of Drug Addiction through Machine Learning Techniques.</a:t>
            </a:r>
            <a:endParaRPr b="0" lang="en-US" sz="1100" spc="-1" strike="noStrike">
              <a:latin typeface="Arial"/>
            </a:endParaRPr>
          </a:p>
        </p:txBody>
      </p:sp>
      <p:pic>
        <p:nvPicPr>
          <p:cNvPr id="179" name="Picture 6" descr=""/>
          <p:cNvPicPr/>
          <p:nvPr/>
        </p:nvPicPr>
        <p:blipFill>
          <a:blip r:embed="rId1"/>
          <a:stretch/>
        </p:blipFill>
        <p:spPr>
          <a:xfrm>
            <a:off x="10556280" y="0"/>
            <a:ext cx="1634760" cy="10875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9DF5ED4F-F386-4517-8B85-CD00D2166F50}" type="datetime1">
              <a:rPr b="0" lang="en-US" sz="1200" spc="-1" strike="noStrike">
                <a:solidFill>
                  <a:srgbClr val="8b8b8b"/>
                </a:solidFill>
                <a:latin typeface="Calibri"/>
              </a:rPr>
              <a:t>06/08/2020</a:t>
            </a:fld>
            <a:endParaRPr b="0" lang="en-US" sz="1200" spc="-1" strike="noStrike">
              <a:latin typeface="Arial"/>
            </a:endParaRPr>
          </a:p>
        </p:txBody>
      </p:sp>
      <p:sp>
        <p:nvSpPr>
          <p:cNvPr id="181"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83303A4-A72D-4744-8B1D-E00FF4C50688}" type="slidenum">
              <a:rPr b="0" lang="en-US" sz="1200" spc="-1" strike="noStrike">
                <a:solidFill>
                  <a:srgbClr val="8b8b8b"/>
                </a:solidFill>
                <a:latin typeface="Calibri"/>
              </a:rPr>
              <a:t>&lt;number&gt;</a:t>
            </a:fld>
            <a:endParaRPr b="0" lang="en-US" sz="1200" spc="-1" strike="noStrike">
              <a:latin typeface="Arial"/>
            </a:endParaRPr>
          </a:p>
        </p:txBody>
      </p:sp>
      <p:sp>
        <p:nvSpPr>
          <p:cNvPr id="182" name="CustomShape 3"/>
          <p:cNvSpPr/>
          <p:nvPr/>
        </p:nvSpPr>
        <p:spPr>
          <a:xfrm>
            <a:off x="512640" y="175320"/>
            <a:ext cx="11167920" cy="6675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1f4e79"/>
                </a:solidFill>
                <a:latin typeface="Times New Roman"/>
                <a:ea typeface="DejaVu Sans"/>
              </a:rPr>
              <a:t>References</a:t>
            </a:r>
            <a:endParaRPr b="0" lang="en-US" sz="2800" spc="-1" strike="noStrike">
              <a:latin typeface="Arial"/>
            </a:endParaRPr>
          </a:p>
          <a:p>
            <a:pPr>
              <a:lnSpc>
                <a:spcPct val="100000"/>
              </a:lnSpc>
            </a:pPr>
            <a:endParaRPr b="0" lang="en-US" sz="2800" spc="-1" strike="noStrike">
              <a:latin typeface="Arial"/>
            </a:endParaRPr>
          </a:p>
          <a:p>
            <a:pPr marL="457200" indent="-456480" algn="just">
              <a:lnSpc>
                <a:spcPct val="100000"/>
              </a:lnSpc>
              <a:buClr>
                <a:srgbClr val="000000"/>
              </a:buClr>
              <a:buFont typeface="StarSymbol"/>
              <a:buAutoNum type="arabicPeriod"/>
            </a:pPr>
            <a:r>
              <a:rPr b="0" lang="en-US" sz="2000" spc="-1" strike="noStrike">
                <a:solidFill>
                  <a:srgbClr val="000000"/>
                </a:solidFill>
                <a:latin typeface="Times New Roman"/>
                <a:ea typeface="DejaVu Sans"/>
              </a:rPr>
              <a:t>Md. Abdul Ahad 1, Dr. Mitu Chowdhury , Dr. Indrajit Kundu , Nishith Zahan Tanny, Dr. M. Wakilur Rahman “Causes of Drug Addiction among Youth in Sylhet City of Bangladesh”, Volume 22, Issue 5, Ver. 7 (May. 2017) PP 27-31 e-ISSN: 2279-0837.</a:t>
            </a:r>
            <a:endParaRPr b="0" lang="en-US" sz="2000" spc="-1" strike="noStrike">
              <a:latin typeface="Arial"/>
            </a:endParaRPr>
          </a:p>
          <a:p>
            <a:pPr algn="just">
              <a:lnSpc>
                <a:spcPct val="100000"/>
              </a:lnSpc>
            </a:pPr>
            <a:endParaRPr b="0" lang="en-US" sz="2000" spc="-1" strike="noStrike">
              <a:latin typeface="Arial"/>
            </a:endParaRPr>
          </a:p>
          <a:p>
            <a:pPr marL="457200" indent="-456480" algn="just">
              <a:lnSpc>
                <a:spcPct val="100000"/>
              </a:lnSpc>
              <a:buClr>
                <a:srgbClr val="000000"/>
              </a:buClr>
              <a:buFont typeface="StarSymbol"/>
              <a:buAutoNum type="arabicPeriod"/>
            </a:pPr>
            <a:r>
              <a:rPr b="0" lang="en-US" sz="2000" spc="-1" strike="noStrike">
                <a:solidFill>
                  <a:srgbClr val="000000"/>
                </a:solidFill>
                <a:latin typeface="Times New Roman"/>
                <a:ea typeface="DejaVu Sans"/>
              </a:rPr>
              <a:t>Minhazur Rahman Rezvi “Influencing Factors of ‘Yaba’ Addiction among the Youth of Bangladesh and Its Effect: A Qualitative Study”, 1-7, 2019; Article no.ARJASS.47877 ,ISSN: 2456-4761.</a:t>
            </a:r>
            <a:endParaRPr b="0" lang="en-US" sz="2000" spc="-1" strike="noStrike">
              <a:latin typeface="Arial"/>
            </a:endParaRPr>
          </a:p>
          <a:p>
            <a:pPr marL="457200" indent="-456480" algn="just">
              <a:lnSpc>
                <a:spcPct val="100000"/>
              </a:lnSpc>
              <a:buClr>
                <a:srgbClr val="000000"/>
              </a:buClr>
              <a:buFont typeface="StarSymbol"/>
              <a:buAutoNum type="arabicPeriod"/>
            </a:pPr>
            <a:endParaRPr b="0" lang="en-US" sz="2000" spc="-1" strike="noStrike">
              <a:latin typeface="Arial"/>
            </a:endParaRPr>
          </a:p>
          <a:p>
            <a:pPr marL="457200" indent="-456480" algn="just">
              <a:lnSpc>
                <a:spcPct val="100000"/>
              </a:lnSpc>
              <a:buClr>
                <a:srgbClr val="000000"/>
              </a:buClr>
              <a:buFont typeface="StarSymbol"/>
              <a:buAutoNum type="arabicPeriod"/>
            </a:pPr>
            <a:r>
              <a:rPr b="0" lang="en-US" sz="2000" spc="-1" strike="noStrike">
                <a:solidFill>
                  <a:srgbClr val="000000"/>
                </a:solidFill>
                <a:latin typeface="Times New Roman"/>
                <a:ea typeface="DejaVu Sans"/>
              </a:rPr>
              <a:t>Sahadat Hossain, Shakhaoat Hossain, Fahad Ahmed, Rabiul Islam, Tajuddin Sikder, Abdur Rahman “Prevalence of Tobacco Smoking and Factors Associated with the Initiation of Smoking among University Students in Dhaka, Bangladesh”, Vol. 6, No. 1 (2017) | ISSN 2166-7403.</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br/>
            <a:endParaRPr b="0" lang="en-US" sz="2000" spc="-1" strike="noStrike">
              <a:latin typeface="Arial"/>
            </a:endParaRPr>
          </a:p>
        </p:txBody>
      </p:sp>
      <p:sp>
        <p:nvSpPr>
          <p:cNvPr id="183"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rPr>
              <a:t>Find Reason of Drug Addiction through Machine Learning Techniques.</a:t>
            </a:r>
            <a:r>
              <a:rPr b="0" lang="en-US" sz="1200" spc="-1" strike="noStrike">
                <a:solidFill>
                  <a:srgbClr val="8b8b8b"/>
                </a:solidFill>
                <a:latin typeface="Calibri"/>
              </a:rPr>
              <a:t>.</a:t>
            </a:r>
            <a:endParaRPr b="0" lang="en-US" sz="1200" spc="-1" strike="noStrike">
              <a:latin typeface="Arial"/>
            </a:endParaRPr>
          </a:p>
        </p:txBody>
      </p:sp>
      <p:pic>
        <p:nvPicPr>
          <p:cNvPr id="184" name="Picture 5" descr=""/>
          <p:cNvPicPr/>
          <p:nvPr/>
        </p:nvPicPr>
        <p:blipFill>
          <a:blip r:embed="rId1"/>
          <a:stretch/>
        </p:blipFill>
        <p:spPr>
          <a:xfrm>
            <a:off x="10556280" y="0"/>
            <a:ext cx="1634760" cy="10875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D424B243-D799-4D8A-88FF-B0C2D3CAAE05}" type="datetime1">
              <a:rPr b="0" lang="en-US" sz="1200" spc="-1" strike="noStrike">
                <a:solidFill>
                  <a:srgbClr val="8b8b8b"/>
                </a:solidFill>
                <a:latin typeface="Calibri"/>
              </a:rPr>
              <a:t>06/08/2020</a:t>
            </a:fld>
            <a:endParaRPr b="0" lang="en-US" sz="1200" spc="-1" strike="noStrike">
              <a:latin typeface="Arial"/>
            </a:endParaRPr>
          </a:p>
        </p:txBody>
      </p:sp>
      <p:sp>
        <p:nvSpPr>
          <p:cNvPr id="186"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B787719-978C-4EE2-9082-538C4FD2ED77}" type="slidenum">
              <a:rPr b="0" lang="en-US" sz="1200" spc="-1" strike="noStrike">
                <a:solidFill>
                  <a:srgbClr val="8b8b8b"/>
                </a:solidFill>
                <a:latin typeface="Calibri"/>
              </a:rPr>
              <a:t>&lt;number&gt;</a:t>
            </a:fld>
            <a:endParaRPr b="0" lang="en-US" sz="1200" spc="-1" strike="noStrike">
              <a:latin typeface="Arial"/>
            </a:endParaRPr>
          </a:p>
        </p:txBody>
      </p:sp>
      <p:sp>
        <p:nvSpPr>
          <p:cNvPr id="187"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rPr>
              <a:t>Find Reason of Drug Addiction through Machine Learning Techniques.</a:t>
            </a:r>
            <a:r>
              <a:rPr b="0" lang="en-US" sz="1200" spc="-1" strike="noStrike">
                <a:solidFill>
                  <a:srgbClr val="8b8b8b"/>
                </a:solidFill>
                <a:latin typeface="Calibri"/>
              </a:rPr>
              <a:t>.</a:t>
            </a:r>
            <a:endParaRPr b="0" lang="en-US" sz="1200" spc="-1" strike="noStrike">
              <a:latin typeface="Arial"/>
            </a:endParaRPr>
          </a:p>
        </p:txBody>
      </p:sp>
      <p:pic>
        <p:nvPicPr>
          <p:cNvPr id="188" name="Picture 5" descr=""/>
          <p:cNvPicPr/>
          <p:nvPr/>
        </p:nvPicPr>
        <p:blipFill>
          <a:blip r:embed="rId1"/>
          <a:stretch/>
        </p:blipFill>
        <p:spPr>
          <a:xfrm>
            <a:off x="10556280" y="0"/>
            <a:ext cx="1634760" cy="1087560"/>
          </a:xfrm>
          <a:prstGeom prst="rect">
            <a:avLst/>
          </a:prstGeom>
          <a:ln>
            <a:noFill/>
          </a:ln>
        </p:spPr>
      </p:pic>
      <p:pic>
        <p:nvPicPr>
          <p:cNvPr id="189" name="Picture 4" descr=""/>
          <p:cNvPicPr/>
          <p:nvPr/>
        </p:nvPicPr>
        <p:blipFill>
          <a:blip r:embed="rId2"/>
          <a:stretch/>
        </p:blipFill>
        <p:spPr>
          <a:xfrm>
            <a:off x="2654280" y="916560"/>
            <a:ext cx="6711480" cy="48996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E3E43E56-CA6D-47AC-BB7F-2A23CCBB872A}" type="datetime1">
              <a:rPr b="0" lang="en-US" sz="1200" spc="-1" strike="noStrike">
                <a:solidFill>
                  <a:srgbClr val="8b8b8b"/>
                </a:solidFill>
                <a:latin typeface="Calibri"/>
              </a:rPr>
              <a:t>06/08/2020</a:t>
            </a:fld>
            <a:endParaRPr b="0" lang="en-US" sz="1200" spc="-1" strike="noStrike">
              <a:latin typeface="Arial"/>
            </a:endParaRPr>
          </a:p>
        </p:txBody>
      </p:sp>
      <p:sp>
        <p:nvSpPr>
          <p:cNvPr id="191"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B75B547-A9AB-44DC-9A6D-79205797D58C}" type="slidenum">
              <a:rPr b="0" lang="en-US" sz="1200" spc="-1" strike="noStrike">
                <a:solidFill>
                  <a:srgbClr val="8b8b8b"/>
                </a:solidFill>
                <a:latin typeface="Calibri"/>
              </a:rPr>
              <a:t>&lt;number&gt;</a:t>
            </a:fld>
            <a:endParaRPr b="0" lang="en-US" sz="1200" spc="-1" strike="noStrike">
              <a:latin typeface="Arial"/>
            </a:endParaRPr>
          </a:p>
        </p:txBody>
      </p:sp>
      <p:sp>
        <p:nvSpPr>
          <p:cNvPr id="192" name="CustomShape 3"/>
          <p:cNvSpPr/>
          <p:nvPr/>
        </p:nvSpPr>
        <p:spPr>
          <a:xfrm>
            <a:off x="417960" y="822960"/>
            <a:ext cx="10501920" cy="3381840"/>
          </a:xfrm>
          <a:prstGeom prst="rect">
            <a:avLst/>
          </a:prstGeom>
          <a:noFill/>
          <a:ln>
            <a:noFill/>
          </a:ln>
        </p:spPr>
        <p:style>
          <a:lnRef idx="0"/>
          <a:fillRef idx="0"/>
          <a:effectRef idx="0"/>
          <a:fontRef idx="minor"/>
        </p:style>
        <p:txBody>
          <a:bodyPr lIns="90000" rIns="90000" tIns="45000" bIns="45000"/>
          <a:p>
            <a:pPr>
              <a:lnSpc>
                <a:spcPct val="100000"/>
              </a:lnSpc>
            </a:pPr>
            <a:r>
              <a:rPr b="0" lang="en-US" sz="7200" spc="-1" strike="noStrike">
                <a:solidFill>
                  <a:srgbClr val="000000"/>
                </a:solidFill>
                <a:latin typeface="Times New Roman"/>
                <a:ea typeface="DejaVu Sans"/>
              </a:rPr>
              <a:t> </a:t>
            </a:r>
            <a:endParaRPr b="0" lang="en-US" sz="7200" spc="-1" strike="noStrike">
              <a:latin typeface="Arial"/>
            </a:endParaRPr>
          </a:p>
          <a:p>
            <a:pPr>
              <a:lnSpc>
                <a:spcPct val="100000"/>
              </a:lnSpc>
            </a:pPr>
            <a:endParaRPr b="0" lang="en-US" sz="7200" spc="-1" strike="noStrike">
              <a:latin typeface="Arial"/>
            </a:endParaRPr>
          </a:p>
          <a:p>
            <a:pPr>
              <a:lnSpc>
                <a:spcPct val="100000"/>
              </a:lnSpc>
            </a:pPr>
            <a:r>
              <a:rPr b="0" lang="en-US" sz="7200" spc="-1" strike="noStrike">
                <a:solidFill>
                  <a:srgbClr val="000000"/>
                </a:solidFill>
                <a:latin typeface="Times New Roman"/>
                <a:ea typeface="DejaVu Sans"/>
              </a:rPr>
              <a:t>        </a:t>
            </a:r>
            <a:r>
              <a:rPr b="1" i="1" lang="en-US" sz="7200" spc="-1" strike="noStrike">
                <a:solidFill>
                  <a:srgbClr val="1f4e79"/>
                </a:solidFill>
                <a:latin typeface="Times New Roman"/>
                <a:ea typeface="DejaVu Sans"/>
              </a:rPr>
              <a:t>Thank you , everyone!</a:t>
            </a:r>
            <a:endParaRPr b="0" lang="en-US" sz="7200" spc="-1" strike="noStrike">
              <a:latin typeface="Arial"/>
            </a:endParaRPr>
          </a:p>
        </p:txBody>
      </p:sp>
      <p:sp>
        <p:nvSpPr>
          <p:cNvPr id="193"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rPr>
              <a:t>Find Reason of Drug Addiction through Machine Learning Techniques.</a:t>
            </a:r>
            <a:r>
              <a:rPr b="0" lang="en-US" sz="1200" spc="-1" strike="noStrike">
                <a:solidFill>
                  <a:srgbClr val="8b8b8b"/>
                </a:solidFill>
                <a:latin typeface="Calibri"/>
              </a:rPr>
              <a:t>.</a:t>
            </a:r>
            <a:endParaRPr b="0" lang="en-US" sz="1200" spc="-1" strike="noStrike">
              <a:latin typeface="Arial"/>
            </a:endParaRPr>
          </a:p>
        </p:txBody>
      </p:sp>
      <p:pic>
        <p:nvPicPr>
          <p:cNvPr id="194" name="Picture 5" descr=""/>
          <p:cNvPicPr/>
          <p:nvPr/>
        </p:nvPicPr>
        <p:blipFill>
          <a:blip r:embed="rId1"/>
          <a:stretch/>
        </p:blipFill>
        <p:spPr>
          <a:xfrm>
            <a:off x="10556280" y="0"/>
            <a:ext cx="1634760" cy="108756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84E5FF94-3335-4F58-8C5D-95F5E9EECC38}" type="datetime1">
              <a:rPr b="0" lang="en-US" sz="1200" spc="-1" strike="noStrike">
                <a:solidFill>
                  <a:srgbClr val="8b8b8b"/>
                </a:solidFill>
                <a:latin typeface="Calibri"/>
              </a:rPr>
              <a:t>06/08/2020</a:t>
            </a:fld>
            <a:endParaRPr b="0" lang="en-US" sz="1200" spc="-1" strike="noStrike">
              <a:latin typeface="Arial"/>
            </a:endParaRPr>
          </a:p>
        </p:txBody>
      </p:sp>
      <p:sp>
        <p:nvSpPr>
          <p:cNvPr id="125"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2D8E770-1AD8-4FFA-8FF4-2638A56D3E15}" type="slidenum">
              <a:rPr b="0" lang="en-US" sz="1200" spc="-1" strike="noStrike">
                <a:solidFill>
                  <a:srgbClr val="8b8b8b"/>
                </a:solidFill>
                <a:latin typeface="Calibri"/>
              </a:rPr>
              <a:t>1</a:t>
            </a:fld>
            <a:endParaRPr b="0" lang="en-US" sz="1200" spc="-1" strike="noStrike">
              <a:latin typeface="Arial"/>
            </a:endParaRPr>
          </a:p>
        </p:txBody>
      </p:sp>
      <p:sp>
        <p:nvSpPr>
          <p:cNvPr id="126" name="CustomShape 3"/>
          <p:cNvSpPr/>
          <p:nvPr/>
        </p:nvSpPr>
        <p:spPr>
          <a:xfrm>
            <a:off x="578160" y="235080"/>
            <a:ext cx="10126440" cy="713052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latin typeface="Times New Roman"/>
                <a:ea typeface="DejaVu Sans"/>
              </a:rPr>
              <a:t>                                           </a:t>
            </a:r>
            <a:r>
              <a:rPr b="1" lang="en-US" sz="2800" spc="-1" strike="noStrike">
                <a:solidFill>
                  <a:srgbClr val="1f4e79"/>
                </a:solidFill>
                <a:latin typeface="Times New Roman"/>
                <a:ea typeface="DejaVu Sans"/>
              </a:rPr>
              <a:t>Content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000" spc="-1" strike="noStrike">
                <a:solidFill>
                  <a:srgbClr val="000000"/>
                </a:solidFill>
                <a:latin typeface="Times New Roman"/>
                <a:ea typeface="DejaVu Sans"/>
              </a:rPr>
              <a:t>1. </a:t>
            </a:r>
            <a:r>
              <a:rPr b="0" lang="en-US" sz="2400" spc="-1" strike="noStrike">
                <a:solidFill>
                  <a:srgbClr val="000000"/>
                </a:solidFill>
                <a:latin typeface="Times New Roman"/>
                <a:ea typeface="DejaVu Sans"/>
              </a:rPr>
              <a:t>Machine Learning</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2. Research Challenges</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3. Proposed Method</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4. Experimental Analysis</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5. Discussion</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6. Future Works</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7. Conclusion</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7. References</a:t>
            </a:r>
            <a:endParaRPr b="0" lang="en-US" sz="2400" spc="-1" strike="noStrike">
              <a:latin typeface="Arial"/>
            </a:endParaRPr>
          </a:p>
          <a:p>
            <a:pPr algn="r">
              <a:lnSpc>
                <a:spcPct val="100000"/>
              </a:lnSpc>
            </a:pPr>
            <a:r>
              <a:rPr b="0" lang="en-US" sz="2000" spc="-1" strike="noStrike" u="sng">
                <a:solidFill>
                  <a:srgbClr val="0563c1"/>
                </a:solidFill>
                <a:uFillTx/>
                <a:latin typeface="Calibri"/>
                <a:ea typeface="DejaVu Sans"/>
                <a:hlinkClick r:id="rId1"/>
              </a:rPr>
              <a:t>                                                                                                                   </a:t>
            </a:r>
            <a:r>
              <a:rPr b="0" lang="en-US" sz="2000" spc="-1" strike="noStrike">
                <a:solidFill>
                  <a:srgbClr val="000000"/>
                </a:solidFill>
                <a:latin typeface="Calibri"/>
                <a:ea typeface="DejaVu Sans"/>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400" spc="-1" strike="noStrike">
                <a:solidFill>
                  <a:srgbClr val="000000"/>
                </a:solidFill>
                <a:latin typeface="Times New Roman"/>
                <a:ea typeface="DejaVu Sans"/>
              </a:rPr>
              <a:t>                </a:t>
            </a:r>
            <a:endParaRPr b="0" lang="en-US" sz="1400" spc="-1" strike="noStrike">
              <a:latin typeface="Arial"/>
            </a:endParaRPr>
          </a:p>
          <a:p>
            <a:pPr>
              <a:lnSpc>
                <a:spcPct val="100000"/>
              </a:lnSpc>
            </a:pPr>
            <a:r>
              <a:rPr b="0" lang="en-US" sz="1400" spc="-1" strike="noStrike">
                <a:solidFill>
                  <a:srgbClr val="000000"/>
                </a:solidFill>
                <a:latin typeface="Times New Roman"/>
                <a:ea typeface="DejaVu Sans"/>
              </a:rPr>
              <a:t>                                              </a:t>
            </a:r>
            <a:endParaRPr b="0" lang="en-US" sz="1400" spc="-1" strike="noStrike">
              <a:latin typeface="Arial"/>
            </a:endParaRPr>
          </a:p>
          <a:p>
            <a:pPr>
              <a:lnSpc>
                <a:spcPct val="100000"/>
              </a:lnSpc>
            </a:pPr>
            <a:endParaRPr b="0" lang="en-US" sz="1400" spc="-1" strike="noStrike">
              <a:latin typeface="Arial"/>
            </a:endParaRPr>
          </a:p>
        </p:txBody>
      </p:sp>
      <p:sp>
        <p:nvSpPr>
          <p:cNvPr id="127"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just">
              <a:lnSpc>
                <a:spcPct val="170000"/>
              </a:lnSpc>
              <a:spcBef>
                <a:spcPts val="1001"/>
              </a:spcBef>
            </a:pPr>
            <a:r>
              <a:rPr b="1" lang="en-US" sz="1100" spc="-1" strike="noStrike">
                <a:solidFill>
                  <a:srgbClr val="000000"/>
                </a:solidFill>
                <a:latin typeface="Times New Roman"/>
              </a:rPr>
              <a:t>Find Reason of Drug Addiction through Machine Learning Techniques.</a:t>
            </a:r>
            <a:endParaRPr b="0" lang="en-US" sz="1100" spc="-1" strike="noStrike">
              <a:latin typeface="Arial"/>
            </a:endParaRPr>
          </a:p>
          <a:p>
            <a:pPr algn="ctr">
              <a:lnSpc>
                <a:spcPct val="100000"/>
              </a:lnSpc>
            </a:pPr>
            <a:r>
              <a:rPr b="0" lang="en-US" sz="1200" spc="-1" strike="noStrike">
                <a:solidFill>
                  <a:srgbClr val="8b8b8b"/>
                </a:solidFill>
                <a:latin typeface="Calibri"/>
              </a:rPr>
              <a:t>.</a:t>
            </a:r>
            <a:endParaRPr b="0" lang="en-US" sz="1200" spc="-1" strike="noStrike">
              <a:latin typeface="Arial"/>
            </a:endParaRPr>
          </a:p>
        </p:txBody>
      </p:sp>
      <p:pic>
        <p:nvPicPr>
          <p:cNvPr id="128" name="Picture 7" descr=""/>
          <p:cNvPicPr/>
          <p:nvPr/>
        </p:nvPicPr>
        <p:blipFill>
          <a:blip r:embed="rId2"/>
          <a:stretch/>
        </p:blipFill>
        <p:spPr>
          <a:xfrm>
            <a:off x="10556280" y="0"/>
            <a:ext cx="1634760" cy="10875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3459204B-1A57-4C9B-B984-61CD321C2BB5}" type="datetime1">
              <a:rPr b="0" lang="en-US" sz="1200" spc="-1" strike="noStrike">
                <a:solidFill>
                  <a:srgbClr val="8b8b8b"/>
                </a:solidFill>
                <a:latin typeface="Calibri"/>
              </a:rPr>
              <a:t>06/08/2020</a:t>
            </a:fld>
            <a:endParaRPr b="0" lang="en-US" sz="1200" spc="-1" strike="noStrike">
              <a:latin typeface="Arial"/>
            </a:endParaRPr>
          </a:p>
        </p:txBody>
      </p:sp>
      <p:sp>
        <p:nvSpPr>
          <p:cNvPr id="130"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1539BF1-F2A3-4FF8-9208-B9587F28C9D4}" type="slidenum">
              <a:rPr b="0" lang="en-US" sz="1200" spc="-1" strike="noStrike">
                <a:solidFill>
                  <a:srgbClr val="8b8b8b"/>
                </a:solidFill>
                <a:latin typeface="Calibri"/>
              </a:rPr>
              <a:t>1</a:t>
            </a:fld>
            <a:endParaRPr b="0" lang="en-US" sz="1200" spc="-1" strike="noStrike">
              <a:latin typeface="Arial"/>
            </a:endParaRPr>
          </a:p>
        </p:txBody>
      </p:sp>
      <p:sp>
        <p:nvSpPr>
          <p:cNvPr id="131" name="CustomShape 3"/>
          <p:cNvSpPr/>
          <p:nvPr/>
        </p:nvSpPr>
        <p:spPr>
          <a:xfrm>
            <a:off x="396720" y="161640"/>
            <a:ext cx="9484560" cy="61862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1f4e79"/>
                </a:solidFill>
                <a:latin typeface="Times New Roman"/>
                <a:ea typeface="DejaVu Sans"/>
              </a:rPr>
              <a:t>Machine Learning</a:t>
            </a:r>
            <a:endParaRPr b="0" lang="en-US" sz="2800" spc="-1" strike="noStrike">
              <a:latin typeface="Arial"/>
            </a:endParaRPr>
          </a:p>
          <a:p>
            <a:pPr algn="just">
              <a:lnSpc>
                <a:spcPct val="100000"/>
              </a:lnSpc>
            </a:pPr>
            <a:endParaRPr b="0" lang="en-US" sz="2800" spc="-1" strike="noStrike">
              <a:latin typeface="Arial"/>
            </a:endParaRPr>
          </a:p>
          <a:p>
            <a:pPr marL="343080" indent="-342360" algn="just">
              <a:lnSpc>
                <a:spcPct val="100000"/>
              </a:lnSpc>
              <a:buClr>
                <a:srgbClr val="000000"/>
              </a:buClr>
              <a:buFont typeface="Wingdings" charset="2"/>
              <a:buChar char=""/>
            </a:pPr>
            <a:r>
              <a:rPr b="1" lang="en-US" sz="2000" spc="-1" strike="noStrike">
                <a:solidFill>
                  <a:srgbClr val="000000"/>
                </a:solidFill>
                <a:latin typeface="Times New Roman"/>
                <a:ea typeface="DejaVu Sans"/>
              </a:rPr>
              <a:t>Machine learning: </a:t>
            </a:r>
            <a:r>
              <a:rPr b="0" lang="en-US" sz="2000" spc="-1" strike="noStrike">
                <a:solidFill>
                  <a:srgbClr val="000000"/>
                </a:solidFill>
                <a:latin typeface="Times New Roman"/>
                <a:ea typeface="DejaVu Sans"/>
              </a:rPr>
              <a:t>Machine learning (ML) is a category of algorithm that allows software applications to become more accurate in predicting outcomes without being explicitly programmed. The basic premise of machine learning is to build algorithms that can receive input data and use statistical analysis to predict an output while updating outputs as new data becomes available.</a:t>
            </a:r>
            <a:endParaRPr b="0" lang="en-US" sz="2000" spc="-1" strike="noStrike">
              <a:latin typeface="Arial"/>
            </a:endParaRPr>
          </a:p>
          <a:p>
            <a:pPr algn="just">
              <a:lnSpc>
                <a:spcPct val="100000"/>
              </a:lnSpc>
            </a:pPr>
            <a:endParaRPr b="0" lang="en-US" sz="2000" spc="-1" strike="noStrike">
              <a:latin typeface="Arial"/>
            </a:endParaRPr>
          </a:p>
          <a:p>
            <a:pPr marL="343080" indent="-342360" algn="just">
              <a:lnSpc>
                <a:spcPct val="100000"/>
              </a:lnSpc>
              <a:buClr>
                <a:srgbClr val="000000"/>
              </a:buClr>
              <a:buFont typeface="Wingdings" charset="2"/>
              <a:buChar char=""/>
            </a:pPr>
            <a:r>
              <a:rPr b="0" lang="en-US" sz="2000" spc="-1" strike="noStrike">
                <a:solidFill>
                  <a:srgbClr val="000000"/>
                </a:solidFill>
                <a:latin typeface="Times New Roman"/>
                <a:ea typeface="DejaVu Sans"/>
              </a:rPr>
              <a:t>Decision Trees</a:t>
            </a:r>
            <a:endParaRPr b="0" lang="en-US" sz="2000" spc="-1" strike="noStrike">
              <a:latin typeface="Arial"/>
            </a:endParaRPr>
          </a:p>
          <a:p>
            <a:pPr marL="343080" indent="-342360" algn="just">
              <a:lnSpc>
                <a:spcPct val="100000"/>
              </a:lnSpc>
              <a:buClr>
                <a:srgbClr val="000000"/>
              </a:buClr>
              <a:buFont typeface="Wingdings" charset="2"/>
              <a:buChar char=""/>
            </a:pPr>
            <a:r>
              <a:rPr b="0" lang="en-US" sz="2000" spc="-1" strike="noStrike">
                <a:solidFill>
                  <a:srgbClr val="000000"/>
                </a:solidFill>
                <a:latin typeface="Times New Roman"/>
                <a:ea typeface="DejaVu Sans"/>
              </a:rPr>
              <a:t>Support Vector Machine (SVM)</a:t>
            </a:r>
            <a:endParaRPr b="0" lang="en-US" sz="2000" spc="-1" strike="noStrike">
              <a:latin typeface="Arial"/>
            </a:endParaRPr>
          </a:p>
          <a:p>
            <a:pPr marL="343080" indent="-342360" algn="just">
              <a:lnSpc>
                <a:spcPct val="100000"/>
              </a:lnSpc>
              <a:buClr>
                <a:srgbClr val="000000"/>
              </a:buClr>
              <a:buFont typeface="Wingdings" charset="2"/>
              <a:buChar char=""/>
            </a:pPr>
            <a:r>
              <a:rPr b="0" lang="en-US" sz="2000" spc="-1" strike="noStrike">
                <a:solidFill>
                  <a:srgbClr val="000000"/>
                </a:solidFill>
                <a:latin typeface="Times New Roman"/>
                <a:ea typeface="DejaVu Sans"/>
              </a:rPr>
              <a:t>K-nearest neighbor (KNN)</a:t>
            </a:r>
            <a:endParaRPr b="0" lang="en-US" sz="2000" spc="-1" strike="noStrike">
              <a:latin typeface="Arial"/>
            </a:endParaRPr>
          </a:p>
          <a:p>
            <a:pPr algn="just">
              <a:lnSpc>
                <a:spcPct val="100000"/>
              </a:lnSpc>
            </a:pPr>
            <a:endParaRPr b="0" lang="en-US" sz="2000" spc="-1" strike="noStrike">
              <a:latin typeface="Arial"/>
            </a:endParaRPr>
          </a:p>
          <a:p>
            <a:pPr algn="just">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400" spc="-1" strike="noStrike">
                <a:solidFill>
                  <a:srgbClr val="000000"/>
                </a:solidFill>
                <a:latin typeface="Times New Roman"/>
                <a:ea typeface="DejaVu Sans"/>
              </a:rPr>
              <a:t>   </a:t>
            </a: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                          </a:t>
            </a:r>
            <a:r>
              <a:rPr b="0" lang="en-US" sz="1200" spc="-1" strike="noStrike">
                <a:solidFill>
                  <a:srgbClr val="000000"/>
                </a:solidFill>
                <a:latin typeface="Times New Roman"/>
                <a:ea typeface="DejaVu Sans"/>
              </a:rPr>
              <a:t>      </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Times New Roman"/>
                <a:ea typeface="DejaVu Sans"/>
              </a:rPr>
              <a:t>                                                                               </a:t>
            </a:r>
            <a:endParaRPr b="0" lang="en-US" sz="1200" spc="-1" strike="noStrike">
              <a:latin typeface="Arial"/>
            </a:endParaRPr>
          </a:p>
        </p:txBody>
      </p:sp>
      <p:sp>
        <p:nvSpPr>
          <p:cNvPr id="132"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rPr>
              <a:t>Find Reason of Drug Addiction through Machine Learning Techniques.</a:t>
            </a:r>
            <a:endParaRPr b="0" lang="en-US" sz="1100" spc="-1" strike="noStrike">
              <a:latin typeface="Arial"/>
            </a:endParaRPr>
          </a:p>
        </p:txBody>
      </p:sp>
      <p:pic>
        <p:nvPicPr>
          <p:cNvPr id="133" name="Picture 5" descr=""/>
          <p:cNvPicPr/>
          <p:nvPr/>
        </p:nvPicPr>
        <p:blipFill>
          <a:blip r:embed="rId1"/>
          <a:stretch/>
        </p:blipFill>
        <p:spPr>
          <a:xfrm>
            <a:off x="10454760" y="-128520"/>
            <a:ext cx="1634760" cy="1087560"/>
          </a:xfrm>
          <a:prstGeom prst="rect">
            <a:avLst/>
          </a:prstGeom>
          <a:ln>
            <a:noFill/>
          </a:ln>
        </p:spPr>
      </p:pic>
      <p:sp>
        <p:nvSpPr>
          <p:cNvPr id="134" name="CustomShape 5"/>
          <p:cNvSpPr/>
          <p:nvPr/>
        </p:nvSpPr>
        <p:spPr>
          <a:xfrm>
            <a:off x="0" y="-183600"/>
            <a:ext cx="12191400" cy="366120"/>
          </a:xfrm>
          <a:prstGeom prst="rect">
            <a:avLst/>
          </a:prstGeom>
          <a:solidFill>
            <a:srgbClr val="ffffff"/>
          </a:solidFill>
          <a:ln>
            <a:noFill/>
          </a:ln>
        </p:spPr>
        <p:style>
          <a:lnRef idx="0"/>
          <a:fillRef idx="0"/>
          <a:effectRef idx="0"/>
          <a:fontRef idx="minor"/>
        </p:style>
        <p:txBody>
          <a:bodyPr lIns="90000" rIns="90000" tIns="45000" bIns="45000" anchor="ctr"/>
          <a:p>
            <a:pPr>
              <a:lnSpc>
                <a:spcPct val="100000"/>
              </a:lnSpc>
            </a:pPr>
            <a:r>
              <a:rPr b="0" lang="en-US" sz="1800" spc="-1" strike="noStrike" u="sng">
                <a:solidFill>
                  <a:srgbClr val="0563c1"/>
                </a:solidFill>
                <a:uFillTx/>
                <a:latin typeface="Arial"/>
                <a:ea typeface="DejaVu Sans"/>
                <a:hlinkClick r:id="rId2"/>
              </a:rPr>
              <a:t>  </a:t>
            </a:r>
            <a:endParaRPr b="0" lang="en-US" sz="1800" spc="-1" strike="noStrike">
              <a:latin typeface="Arial"/>
            </a:endParaRPr>
          </a:p>
        </p:txBody>
      </p:sp>
      <p:sp>
        <p:nvSpPr>
          <p:cNvPr id="135" name="CustomShape 6"/>
          <p:cNvSpPr/>
          <p:nvPr/>
        </p:nvSpPr>
        <p:spPr>
          <a:xfrm>
            <a:off x="92160" y="-128520"/>
            <a:ext cx="304200" cy="304200"/>
          </a:xfrm>
          <a:prstGeom prst="rect">
            <a:avLst/>
          </a:prstGeom>
          <a:noFill/>
          <a:ln>
            <a:noFill/>
          </a:ln>
        </p:spPr>
        <p:style>
          <a:lnRef idx="0"/>
          <a:fillRef idx="0"/>
          <a:effectRef idx="0"/>
          <a:fontRef idx="minor"/>
        </p:style>
      </p:sp>
      <p:sp>
        <p:nvSpPr>
          <p:cNvPr id="136" name="CustomShape 7"/>
          <p:cNvSpPr/>
          <p:nvPr/>
        </p:nvSpPr>
        <p:spPr>
          <a:xfrm>
            <a:off x="9162000" y="5031000"/>
            <a:ext cx="1929600" cy="69840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Times New Roman"/>
                <a:ea typeface="DejaVu Sans"/>
              </a:rPr>
              <a:t>Picture courtesy: </a:t>
            </a:r>
            <a:r>
              <a:rPr b="0" lang="en-US" sz="1000" spc="-1" strike="noStrike" u="sng">
                <a:solidFill>
                  <a:srgbClr val="0563c1"/>
                </a:solidFill>
                <a:uFillTx/>
                <a:latin typeface="Calibri"/>
                <a:ea typeface="DejaVu Sans"/>
                <a:hlinkClick r:id="rId3"/>
              </a:rPr>
              <a:t>Machine Learning For Beginners </a:t>
            </a:r>
            <a:r>
              <a:rPr b="0" lang="en-US" sz="1000" spc="-1" strike="noStrike" u="sng">
                <a:solidFill>
                  <a:srgbClr val="0563c1"/>
                </a:solidFill>
                <a:uFillTx/>
                <a:latin typeface="Calibri"/>
                <a:ea typeface="DejaVu Sans"/>
                <a:hlinkClick r:id="rId4"/>
              </a:rPr>
              <a:t>.</a:t>
            </a:r>
            <a:endParaRPr b="0" lang="en-US" sz="1000" spc="-1" strike="noStrike">
              <a:latin typeface="Arial"/>
            </a:endParaRPr>
          </a:p>
          <a:p>
            <a:pPr>
              <a:lnSpc>
                <a:spcPct val="100000"/>
              </a:lnSpc>
            </a:pPr>
            <a:r>
              <a:rPr b="0" lang="en-US" sz="1000" spc="-1" strike="noStrike" u="sng">
                <a:solidFill>
                  <a:srgbClr val="0563c1"/>
                </a:solidFill>
                <a:uFillTx/>
                <a:latin typeface="Calibri"/>
                <a:ea typeface="DejaVu Sans"/>
                <a:hlinkClick r:id="rId5"/>
              </a:rPr>
              <a:t>towardsdatascience.com</a:t>
            </a:r>
            <a:endParaRPr b="0" lang="en-US" sz="1000" spc="-1" strike="noStrike">
              <a:latin typeface="Arial"/>
            </a:endParaRPr>
          </a:p>
        </p:txBody>
      </p:sp>
      <p:pic>
        <p:nvPicPr>
          <p:cNvPr id="137" name="Picture 6" descr=""/>
          <p:cNvPicPr/>
          <p:nvPr/>
        </p:nvPicPr>
        <p:blipFill>
          <a:blip r:embed="rId6"/>
          <a:stretch/>
        </p:blipFill>
        <p:spPr>
          <a:xfrm>
            <a:off x="8100720" y="2433960"/>
            <a:ext cx="4051800" cy="24674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25160" y="205920"/>
            <a:ext cx="10130760" cy="6818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US" sz="2800" spc="-1" strike="noStrike">
                <a:solidFill>
                  <a:srgbClr val="222a35"/>
                </a:solidFill>
                <a:latin typeface="Times New Roman"/>
              </a:rPr>
              <a:t>Research Challenges</a:t>
            </a:r>
            <a:endParaRPr b="0" lang="en-US" sz="2800" spc="-1" strike="noStrike">
              <a:latin typeface="Arial"/>
            </a:endParaRPr>
          </a:p>
        </p:txBody>
      </p:sp>
      <p:sp>
        <p:nvSpPr>
          <p:cNvPr id="139" name="CustomShape 2"/>
          <p:cNvSpPr/>
          <p:nvPr/>
        </p:nvSpPr>
        <p:spPr>
          <a:xfrm>
            <a:off x="631080" y="1184760"/>
            <a:ext cx="10528920" cy="4514760"/>
          </a:xfrm>
          <a:prstGeom prst="rect">
            <a:avLst/>
          </a:prstGeom>
          <a:noFill/>
          <a:ln>
            <a:noFill/>
          </a:ln>
        </p:spPr>
        <p:style>
          <a:lnRef idx="0"/>
          <a:fillRef idx="0"/>
          <a:effectRef idx="0"/>
          <a:fontRef idx="minor"/>
        </p:style>
        <p:txBody>
          <a:bodyPr lIns="90000" rIns="90000" tIns="45000" bIns="45000">
            <a:normAutofit/>
          </a:bodyPr>
          <a:p>
            <a:pPr marL="457200" indent="-456480">
              <a:lnSpc>
                <a:spcPct val="90000"/>
              </a:lnSpc>
              <a:spcBef>
                <a:spcPts val="1001"/>
              </a:spcBef>
              <a:buClr>
                <a:srgbClr val="000000"/>
              </a:buClr>
              <a:buFont typeface="Calibri Light"/>
              <a:buAutoNum type="arabicPeriod"/>
            </a:pPr>
            <a:r>
              <a:rPr b="0" lang="en-US" sz="2400" spc="-1" strike="noStrike">
                <a:solidFill>
                  <a:srgbClr val="000000"/>
                </a:solidFill>
                <a:latin typeface="Times New Roman"/>
              </a:rPr>
              <a:t>Collecting data from different Rehab.</a:t>
            </a:r>
            <a:endParaRPr b="0" lang="en-US" sz="2400" spc="-1" strike="noStrike">
              <a:latin typeface="Arial"/>
            </a:endParaRPr>
          </a:p>
          <a:p>
            <a:pPr marL="457200" indent="-456480">
              <a:lnSpc>
                <a:spcPct val="90000"/>
              </a:lnSpc>
              <a:spcBef>
                <a:spcPts val="1001"/>
              </a:spcBef>
              <a:buClr>
                <a:srgbClr val="000000"/>
              </a:buClr>
              <a:buFont typeface="Calibri Light"/>
              <a:buAutoNum type="arabicPeriod"/>
            </a:pPr>
            <a:r>
              <a:rPr b="0" lang="en-US" sz="2400" spc="-1" strike="noStrike">
                <a:solidFill>
                  <a:srgbClr val="000000"/>
                </a:solidFill>
                <a:latin typeface="Times New Roman"/>
              </a:rPr>
              <a:t>Handling categorical Data.</a:t>
            </a:r>
            <a:endParaRPr b="0" lang="en-US" sz="2400" spc="-1" strike="noStrike">
              <a:latin typeface="Arial"/>
            </a:endParaRPr>
          </a:p>
          <a:p>
            <a:pPr marL="457200" indent="-456480">
              <a:lnSpc>
                <a:spcPct val="90000"/>
              </a:lnSpc>
              <a:spcBef>
                <a:spcPts val="1001"/>
              </a:spcBef>
              <a:buClr>
                <a:srgbClr val="000000"/>
              </a:buClr>
              <a:buFont typeface="Calibri Light"/>
              <a:buAutoNum type="arabicPeriod"/>
            </a:pPr>
            <a:r>
              <a:rPr b="0" lang="en-US" sz="2400" spc="-1" strike="noStrike">
                <a:solidFill>
                  <a:srgbClr val="000000"/>
                </a:solidFill>
                <a:latin typeface="Times New Roman"/>
              </a:rPr>
              <a:t>Train several machine learning model and test.</a:t>
            </a:r>
            <a:endParaRPr b="0" lang="en-US" sz="2400" spc="-1" strike="noStrike">
              <a:latin typeface="Arial"/>
            </a:endParaRPr>
          </a:p>
          <a:p>
            <a:pPr marL="457200" indent="-456480">
              <a:lnSpc>
                <a:spcPct val="90000"/>
              </a:lnSpc>
              <a:spcBef>
                <a:spcPts val="1001"/>
              </a:spcBef>
              <a:buClr>
                <a:srgbClr val="000000"/>
              </a:buClr>
              <a:buFont typeface="Calibri Light"/>
              <a:buAutoNum type="arabicPeriod"/>
            </a:pPr>
            <a:r>
              <a:rPr b="0" lang="en-US" sz="2400" spc="-1" strike="noStrike">
                <a:solidFill>
                  <a:srgbClr val="000000"/>
                </a:solidFill>
                <a:latin typeface="Times New Roman"/>
              </a:rPr>
              <a:t>Analysis outcomes. </a:t>
            </a:r>
            <a:endParaRPr b="0" lang="en-US" sz="2400" spc="-1" strike="noStrike">
              <a:latin typeface="Arial"/>
            </a:endParaRPr>
          </a:p>
        </p:txBody>
      </p:sp>
      <p:sp>
        <p:nvSpPr>
          <p:cNvPr id="140"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8211B04E-9FF9-495F-A787-E3076E133AD0}" type="datetime1">
              <a:rPr b="0" lang="en-US" sz="1200" spc="-1" strike="noStrike">
                <a:solidFill>
                  <a:srgbClr val="8b8b8b"/>
                </a:solidFill>
                <a:latin typeface="Calibri"/>
              </a:rPr>
              <a:t>06/08/2020</a:t>
            </a:fld>
            <a:endParaRPr b="0" lang="en-US" sz="1200" spc="-1" strike="noStrike">
              <a:latin typeface="Arial"/>
            </a:endParaRPr>
          </a:p>
        </p:txBody>
      </p:sp>
      <p:sp>
        <p:nvSpPr>
          <p:cNvPr id="141"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rPr>
              <a:t>Find Reason of Drug Addiction through Machine Learning Techniques.</a:t>
            </a:r>
            <a:endParaRPr b="0" lang="en-US" sz="1100" spc="-1" strike="noStrike">
              <a:latin typeface="Arial"/>
            </a:endParaRPr>
          </a:p>
        </p:txBody>
      </p:sp>
      <p:sp>
        <p:nvSpPr>
          <p:cNvPr id="142"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0BCF9E8-C6DB-4EA8-B106-2C5558E1CBAB}" type="slidenum">
              <a:rPr b="0" lang="en-US" sz="1200" spc="-1" strike="noStrike">
                <a:solidFill>
                  <a:srgbClr val="8b8b8b"/>
                </a:solidFill>
                <a:latin typeface="Calibri"/>
              </a:rPr>
              <a:t>1</a:t>
            </a:fld>
            <a:endParaRPr b="0" lang="en-US" sz="1200" spc="-1" strike="noStrike">
              <a:latin typeface="Arial"/>
            </a:endParaRPr>
          </a:p>
        </p:txBody>
      </p:sp>
      <p:pic>
        <p:nvPicPr>
          <p:cNvPr id="143" name="Picture 6" descr=""/>
          <p:cNvPicPr/>
          <p:nvPr/>
        </p:nvPicPr>
        <p:blipFill>
          <a:blip r:embed="rId1"/>
          <a:stretch/>
        </p:blipFill>
        <p:spPr>
          <a:xfrm>
            <a:off x="10556280" y="3600"/>
            <a:ext cx="1634760" cy="10875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464BC106-8475-4C16-B8E4-FCF7000700A7}" type="datetime1">
              <a:rPr b="0" lang="en-US" sz="1200" spc="-1" strike="noStrike">
                <a:solidFill>
                  <a:srgbClr val="8b8b8b"/>
                </a:solidFill>
                <a:latin typeface="Calibri"/>
              </a:rPr>
              <a:t>06/08/2020</a:t>
            </a:fld>
            <a:endParaRPr b="0" lang="en-US" sz="1200" spc="-1" strike="noStrike">
              <a:latin typeface="Arial"/>
            </a:endParaRPr>
          </a:p>
        </p:txBody>
      </p:sp>
      <p:sp>
        <p:nvSpPr>
          <p:cNvPr id="145"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B2E4638-7273-4010-979C-47B0B08ED615}" type="slidenum">
              <a:rPr b="0" lang="en-US" sz="1200" spc="-1" strike="noStrike">
                <a:solidFill>
                  <a:srgbClr val="8b8b8b"/>
                </a:solidFill>
                <a:latin typeface="Calibri"/>
              </a:rPr>
              <a:t>1</a:t>
            </a:fld>
            <a:endParaRPr b="0" lang="en-US" sz="1200" spc="-1" strike="noStrike">
              <a:latin typeface="Arial"/>
            </a:endParaRPr>
          </a:p>
        </p:txBody>
      </p:sp>
      <p:sp>
        <p:nvSpPr>
          <p:cNvPr id="146" name="CustomShape 3"/>
          <p:cNvSpPr/>
          <p:nvPr/>
        </p:nvSpPr>
        <p:spPr>
          <a:xfrm>
            <a:off x="708480" y="57240"/>
            <a:ext cx="9473760" cy="5089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1f4e79"/>
                </a:solidFill>
                <a:latin typeface="Times New Roman"/>
                <a:ea typeface="DejaVu Sans"/>
              </a:rPr>
              <a:t>Proposed Method</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marL="343080" indent="-342360">
              <a:lnSpc>
                <a:spcPct val="100000"/>
              </a:lnSpc>
              <a:buClr>
                <a:srgbClr val="000000"/>
              </a:buClr>
              <a:buFont typeface="Wingdings" charset="2"/>
              <a:buChar char=""/>
            </a:pPr>
            <a:r>
              <a:rPr b="0" lang="en-US" sz="2000" spc="-1" strike="noStrike">
                <a:solidFill>
                  <a:srgbClr val="000000"/>
                </a:solidFill>
                <a:latin typeface="Times New Roman"/>
                <a:ea typeface="DejaVu Sans"/>
              </a:rPr>
              <a:t>Collecting real field data from Rehab.</a:t>
            </a:r>
            <a:endParaRPr b="0" lang="en-US" sz="2000" spc="-1" strike="noStrike">
              <a:latin typeface="Arial"/>
            </a:endParaRPr>
          </a:p>
          <a:p>
            <a:pPr marL="343080" indent="-342360">
              <a:lnSpc>
                <a:spcPct val="100000"/>
              </a:lnSpc>
              <a:buClr>
                <a:srgbClr val="000000"/>
              </a:buClr>
              <a:buFont typeface="Wingdings" charset="2"/>
              <a:buChar char=""/>
            </a:pPr>
            <a:r>
              <a:rPr b="0" lang="en-US" sz="2000" spc="-1" strike="noStrike">
                <a:solidFill>
                  <a:srgbClr val="000000"/>
                </a:solidFill>
                <a:latin typeface="Times New Roman"/>
                <a:ea typeface="Noto Sans CJK SC"/>
              </a:rPr>
              <a:t> </a:t>
            </a:r>
            <a:r>
              <a:rPr b="0" lang="en-US" sz="2000" spc="-1" strike="noStrike">
                <a:solidFill>
                  <a:srgbClr val="000000"/>
                </a:solidFill>
                <a:latin typeface="Times New Roman"/>
                <a:ea typeface="Noto Sans CJK SC"/>
              </a:rPr>
              <a:t>data </a:t>
            </a:r>
            <a:r>
              <a:rPr b="0" lang="en-US" sz="2000" spc="-1" strike="noStrike">
                <a:solidFill>
                  <a:srgbClr val="000000"/>
                </a:solidFill>
                <a:latin typeface="Times New Roman"/>
                <a:ea typeface="DejaVu Sans"/>
              </a:rPr>
              <a:t>Preprocessing.</a:t>
            </a:r>
            <a:endParaRPr b="0" lang="en-US" sz="2000" spc="-1" strike="noStrike">
              <a:latin typeface="Arial"/>
            </a:endParaRPr>
          </a:p>
          <a:p>
            <a:pPr marL="343080" indent="-342360">
              <a:lnSpc>
                <a:spcPct val="100000"/>
              </a:lnSpc>
              <a:buClr>
                <a:srgbClr val="000000"/>
              </a:buClr>
              <a:buFont typeface="Wingdings" charset="2"/>
              <a:buChar char=""/>
            </a:pPr>
            <a:r>
              <a:rPr b="0" lang="en-US" sz="2000" spc="-1" strike="noStrike">
                <a:solidFill>
                  <a:srgbClr val="000000"/>
                </a:solidFill>
                <a:latin typeface="Times New Roman"/>
                <a:ea typeface="DejaVu Sans"/>
              </a:rPr>
              <a:t>Separating training and testing data.</a:t>
            </a:r>
            <a:endParaRPr b="0" lang="en-US" sz="2000" spc="-1" strike="noStrike">
              <a:latin typeface="Arial"/>
            </a:endParaRPr>
          </a:p>
          <a:p>
            <a:pPr marL="343080" indent="-342360">
              <a:lnSpc>
                <a:spcPct val="100000"/>
              </a:lnSpc>
              <a:buClr>
                <a:srgbClr val="000000"/>
              </a:buClr>
              <a:buFont typeface="Wingdings" charset="2"/>
              <a:buChar char=""/>
            </a:pPr>
            <a:r>
              <a:rPr b="0" lang="en-US" sz="2000" spc="-1" strike="noStrike">
                <a:solidFill>
                  <a:srgbClr val="000000"/>
                </a:solidFill>
                <a:latin typeface="Times New Roman"/>
                <a:ea typeface="DejaVu Sans"/>
              </a:rPr>
              <a:t>Apply Machine Learning Techniques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-Decision Trees</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-SVM</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-KNN</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-Logistic Regression </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Random Forest</a:t>
            </a:r>
            <a:endParaRPr b="0" lang="en-US" sz="2000" spc="-1" strike="noStrike">
              <a:latin typeface="Arial"/>
            </a:endParaRPr>
          </a:p>
          <a:p>
            <a:pPr marL="343080" indent="-342360">
              <a:lnSpc>
                <a:spcPct val="100000"/>
              </a:lnSpc>
              <a:buClr>
                <a:srgbClr val="000000"/>
              </a:buClr>
              <a:buFont typeface="Wingdings" charset="2"/>
              <a:buChar char=""/>
            </a:pPr>
            <a:r>
              <a:rPr b="0" lang="en-US" sz="2000" spc="-1" strike="noStrike">
                <a:solidFill>
                  <a:srgbClr val="000000"/>
                </a:solidFill>
                <a:latin typeface="Times New Roman"/>
                <a:ea typeface="DejaVu Sans"/>
              </a:rPr>
              <a:t>Find predicting accuracy.</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endParaRPr b="0" lang="en-US" sz="2000" spc="-1" strike="noStrike">
              <a:latin typeface="Arial"/>
            </a:endParaRPr>
          </a:p>
          <a:p>
            <a:pPr>
              <a:lnSpc>
                <a:spcPct val="100000"/>
              </a:lnSpc>
            </a:pPr>
            <a:r>
              <a:rPr b="0" lang="en-US" sz="2000" spc="-1" strike="noStrike">
                <a:solidFill>
                  <a:srgbClr val="000000"/>
                </a:solidFill>
                <a:latin typeface="Times New Roman"/>
                <a:ea typeface="DejaVu Sans"/>
              </a:rPr>
              <a:t>                                                 </a:t>
            </a:r>
            <a:endParaRPr b="0" lang="en-US" sz="2000" spc="-1" strike="noStrike">
              <a:latin typeface="Arial"/>
            </a:endParaRPr>
          </a:p>
        </p:txBody>
      </p:sp>
      <p:sp>
        <p:nvSpPr>
          <p:cNvPr id="147"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rPr>
              <a:t>Find Reason of Drug Addiction through Machine Learning Techniques.</a:t>
            </a:r>
            <a:endParaRPr b="0" lang="en-US" sz="1100" spc="-1" strike="noStrike">
              <a:latin typeface="Arial"/>
            </a:endParaRPr>
          </a:p>
        </p:txBody>
      </p:sp>
      <p:pic>
        <p:nvPicPr>
          <p:cNvPr id="148" name="Picture 5" descr=""/>
          <p:cNvPicPr/>
          <p:nvPr/>
        </p:nvPicPr>
        <p:blipFill>
          <a:blip r:embed="rId1"/>
          <a:stretch/>
        </p:blipFill>
        <p:spPr>
          <a:xfrm>
            <a:off x="10556280" y="0"/>
            <a:ext cx="1634760" cy="1087560"/>
          </a:xfrm>
          <a:prstGeom prst="rect">
            <a:avLst/>
          </a:prstGeom>
          <a:ln>
            <a:noFill/>
          </a:ln>
        </p:spPr>
      </p:pic>
      <p:pic>
        <p:nvPicPr>
          <p:cNvPr id="149" name="" descr=""/>
          <p:cNvPicPr/>
          <p:nvPr/>
        </p:nvPicPr>
        <p:blipFill>
          <a:blip r:embed="rId2"/>
          <a:stretch/>
        </p:blipFill>
        <p:spPr>
          <a:xfrm>
            <a:off x="4894200" y="895680"/>
            <a:ext cx="7724520" cy="50479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3937AF27-DE86-4255-81C5-C14FFA13D56C}" type="datetime1">
              <a:rPr b="0" lang="en-US" sz="1200" spc="-1" strike="noStrike">
                <a:solidFill>
                  <a:srgbClr val="8b8b8b"/>
                </a:solidFill>
                <a:latin typeface="Calibri"/>
              </a:rPr>
              <a:t>06/08/2020</a:t>
            </a:fld>
            <a:endParaRPr b="0" lang="en-US" sz="1200" spc="-1" strike="noStrike">
              <a:latin typeface="Arial"/>
            </a:endParaRPr>
          </a:p>
        </p:txBody>
      </p:sp>
      <p:sp>
        <p:nvSpPr>
          <p:cNvPr id="151"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B76CEE4-D987-4374-9854-C3BFE02EF3A1}" type="slidenum">
              <a:rPr b="0" lang="en-US" sz="1200" spc="-1" strike="noStrike">
                <a:solidFill>
                  <a:srgbClr val="8b8b8b"/>
                </a:solidFill>
                <a:latin typeface="Calibri"/>
              </a:rPr>
              <a:t>1</a:t>
            </a:fld>
            <a:endParaRPr b="0" lang="en-US" sz="1200" spc="-1" strike="noStrike">
              <a:latin typeface="Arial"/>
            </a:endParaRPr>
          </a:p>
        </p:txBody>
      </p:sp>
      <p:sp>
        <p:nvSpPr>
          <p:cNvPr id="152" name="CustomShape 3"/>
          <p:cNvSpPr/>
          <p:nvPr/>
        </p:nvSpPr>
        <p:spPr>
          <a:xfrm>
            <a:off x="392040" y="277200"/>
            <a:ext cx="10163880" cy="5577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1f4e79"/>
                </a:solidFill>
                <a:latin typeface="Times New Roman"/>
                <a:ea typeface="DejaVu Sans"/>
              </a:rPr>
              <a:t>Experimental Analysis (Con.)</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1" lang="en-US" sz="2400" spc="-1" strike="noStrike">
                <a:solidFill>
                  <a:srgbClr val="000000"/>
                </a:solidFill>
                <a:latin typeface="Times New Roman"/>
                <a:ea typeface="DejaVu Sans"/>
              </a:rPr>
              <a:t>Dataset Description: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US" sz="2000" spc="-1" strike="noStrike">
                <a:solidFill>
                  <a:srgbClr val="000000"/>
                </a:solidFill>
                <a:latin typeface="Times New Roman"/>
                <a:ea typeface="DejaVu Sans"/>
              </a:rPr>
              <a:t>                                                    </a:t>
            </a:r>
            <a:endParaRPr b="0" lang="en-US" sz="2000" spc="-1" strike="noStrike">
              <a:latin typeface="Arial"/>
            </a:endParaRPr>
          </a:p>
        </p:txBody>
      </p:sp>
      <p:sp>
        <p:nvSpPr>
          <p:cNvPr id="153"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rPr>
              <a:t>Find Reason of Drug Addiction through Machine Learning Techniques.</a:t>
            </a:r>
            <a:r>
              <a:rPr b="0" lang="en-US" sz="1200" spc="-1" strike="noStrike">
                <a:solidFill>
                  <a:srgbClr val="8b8b8b"/>
                </a:solidFill>
                <a:latin typeface="Calibri"/>
              </a:rPr>
              <a:t>.</a:t>
            </a:r>
            <a:endParaRPr b="0" lang="en-US" sz="1200" spc="-1" strike="noStrike">
              <a:latin typeface="Arial"/>
            </a:endParaRPr>
          </a:p>
        </p:txBody>
      </p:sp>
      <p:pic>
        <p:nvPicPr>
          <p:cNvPr id="154" name="Picture 5" descr=""/>
          <p:cNvPicPr/>
          <p:nvPr/>
        </p:nvPicPr>
        <p:blipFill>
          <a:blip r:embed="rId1"/>
          <a:stretch/>
        </p:blipFill>
        <p:spPr>
          <a:xfrm>
            <a:off x="10556280" y="0"/>
            <a:ext cx="1634760" cy="1087560"/>
          </a:xfrm>
          <a:prstGeom prst="rect">
            <a:avLst/>
          </a:prstGeom>
          <a:ln>
            <a:noFill/>
          </a:ln>
        </p:spPr>
      </p:pic>
      <p:graphicFrame>
        <p:nvGraphicFramePr>
          <p:cNvPr id="155" name="Table 5"/>
          <p:cNvGraphicFramePr/>
          <p:nvPr/>
        </p:nvGraphicFramePr>
        <p:xfrm>
          <a:off x="1463040" y="2705040"/>
          <a:ext cx="7169040" cy="1439280"/>
        </p:xfrm>
        <a:graphic>
          <a:graphicData uri="http://schemas.openxmlformats.org/drawingml/2006/table">
            <a:tbl>
              <a:tblPr/>
              <a:tblGrid>
                <a:gridCol w="1791720"/>
                <a:gridCol w="1791720"/>
                <a:gridCol w="1791720"/>
                <a:gridCol w="1793880"/>
              </a:tblGrid>
              <a:tr h="719640">
                <a:tc>
                  <a:txBody>
                    <a:bodyPr lIns="90000" rIns="90000" tIns="46800" bIns="46800"/>
                    <a:p>
                      <a:r>
                        <a:rPr b="0" lang="en-US" sz="1800" spc="-1" strike="noStrike">
                          <a:latin typeface="Arial"/>
                        </a:rPr>
                        <a:t>Total Data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Attribute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Addicted number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Percentage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tIns="46800" bIns="46800"/>
                    <a:p>
                      <a:r>
                        <a:rPr b="0" lang="en-US" sz="1800" spc="-1" strike="noStrike">
                          <a:latin typeface="Arial"/>
                        </a:rPr>
                        <a:t>327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239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73.09 %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566640" y="321840"/>
            <a:ext cx="10825200" cy="5918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br/>
            <a:endParaRPr b="0" lang="en-US" sz="1800" spc="-1" strike="noStrike">
              <a:latin typeface="Arial"/>
            </a:endParaRPr>
          </a:p>
        </p:txBody>
      </p:sp>
      <p:sp>
        <p:nvSpPr>
          <p:cNvPr id="157" name="CustomShape 2"/>
          <p:cNvSpPr/>
          <p:nvPr/>
        </p:nvSpPr>
        <p:spPr>
          <a:xfrm>
            <a:off x="682560" y="731520"/>
            <a:ext cx="10670400" cy="54446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1" lang="en-US" sz="2400" spc="-1" strike="noStrike">
                <a:solidFill>
                  <a:srgbClr val="000000"/>
                </a:solidFill>
                <a:latin typeface="Times New Roman"/>
              </a:rPr>
              <a:t>Accuracy that I got by applying Algorithm in python(Jupyter Notebook).</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58"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7E871C0F-3AD8-4CD6-8AAA-3DE3F0A94F9C}" type="datetime1">
              <a:rPr b="0" lang="en-US" sz="1200" spc="-1" strike="noStrike">
                <a:solidFill>
                  <a:srgbClr val="8b8b8b"/>
                </a:solidFill>
                <a:latin typeface="Calibri"/>
              </a:rPr>
              <a:t>06/08/2020</a:t>
            </a:fld>
            <a:endParaRPr b="0" lang="en-US" sz="1200" spc="-1" strike="noStrike">
              <a:latin typeface="Arial"/>
            </a:endParaRPr>
          </a:p>
        </p:txBody>
      </p:sp>
      <p:sp>
        <p:nvSpPr>
          <p:cNvPr id="159"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rPr>
              <a:t>Find Reason of Drug Addiction through Machine Learning Techniques.</a:t>
            </a:r>
            <a:endParaRPr b="0" lang="en-US" sz="1100" spc="-1" strike="noStrike">
              <a:latin typeface="Arial"/>
            </a:endParaRPr>
          </a:p>
        </p:txBody>
      </p:sp>
      <p:sp>
        <p:nvSpPr>
          <p:cNvPr id="160"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8BAC225-1120-47AE-8BC8-84FFEB135B0E}" type="slidenum">
              <a:rPr b="0" lang="en-US" sz="1200" spc="-1" strike="noStrike">
                <a:solidFill>
                  <a:srgbClr val="8b8b8b"/>
                </a:solidFill>
                <a:latin typeface="Calibri"/>
              </a:rPr>
              <a:t>1</a:t>
            </a:fld>
            <a:endParaRPr b="0" lang="en-US" sz="1200" spc="-1" strike="noStrike">
              <a:latin typeface="Arial"/>
            </a:endParaRPr>
          </a:p>
        </p:txBody>
      </p:sp>
      <p:graphicFrame>
        <p:nvGraphicFramePr>
          <p:cNvPr id="161" name="Table 6"/>
          <p:cNvGraphicFramePr/>
          <p:nvPr/>
        </p:nvGraphicFramePr>
        <p:xfrm>
          <a:off x="3626640" y="1761840"/>
          <a:ext cx="5075280" cy="4319280"/>
        </p:xfrm>
        <a:graphic>
          <a:graphicData uri="http://schemas.openxmlformats.org/drawingml/2006/table">
            <a:tbl>
              <a:tblPr/>
              <a:tblGrid>
                <a:gridCol w="2553120"/>
                <a:gridCol w="2522520"/>
              </a:tblGrid>
              <a:tr h="719640">
                <a:tc>
                  <a:txBody>
                    <a:bodyPr lIns="90000" rIns="90000"/>
                    <a:p>
                      <a:pPr>
                        <a:lnSpc>
                          <a:spcPct val="100000"/>
                        </a:lnSpc>
                      </a:pPr>
                      <a:r>
                        <a:rPr b="0" lang="en-US" sz="1800" spc="-1" strike="noStrike">
                          <a:latin typeface="Arial"/>
                        </a:rPr>
                        <a:t>Algorithm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Python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p>
                      <a:pPr>
                        <a:lnSpc>
                          <a:spcPct val="100000"/>
                        </a:lnSpc>
                      </a:pPr>
                      <a:r>
                        <a:rPr b="0" lang="en-US" sz="1800" spc="-1" strike="noStrike">
                          <a:latin typeface="Arial"/>
                        </a:rPr>
                        <a:t>Decision Tree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82 %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p>
                      <a:pPr>
                        <a:lnSpc>
                          <a:spcPct val="100000"/>
                        </a:lnSpc>
                      </a:pPr>
                      <a:r>
                        <a:rPr b="0" lang="en-US" sz="1800" spc="-1" strike="noStrike">
                          <a:latin typeface="Arial"/>
                        </a:rPr>
                        <a:t>KNN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90 %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a:p>
                      <a:pPr>
                        <a:lnSpc>
                          <a:spcPct val="100000"/>
                        </a:lnSpc>
                      </a:pPr>
                      <a:r>
                        <a:rPr b="0" lang="en-US" sz="1800" spc="-1" strike="noStrike">
                          <a:solidFill>
                            <a:srgbClr val="000000"/>
                          </a:solidFill>
                          <a:latin typeface="Calibri"/>
                        </a:rPr>
                        <a:t>SVM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97 %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p>
                      <a:pPr>
                        <a:lnSpc>
                          <a:spcPct val="100000"/>
                        </a:lnSpc>
                      </a:pPr>
                      <a:r>
                        <a:rPr b="0" lang="en-US" sz="1800" spc="-1" strike="noStrike">
                          <a:latin typeface="Arial"/>
                        </a:rPr>
                        <a:t>Random Forest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90 %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1440">
                <a:tc>
                  <a:txBody>
                    <a:bodyPr lIns="90000" rIns="90000"/>
                    <a:p>
                      <a:pPr>
                        <a:lnSpc>
                          <a:spcPct val="100000"/>
                        </a:lnSpc>
                      </a:pPr>
                      <a:r>
                        <a:rPr b="0" lang="en-US" sz="1800" spc="-1" strike="noStrike">
                          <a:latin typeface="Arial"/>
                        </a:rPr>
                        <a:t>Logistic Regression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84 %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62" name="TextShape 7"/>
          <p:cNvSpPr txBox="1"/>
          <p:nvPr/>
        </p:nvSpPr>
        <p:spPr>
          <a:xfrm>
            <a:off x="3749040" y="457200"/>
            <a:ext cx="4655160" cy="484200"/>
          </a:xfrm>
          <a:prstGeom prst="rect">
            <a:avLst/>
          </a:prstGeom>
          <a:noFill/>
          <a:ln>
            <a:noFill/>
          </a:ln>
        </p:spPr>
        <p:txBody>
          <a:bodyPr lIns="90000" rIns="90000" tIns="45000" bIns="45000"/>
          <a:p>
            <a:r>
              <a:rPr b="1" lang="en-US" sz="2800" spc="-1" strike="noStrike">
                <a:solidFill>
                  <a:srgbClr val="1f4e79"/>
                </a:solidFill>
                <a:latin typeface="Times New Roman"/>
                <a:ea typeface="DejaVu Sans"/>
              </a:rPr>
              <a:t>Experimental Analysis (Con.)</a:t>
            </a:r>
            <a:endParaRPr b="0" lang="en-US"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A81B1B18-BFF2-4EA9-A3EB-FD4EF7E02794}" type="datetime1">
              <a:rPr b="0" lang="en-US" sz="1200" spc="-1" strike="noStrike">
                <a:solidFill>
                  <a:srgbClr val="8b8b8b"/>
                </a:solidFill>
                <a:latin typeface="Calibri"/>
              </a:rPr>
              <a:t>06/08/2020</a:t>
            </a:fld>
            <a:endParaRPr b="0" lang="en-US" sz="1200" spc="-1" strike="noStrike">
              <a:latin typeface="Arial"/>
            </a:endParaRPr>
          </a:p>
        </p:txBody>
      </p:sp>
      <p:sp>
        <p:nvSpPr>
          <p:cNvPr id="164" name="CustomShape 2"/>
          <p:cNvSpPr/>
          <p:nvPr/>
        </p:nvSpPr>
        <p:spPr>
          <a:xfrm>
            <a:off x="7611480" y="6284880"/>
            <a:ext cx="2944080" cy="693000"/>
          </a:xfrm>
          <a:prstGeom prst="rect">
            <a:avLst/>
          </a:prstGeom>
          <a:noFill/>
          <a:ln>
            <a:noFill/>
          </a:ln>
        </p:spPr>
        <p:style>
          <a:lnRef idx="0"/>
          <a:fillRef idx="0"/>
          <a:effectRef idx="0"/>
          <a:fontRef idx="minor"/>
        </p:style>
        <p:txBody>
          <a:bodyPr lIns="90000" rIns="90000" tIns="45000" bIns="45000" anchor="ctr"/>
          <a:p>
            <a:pPr algn="r">
              <a:lnSpc>
                <a:spcPct val="100000"/>
              </a:lnSpc>
            </a:pPr>
            <a:fld id="{9616B8C8-941F-458B-96EA-BBAC53B23EB6}" type="slidenum">
              <a:rPr b="0" lang="en-US" sz="1200" spc="-1" strike="noStrike">
                <a:solidFill>
                  <a:srgbClr val="8b8b8b"/>
                </a:solidFill>
                <a:latin typeface="Calibri"/>
              </a:rPr>
              <a:t>1</a:t>
            </a:fld>
            <a:endParaRPr b="0" lang="en-US" sz="1200" spc="-1" strike="noStrike">
              <a:latin typeface="Arial"/>
            </a:endParaRPr>
          </a:p>
        </p:txBody>
      </p:sp>
      <p:sp>
        <p:nvSpPr>
          <p:cNvPr id="165" name="CustomShape 3"/>
          <p:cNvSpPr/>
          <p:nvPr/>
        </p:nvSpPr>
        <p:spPr>
          <a:xfrm>
            <a:off x="0" y="0"/>
            <a:ext cx="12191400" cy="456480"/>
          </a:xfrm>
          <a:prstGeom prst="rect">
            <a:avLst/>
          </a:prstGeom>
          <a:noFill/>
          <a:ln>
            <a:noFill/>
          </a:ln>
        </p:spPr>
        <p:style>
          <a:lnRef idx="0"/>
          <a:fillRef idx="0"/>
          <a:effectRef idx="0"/>
          <a:fontRef idx="minor"/>
        </p:style>
      </p:sp>
      <p:sp>
        <p:nvSpPr>
          <p:cNvPr id="166" name="CustomShape 4"/>
          <p:cNvSpPr/>
          <p:nvPr/>
        </p:nvSpPr>
        <p:spPr>
          <a:xfrm>
            <a:off x="657000" y="202680"/>
            <a:ext cx="9980280" cy="4479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1f4e79"/>
                </a:solidFill>
                <a:latin typeface="Times New Roman"/>
                <a:ea typeface="DejaVu Sans"/>
              </a:rPr>
              <a:t> </a:t>
            </a:r>
            <a:r>
              <a:rPr b="1" lang="en-US" sz="2800" spc="-1" strike="noStrike">
                <a:solidFill>
                  <a:srgbClr val="1f4e79"/>
                </a:solidFill>
                <a:latin typeface="Times New Roman"/>
                <a:ea typeface="DejaVu Sans"/>
              </a:rPr>
              <a:t>Discussion</a:t>
            </a:r>
            <a:endParaRPr b="0" lang="en-US" sz="2800" spc="-1" strike="noStrike">
              <a:latin typeface="Arial"/>
            </a:endParaRPr>
          </a:p>
          <a:p>
            <a:pPr marL="343080" indent="-342360" algn="just">
              <a:lnSpc>
                <a:spcPct val="100000"/>
              </a:lnSpc>
              <a:buClr>
                <a:srgbClr val="000000"/>
              </a:buClr>
              <a:buFont typeface="Wingdings" charset="2"/>
              <a:buChar char=""/>
            </a:pPr>
            <a:r>
              <a:rPr b="0" lang="en-US" sz="2400" spc="-1" strike="noStrike">
                <a:solidFill>
                  <a:srgbClr val="000000"/>
                </a:solidFill>
                <a:latin typeface="Times New Roman"/>
                <a:ea typeface="DejaVu Sans"/>
              </a:rPr>
              <a:t>Most of the researcher has worked taking social network data such as Facebook, Twitter, etc. and also different working sectors. As Bangladesh is a developing country many garments factory build up here. So, there are many workers work in the garments factory, So, we have tried to diagnosis the mental health condition of the garments factory workers. </a:t>
            </a:r>
            <a:endParaRPr b="0" lang="en-US" sz="2400" spc="-1" strike="noStrike">
              <a:latin typeface="Arial"/>
            </a:endParaRPr>
          </a:p>
          <a:p>
            <a:pPr marL="343080" indent="-342360" algn="just">
              <a:lnSpc>
                <a:spcPct val="100000"/>
              </a:lnSpc>
              <a:buClr>
                <a:srgbClr val="000000"/>
              </a:buClr>
              <a:buFont typeface="Wingdings" charset="2"/>
              <a:buChar char=""/>
            </a:pPr>
            <a:r>
              <a:rPr b="0" lang="en-US" sz="2400" spc="-1" strike="noStrike">
                <a:solidFill>
                  <a:srgbClr val="000000"/>
                </a:solidFill>
                <a:latin typeface="Times New Roman"/>
                <a:ea typeface="DejaVu Sans"/>
              </a:rPr>
              <a:t>At first, we have collected data from garments factory and then we have identified who is mentally ill and who is mentally sick. We have found 193 mentally sick workers among 300 workers. </a:t>
            </a:r>
            <a:endParaRPr b="0" lang="en-US" sz="2400" spc="-1" strike="noStrike">
              <a:latin typeface="Arial"/>
            </a:endParaRPr>
          </a:p>
          <a:p>
            <a:pPr marL="343080" indent="-342360" algn="just">
              <a:lnSpc>
                <a:spcPct val="100000"/>
              </a:lnSpc>
              <a:buClr>
                <a:srgbClr val="000000"/>
              </a:buClr>
              <a:buFont typeface="Wingdings" charset="2"/>
              <a:buChar char=""/>
            </a:pPr>
            <a:r>
              <a:rPr b="0" lang="en-US" sz="2400" spc="-1" strike="noStrike">
                <a:solidFill>
                  <a:srgbClr val="000000"/>
                </a:solidFill>
                <a:latin typeface="Times New Roman"/>
                <a:ea typeface="DejaVu Sans"/>
              </a:rPr>
              <a:t>Therefore, we have tested our dataset by MATLAB R2019a. Here, we have noticed that the Linear SVM has given the highest accuracy and it is 96%.</a:t>
            </a:r>
            <a:endParaRPr b="0" lang="en-US" sz="2400" spc="-1" strike="noStrike">
              <a:latin typeface="Arial"/>
            </a:endParaRPr>
          </a:p>
          <a:p>
            <a:pPr>
              <a:lnSpc>
                <a:spcPct val="100000"/>
              </a:lnSpc>
            </a:pPr>
            <a:endParaRPr b="0" lang="en-US" sz="2400" spc="-1" strike="noStrike">
              <a:latin typeface="Arial"/>
            </a:endParaRPr>
          </a:p>
        </p:txBody>
      </p:sp>
      <p:sp>
        <p:nvSpPr>
          <p:cNvPr id="167" name="CustomShape 5"/>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rPr>
              <a:t>Find Reason of Drug Addiction through Machine Learning Techniques.</a:t>
            </a:r>
            <a:r>
              <a:rPr b="0" lang="en-US" sz="1200" spc="-1" strike="noStrike">
                <a:solidFill>
                  <a:srgbClr val="8b8b8b"/>
                </a:solidFill>
                <a:latin typeface="Calibri"/>
              </a:rPr>
              <a:t>.</a:t>
            </a:r>
            <a:endParaRPr b="0" lang="en-US" sz="1200" spc="-1" strike="noStrike">
              <a:latin typeface="Arial"/>
            </a:endParaRPr>
          </a:p>
        </p:txBody>
      </p:sp>
      <p:pic>
        <p:nvPicPr>
          <p:cNvPr id="168" name="Picture 30" descr=""/>
          <p:cNvPicPr/>
          <p:nvPr/>
        </p:nvPicPr>
        <p:blipFill>
          <a:blip r:embed="rId1"/>
          <a:stretch/>
        </p:blipFill>
        <p:spPr>
          <a:xfrm>
            <a:off x="10556280" y="0"/>
            <a:ext cx="1634760" cy="10875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fld id="{430EE725-4F02-45A8-A4D6-8770A8C6760E}" type="datetime1">
              <a:rPr b="0" lang="en-US" sz="1200" spc="-1" strike="noStrike">
                <a:solidFill>
                  <a:srgbClr val="8b8b8b"/>
                </a:solidFill>
                <a:latin typeface="Calibri"/>
              </a:rPr>
              <a:t>06/08/2020</a:t>
            </a:fld>
            <a:endParaRPr b="0" lang="en-US" sz="1200" spc="-1" strike="noStrike">
              <a:latin typeface="Arial"/>
            </a:endParaRPr>
          </a:p>
        </p:txBody>
      </p:sp>
      <p:sp>
        <p:nvSpPr>
          <p:cNvPr id="170"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01F2AD1-B70A-450B-92DF-C2E689A0D3A8}" type="slidenum">
              <a:rPr b="0" lang="en-US" sz="1200" spc="-1" strike="noStrike">
                <a:solidFill>
                  <a:srgbClr val="8b8b8b"/>
                </a:solidFill>
                <a:latin typeface="Calibri"/>
              </a:rPr>
              <a:t>&lt;number&gt;</a:t>
            </a:fld>
            <a:endParaRPr b="0" lang="en-US" sz="1200" spc="-1" strike="noStrike">
              <a:latin typeface="Arial"/>
            </a:endParaRPr>
          </a:p>
        </p:txBody>
      </p:sp>
      <p:sp>
        <p:nvSpPr>
          <p:cNvPr id="171" name="CustomShape 3"/>
          <p:cNvSpPr/>
          <p:nvPr/>
        </p:nvSpPr>
        <p:spPr>
          <a:xfrm>
            <a:off x="417960" y="226440"/>
            <a:ext cx="11013480" cy="52106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1f4e79"/>
                </a:solidFill>
                <a:latin typeface="Times New Roman"/>
                <a:ea typeface="DejaVu Sans"/>
              </a:rPr>
              <a:t>                                                 </a:t>
            </a:r>
            <a:r>
              <a:rPr b="1" lang="en-US" sz="2800" spc="-1" strike="noStrike">
                <a:solidFill>
                  <a:srgbClr val="1f4e79"/>
                </a:solidFill>
                <a:latin typeface="Times New Roman"/>
                <a:ea typeface="DejaVu Sans"/>
              </a:rPr>
              <a:t>Future Works</a:t>
            </a:r>
            <a:endParaRPr b="0" lang="en-US" sz="2800" spc="-1" strike="noStrike">
              <a:latin typeface="Arial"/>
            </a:endParaRPr>
          </a:p>
          <a:p>
            <a:pPr>
              <a:lnSpc>
                <a:spcPct val="100000"/>
              </a:lnSpc>
            </a:pPr>
            <a:endParaRPr b="0" lang="en-US" sz="2800" spc="-1" strike="noStrike">
              <a:latin typeface="Arial"/>
            </a:endParaRPr>
          </a:p>
          <a:p>
            <a:pPr marL="343080" indent="-342360" algn="just">
              <a:lnSpc>
                <a:spcPct val="100000"/>
              </a:lnSpc>
              <a:buClr>
                <a:srgbClr val="000000"/>
              </a:buClr>
              <a:buFont typeface="Wingdings" charset="2"/>
              <a:buChar char=""/>
            </a:pPr>
            <a:r>
              <a:rPr b="0" lang="en-US" sz="2400" spc="-1" strike="noStrike">
                <a:solidFill>
                  <a:srgbClr val="000000"/>
                </a:solidFill>
                <a:latin typeface="Times New Roman"/>
                <a:ea typeface="DejaVu Sans"/>
              </a:rPr>
              <a:t>In the future, we will try to apply Deep Learning Approaches to find out the best accuracy.</a:t>
            </a:r>
            <a:endParaRPr b="0" lang="en-US" sz="2400" spc="-1" strike="noStrike">
              <a:latin typeface="Arial"/>
            </a:endParaRPr>
          </a:p>
          <a:p>
            <a:pPr marL="343080" indent="-342360" algn="just">
              <a:lnSpc>
                <a:spcPct val="100000"/>
              </a:lnSpc>
              <a:buClr>
                <a:srgbClr val="000000"/>
              </a:buClr>
              <a:buFont typeface="Wingdings" charset="2"/>
              <a:buChar char=""/>
            </a:pPr>
            <a:r>
              <a:rPr b="0" lang="en-US" sz="2400" spc="-1" strike="noStrike">
                <a:solidFill>
                  <a:srgbClr val="000000"/>
                </a:solidFill>
                <a:latin typeface="Times New Roman"/>
                <a:ea typeface="DejaVu Sans"/>
              </a:rPr>
              <a:t>We will try to extend our dataset.</a:t>
            </a:r>
            <a:endParaRPr b="0" lang="en-US" sz="2400" spc="-1" strike="noStrike">
              <a:latin typeface="Arial"/>
            </a:endParaRPr>
          </a:p>
          <a:p>
            <a:pPr algn="just">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000" spc="-1" strike="noStrike">
                <a:solidFill>
                  <a:srgbClr val="000000"/>
                </a:solidFill>
                <a:latin typeface="Times New Roman"/>
                <a:ea typeface="DejaVu Sans"/>
              </a:rPr>
              <a:t>                                                                     </a:t>
            </a:r>
            <a:r>
              <a:rPr b="0" lang="en-US" sz="1000" spc="-1" strike="noStrike">
                <a:solidFill>
                  <a:srgbClr val="000000"/>
                </a:solidFill>
                <a:latin typeface="Times New Roman"/>
                <a:ea typeface="DejaVu Sans"/>
              </a:rPr>
              <a:t>Picture courtesy: Algo-Vision, weizmann-usa.org</a:t>
            </a:r>
            <a:endParaRPr b="0" lang="en-US" sz="1000" spc="-1" strike="noStrike">
              <a:latin typeface="Arial"/>
            </a:endParaRPr>
          </a:p>
        </p:txBody>
      </p:sp>
      <p:sp>
        <p:nvSpPr>
          <p:cNvPr id="172"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100" spc="-1" strike="noStrike">
                <a:solidFill>
                  <a:srgbClr val="000000"/>
                </a:solidFill>
                <a:latin typeface="Times New Roman"/>
              </a:rPr>
              <a:t>Find Reason of Drug Addiction through Machine Learning Techniques.</a:t>
            </a:r>
            <a:endParaRPr b="0" lang="en-US" sz="1100" spc="-1" strike="noStrike">
              <a:latin typeface="Arial"/>
            </a:endParaRPr>
          </a:p>
        </p:txBody>
      </p:sp>
      <p:pic>
        <p:nvPicPr>
          <p:cNvPr id="173" name="Picture 6" descr=""/>
          <p:cNvPicPr/>
          <p:nvPr/>
        </p:nvPicPr>
        <p:blipFill>
          <a:blip r:embed="rId1"/>
          <a:stretch/>
        </p:blipFill>
        <p:spPr>
          <a:xfrm>
            <a:off x="10556280" y="0"/>
            <a:ext cx="1634760" cy="1087560"/>
          </a:xfrm>
          <a:prstGeom prst="rect">
            <a:avLst/>
          </a:prstGeom>
          <a:ln>
            <a:noFill/>
          </a:ln>
        </p:spPr>
      </p:pic>
      <p:pic>
        <p:nvPicPr>
          <p:cNvPr id="174" name="Picture 4" descr=""/>
          <p:cNvPicPr/>
          <p:nvPr/>
        </p:nvPicPr>
        <p:blipFill>
          <a:blip r:embed="rId2"/>
          <a:stretch/>
        </p:blipFill>
        <p:spPr>
          <a:xfrm>
            <a:off x="4165560" y="3223080"/>
            <a:ext cx="4126680" cy="23202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1118</TotalTime>
  <Application>LibreOffice/6.0.7.3$Linux_X86_64 LibreOffice_project/00m0$Build-3</Application>
  <Words>967</Words>
  <Paragraphs>238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2019-01-10T13:58:53Z</dcterms:created>
  <dc:creator>Boby</dc:creator>
  <dc:description/>
  <dc:language>en-US</dc:language>
  <cp:lastModifiedBy/>
  <dcterms:modified xsi:type="dcterms:W3CDTF">2020-06-08T15:27:06Z</dcterms:modified>
  <cp:revision>166</cp:revision>
  <dc:subject/>
  <dc:title>Dept. of Computer Science &amp; Engineering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