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fcefd56d7_2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1fcefd56d7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fcefd56d7_2_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fcefd56d7_2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fcefd56d7_2_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1fcefd56d7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efd56d7_2_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1fcefd56d7_2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fcefd56d7_2_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1fcefd56d7_2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fcefd56d7_2_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1fcefd56d7_2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fcefd56d7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1fcefd56d7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91213" y="197088"/>
            <a:ext cx="8761576" cy="474932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1143000" y="1000125"/>
            <a:ext cx="6858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143000" y="2346007"/>
            <a:ext cx="6858000" cy="9657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71478" l="1648" r="13926" t="0"/>
          <a:stretch/>
        </p:blipFill>
        <p:spPr>
          <a:xfrm>
            <a:off x="257174" y="3409951"/>
            <a:ext cx="8786813" cy="151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192024" y="198882"/>
            <a:ext cx="8762287" cy="474932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5" name="Google Shape;65;p15"/>
          <p:cNvCxnSpPr/>
          <p:nvPr/>
        </p:nvCxnSpPr>
        <p:spPr>
          <a:xfrm>
            <a:off x="453325" y="897294"/>
            <a:ext cx="8237349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-3"/>
          <a:stretch/>
        </p:blipFill>
        <p:spPr>
          <a:xfrm>
            <a:off x="201774" y="3601047"/>
            <a:ext cx="8740452" cy="133967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818147" y="1130301"/>
            <a:ext cx="2394284" cy="3502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413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Quattrocento Sans"/>
              <a:buChar char=" "/>
              <a:defRPr sz="900"/>
            </a:lvl1pPr>
            <a:lvl2pPr indent="-2857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 "/>
              <a:defRPr sz="900"/>
            </a:lvl2pPr>
            <a:lvl3pPr indent="-3238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Char char=" 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 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 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3296653" y="1130301"/>
            <a:ext cx="5357929" cy="3502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413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Quattrocento Sans"/>
              <a:buChar char=" "/>
              <a:defRPr sz="900"/>
            </a:lvl1pPr>
            <a:lvl2pPr indent="-2857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 "/>
              <a:defRPr sz="900"/>
            </a:lvl2pPr>
            <a:lvl3pPr indent="-3238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Char char=" 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 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 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-3"/>
          <a:stretch/>
        </p:blipFill>
        <p:spPr>
          <a:xfrm>
            <a:off x="201774" y="3601047"/>
            <a:ext cx="8740452" cy="133967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3325" y="1203158"/>
            <a:ext cx="8237348" cy="34295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413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Quattrocento Sans"/>
              <a:buChar char=" "/>
              <a:defRPr sz="900"/>
            </a:lvl1pPr>
            <a:lvl2pPr indent="-2857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 "/>
              <a:defRPr sz="900"/>
            </a:lvl2pPr>
            <a:lvl3pPr indent="-3238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Char char=" 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 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 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192024" y="198882"/>
            <a:ext cx="8762287" cy="474932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8" name="Google Shape;78;p18"/>
          <p:cNvCxnSpPr/>
          <p:nvPr/>
        </p:nvCxnSpPr>
        <p:spPr>
          <a:xfrm>
            <a:off x="453325" y="897294"/>
            <a:ext cx="8237349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 b="0" l="-41783" r="0" t="-3"/>
          <a:stretch/>
        </p:blipFill>
        <p:spPr>
          <a:xfrm>
            <a:off x="201774" y="3601047"/>
            <a:ext cx="8740452" cy="133967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-3"/>
          <a:stretch/>
        </p:blipFill>
        <p:spPr>
          <a:xfrm>
            <a:off x="201774" y="3601047"/>
            <a:ext cx="8740452" cy="133967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453325" y="1203158"/>
            <a:ext cx="8237348" cy="34295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413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"/>
              <a:buFont typeface="Quattrocento Sans"/>
              <a:buChar char=" "/>
              <a:defRPr sz="900"/>
            </a:lvl1pPr>
            <a:lvl2pPr indent="-2857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 "/>
              <a:defRPr sz="900"/>
            </a:lvl2pPr>
            <a:lvl3pPr indent="-3238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Char char=" 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 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 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191213" y="197088"/>
            <a:ext cx="8762287" cy="474932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191213" y="197088"/>
            <a:ext cx="8761576" cy="155448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20"/>
          <p:cNvSpPr txBox="1"/>
          <p:nvPr>
            <p:ph type="title"/>
          </p:nvPr>
        </p:nvSpPr>
        <p:spPr>
          <a:xfrm>
            <a:off x="390906" y="1152144"/>
            <a:ext cx="5157216" cy="48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404622" y="1920240"/>
            <a:ext cx="7084314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Char char="•"/>
              <a:defRPr sz="900">
                <a:solidFill>
                  <a:srgbClr val="3F3F3F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Char char="•"/>
              <a:defRPr sz="900">
                <a:solidFill>
                  <a:srgbClr val="3F3F3F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Char char="•"/>
              <a:defRPr sz="900">
                <a:solidFill>
                  <a:srgbClr val="3F3F3F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Char char="•"/>
              <a:defRPr sz="9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92024" y="198882"/>
            <a:ext cx="8762287" cy="474932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Font typeface="Quattrocento Sans"/>
              <a:buNone/>
              <a:defRPr b="0" i="0" sz="2100" u="none" cap="none" strike="noStrike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453325" y="897294"/>
            <a:ext cx="8237349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ctrTitle"/>
          </p:nvPr>
        </p:nvSpPr>
        <p:spPr>
          <a:xfrm>
            <a:off x="1143000" y="406236"/>
            <a:ext cx="6858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Hate Speech Detection based on Sentiment Knowledge Sharing</a:t>
            </a:r>
            <a:endParaRPr/>
          </a:p>
        </p:txBody>
      </p:sp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1143000" y="2346006"/>
            <a:ext cx="6858000" cy="22778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Team: 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ID: 20101208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Md. Fardin Ahsan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Section: 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ST: Mustakin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RA: Mehedi</a:t>
            </a:r>
            <a:endParaRPr/>
          </a:p>
        </p:txBody>
      </p:sp>
      <p:sp>
        <p:nvSpPr>
          <p:cNvPr id="97" name="Google Shape;97;p22"/>
          <p:cNvSpPr txBox="1"/>
          <p:nvPr/>
        </p:nvSpPr>
        <p:spPr>
          <a:xfrm>
            <a:off x="8377518" y="4623847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attrocento Sans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descr="2D Slides" id="103" name="Google Shape;103;p23"/>
          <p:cNvSpPr txBox="1"/>
          <p:nvPr/>
        </p:nvSpPr>
        <p:spPr>
          <a:xfrm>
            <a:off x="1036634" y="1089422"/>
            <a:ext cx="5050725" cy="312435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537882" y="1297641"/>
            <a:ext cx="8034617" cy="3240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growing concern in today's digital world</a:t>
            </a:r>
            <a:endParaRPr sz="1100"/>
          </a:p>
          <a:p>
            <a:pPr indent="-38100" lvl="0" marL="127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Existing methods of detecting hate speech mainly rely on machine learning algorithms</a:t>
            </a:r>
            <a:endParaRPr sz="1100"/>
          </a:p>
          <a:p>
            <a:pPr indent="-38100" lvl="0" marL="127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27000" lvl="0" marL="127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the growth of online communication, hate speech has become more prevalent</a:t>
            </a:r>
            <a:endParaRPr sz="1100"/>
          </a:p>
          <a:p>
            <a:pPr indent="-63500" lvl="0" marL="127000" marR="0" rtl="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4148418" y="2158253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8572499" y="468630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Quattrocento Sans"/>
              <a:buNone/>
            </a:pPr>
            <a:r>
              <a:rPr b="0" i="0" lang="en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Font typeface="Quattrocento Sans"/>
              <a:buNone/>
            </a:pPr>
            <a:r>
              <a:rPr b="1" lang="en"/>
              <a:t>Related Work</a:t>
            </a:r>
            <a:endParaRPr/>
          </a:p>
        </p:txBody>
      </p:sp>
      <p:pic>
        <p:nvPicPr>
          <p:cNvPr id="112" name="Google Shape;1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3720" y="1203510"/>
            <a:ext cx="4391887" cy="281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/>
          <p:cNvSpPr txBox="1"/>
          <p:nvPr/>
        </p:nvSpPr>
        <p:spPr>
          <a:xfrm>
            <a:off x="531159" y="1600198"/>
            <a:ext cx="358364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AutoNum type="arabi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layer</a:t>
            </a:r>
            <a:endParaRPr sz="1100"/>
          </a:p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AutoNum type="arabi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Sentiment knowledge sharing layer</a:t>
            </a:r>
            <a:endParaRPr sz="1100"/>
          </a:p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AutoNum type="arabi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Gated attention layer</a:t>
            </a:r>
            <a:endParaRPr sz="1100"/>
          </a:p>
        </p:txBody>
      </p:sp>
      <p:sp>
        <p:nvSpPr>
          <p:cNvPr id="114" name="Google Shape;114;p24"/>
          <p:cNvSpPr txBox="1"/>
          <p:nvPr/>
        </p:nvSpPr>
        <p:spPr>
          <a:xfrm>
            <a:off x="4471147" y="4134303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Sentiment Knowledge Sharing(SKS).</a:t>
            </a:r>
            <a:endParaRPr sz="1100"/>
          </a:p>
        </p:txBody>
      </p:sp>
      <p:sp>
        <p:nvSpPr>
          <p:cNvPr id="115" name="Google Shape;115;p24"/>
          <p:cNvSpPr txBox="1"/>
          <p:nvPr/>
        </p:nvSpPr>
        <p:spPr>
          <a:xfrm>
            <a:off x="8700247" y="4619065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Quattrocento Sans"/>
              <a:buNone/>
            </a:pPr>
            <a:r>
              <a:rPr lang="en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Quattrocento Sans"/>
              <a:buNone/>
            </a:pPr>
            <a:r>
              <a:rPr b="1" lang="en" sz="2400"/>
              <a:t>Process</a:t>
            </a:r>
            <a:endParaRPr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453326" y="1203157"/>
            <a:ext cx="3534475" cy="36038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n" sz="1200"/>
              <a:t>1. Remove stop words, punctuation and other sound words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n" sz="1200"/>
              <a:t>2. Sentiment scores are assigned.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t/>
            </a:r>
            <a:endParaRPr sz="1200"/>
          </a:p>
        </p:txBody>
      </p:sp>
      <p:sp>
        <p:nvSpPr>
          <p:cNvPr id="122" name="Google Shape;122;p25"/>
          <p:cNvSpPr txBox="1"/>
          <p:nvPr/>
        </p:nvSpPr>
        <p:spPr>
          <a:xfrm>
            <a:off x="8690675" y="4612341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Quattrocento Sans"/>
              <a:buNone/>
            </a:pPr>
            <a:r>
              <a:rPr lang="en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Font typeface="Quattrocento Sans"/>
              <a:buNone/>
            </a:pPr>
            <a:r>
              <a:rPr lang="en"/>
              <a:t>Advantage &amp; Disadvantage</a:t>
            </a:r>
            <a:endParaRPr/>
          </a:p>
        </p:txBody>
      </p:sp>
      <p:sp>
        <p:nvSpPr>
          <p:cNvPr id="128" name="Google Shape;128;p26"/>
          <p:cNvSpPr/>
          <p:nvPr/>
        </p:nvSpPr>
        <p:spPr>
          <a:xfrm>
            <a:off x="0" y="0"/>
            <a:ext cx="603885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of Hate Speech Detection based on Sentiment Knowledge Sharing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601755" y="1576341"/>
            <a:ext cx="4696385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shared sentiment knowledge to detect hate speech has several advantages as well as some disadvantages.</a:t>
            </a:r>
            <a:endParaRPr sz="1100"/>
          </a:p>
        </p:txBody>
      </p:sp>
      <p:sp>
        <p:nvSpPr>
          <p:cNvPr id="130" name="Google Shape;130;p26"/>
          <p:cNvSpPr txBox="1"/>
          <p:nvPr/>
        </p:nvSpPr>
        <p:spPr>
          <a:xfrm>
            <a:off x="8690675" y="4645959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Quattrocento Sans"/>
              <a:buNone/>
            </a:pPr>
            <a:r>
              <a:rPr lang="en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Plans</a:t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453326" y="1559858"/>
            <a:ext cx="5405718" cy="17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Developing better sentiment lexicons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Exploring the use of context in hate speech detection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Developing methods for evaluating the performance of hate speech detection models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 Studying the ethical implications of hate speech detection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5. Developing methods to detect hate speech in multimedia content</a:t>
            </a:r>
            <a:endParaRPr sz="1100"/>
          </a:p>
          <a:p>
            <a:pPr indent="0" lvl="0" marL="0" marR="0" rtl="0" algn="l">
              <a:lnSpc>
                <a:spcPct val="128571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sz="11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8690675" y="4639235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Quattrocento Sans"/>
              <a:buNone/>
            </a:pPr>
            <a:r>
              <a:rPr lang="en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453325" y="336471"/>
            <a:ext cx="8237349" cy="5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Conclusion 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453326" y="1135609"/>
            <a:ext cx="4572000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method detects hate speech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ensure accurate and comprehensive detection of hate speech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sentiment analysis to improve hate speech detection accuracy</a:t>
            </a:r>
            <a:endParaRPr sz="1100"/>
          </a:p>
        </p:txBody>
      </p:sp>
      <p:sp>
        <p:nvSpPr>
          <p:cNvPr id="144" name="Google Shape;144;p28"/>
          <p:cNvSpPr txBox="1"/>
          <p:nvPr/>
        </p:nvSpPr>
        <p:spPr>
          <a:xfrm>
            <a:off x="8767482" y="4706471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Quattrocento Sans"/>
              <a:buNone/>
            </a:pPr>
            <a:r>
              <a:rPr lang="en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t Started with 3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