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87079-FA8E-4937-8778-159BAC69161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AC293-A0D9-4BCA-B177-EF971DAA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18602FE-9DD9-40D6-BBF0-F70C9F541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0F7376B-FB87-4499-9E49-031D70DC6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EEE_TAG_BLUE.png">
            <a:extLst>
              <a:ext uri="{FF2B5EF4-FFF2-40B4-BE49-F238E27FC236}">
                <a16:creationId xmlns:a16="http://schemas.microsoft.com/office/drawing/2014/main" id="{ECC85D2E-97DE-4BD5-8E36-EDD3D02D7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60198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822325"/>
            <a:ext cx="9550400" cy="1143000"/>
          </a:xfrm>
        </p:spPr>
        <p:txBody>
          <a:bodyPr/>
          <a:lstStyle>
            <a:lvl1pPr>
              <a:lnSpc>
                <a:spcPct val="9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5452" y="3962400"/>
            <a:ext cx="5226049" cy="1752600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9F05BAF4-DC7C-45C6-B650-5CAC0382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40C4F7A-2C78-42FA-96E1-E90729ADDD7C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CA26681E-A2D9-42E9-83A7-C41E7CAA57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793AA527-5284-49CF-A2ED-FCFE01F14A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09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729C571F-CA34-43CC-B2B1-8E4B1442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106451E-BD61-4CFF-A350-BE10B00C2928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2A945C62-E9CE-466F-A7CD-3FEC39F0E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113F3A3-C40B-4E83-A0EE-AF7D4D1C36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238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E3A46856-321E-43CB-873F-ECCA0487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E127C95-69D2-4B7D-9254-0AD9E0C09E6D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2FB3FD76-705A-4CC4-984F-822482F2F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D3D2FB16-C74E-43FB-8567-0808764D6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16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609600"/>
            <a:ext cx="1046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1700" y="2000250"/>
            <a:ext cx="5130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35700" y="2000250"/>
            <a:ext cx="5130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35700" y="4133850"/>
            <a:ext cx="5130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475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89000" y="590550"/>
            <a:ext cx="1046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1981200"/>
            <a:ext cx="5130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981200"/>
            <a:ext cx="5130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12800" y="4114800"/>
            <a:ext cx="5130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6800" y="4114800"/>
            <a:ext cx="5130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3432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1046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100" y="1981200"/>
            <a:ext cx="5130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61100" y="1981200"/>
            <a:ext cx="5130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61100" y="4114800"/>
            <a:ext cx="5130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2583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609600"/>
            <a:ext cx="1046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981200"/>
            <a:ext cx="5130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6800" y="1981200"/>
            <a:ext cx="5130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283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ED39C-E4D9-49D9-A470-A0AC49C28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AAE5171-7FE3-4C8B-ADE4-EFC08F394F84}" type="slidenum">
              <a:rPr lang="en-US" altLang="en-US"/>
              <a:pPr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43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1645920"/>
            <a:ext cx="11101917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106B44B-A5E0-4860-9C4E-A2B4450933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75A3797B-782A-4A4C-9CFB-891A1E20261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8916126F-3FE7-4D39-844C-04B6B7DA2A5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4DD1BD-B45E-4F1E-9E22-C6A5F4940D0F}" type="datetime1">
              <a:rPr lang="en-US" smtClean="0"/>
              <a:t>9/12/2021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chemeClr val="tx1">
                  <a:lumMod val="65000"/>
                  <a:lumOff val="35000"/>
                </a:schemeClr>
              </a:buClr>
              <a:defRPr/>
            </a:lvl2pPr>
            <a:lvl3pPr>
              <a:buClr>
                <a:schemeClr val="tx1">
                  <a:lumMod val="65000"/>
                  <a:lumOff val="35000"/>
                </a:schemeClr>
              </a:buClr>
              <a:defRPr/>
            </a:lvl3pPr>
            <a:lvl4pPr>
              <a:buClr>
                <a:schemeClr val="tx1">
                  <a:lumMod val="65000"/>
                  <a:lumOff val="35000"/>
                </a:schemeClr>
              </a:buClr>
              <a:defRPr/>
            </a:lvl4pPr>
            <a:lvl5pPr>
              <a:buClr>
                <a:schemeClr val="tx1">
                  <a:lumMod val="65000"/>
                  <a:lumOff val="3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834B2A30-58D0-4E8F-8BAF-56DA2162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DD7E17E-0E56-4073-932F-A8A71CDE9FD0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779DA876-D525-4425-AB03-D7E419FABF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9C642701-8FF4-448B-9284-3711F027FF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82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3F27F75-553C-4B17-BAD0-16C3484E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693A367-8A74-4AD6-92D8-3EADFFD75E2A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E01B45CE-C24A-4B4C-A281-68B88FB78B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9F31730-A731-4B4D-8810-9ABEC56FE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54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60001C80-FB5D-49D9-9505-DBD110E7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2561263-28F4-47E7-9EDD-E4D06CE1875F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A623BC7D-4223-4D49-8ACB-6EAA6CF2A9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9E14CCD8-5B09-41DA-B46C-2863E228C1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0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05B95A16-8176-41BB-9C58-C034EC57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6DF7CFC-BF11-46B3-8AC8-64FA66CCAA79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587D0B1D-827F-4661-A128-501F74384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F97AADA-F0CE-4C32-9B83-E024DFC5A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12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00E58583-27E5-4278-A6A4-ED0F320A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48FE4DF-B8E0-4750-AB0E-3A716AA51A1A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8D45485-58AC-481C-B70F-062C54288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C0D10FED-3976-49C4-A55B-3C310B0B9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2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C29B08E3-7D42-45E3-B62E-891B4833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04946BB-DFCC-4C6C-8928-02B351E540BF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46C9BFFD-5DCF-4647-84F9-6943BE021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2A8EDCF6-7B73-49C8-99A2-7C553F1AE5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34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E78A10DC-60BC-4070-B9A3-81461368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91F14D2-A82C-44AD-9157-7A8A097C4D59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773E1948-A28B-4C57-904B-63BA6F1C4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8DDFF080-A1AD-43FE-9048-64AB91B4D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35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EB7F07DC-EC59-4EEE-8159-77D3F8F9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FBFAC-ACC0-477D-91DA-D0783B27C89D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D3A55ACF-58E4-416C-8441-41F1E22639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BDD4C5B-C7CF-4099-A2FA-872E68E58E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24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A9538D-BE34-48D7-B10B-DF6CF7159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F10573A-F59B-4DA4-8FBF-2D647DE2C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44EF349-831D-4525-959B-29711C8B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5600" y="6172201"/>
            <a:ext cx="416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98989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56ACA5D-57FD-4A0A-9F3B-4D3FDBA32B33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03789E0-A45F-45CE-9F8E-54636BC86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200" y="6172201"/>
            <a:ext cx="914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1A5F289A-56CF-463D-A985-033D1DC7AC7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7" descr="IEEE_TAG_BLUE.png">
            <a:extLst>
              <a:ext uri="{FF2B5EF4-FFF2-40B4-BE49-F238E27FC236}">
                <a16:creationId xmlns:a16="http://schemas.microsoft.com/office/drawing/2014/main" id="{2A39FC26-F04C-4B51-8FBA-1FE6DB2527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924551"/>
            <a:ext cx="12192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7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112" charset="0"/>
          <a:ea typeface="ＭＳ Ｐゴシック" pitchFamily="28" charset="-128"/>
          <a:cs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112" charset="0"/>
          <a:ea typeface="ＭＳ Ｐゴシック" pitchFamily="28" charset="-128"/>
          <a:cs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112" charset="0"/>
          <a:ea typeface="ＭＳ Ｐゴシック" pitchFamily="28" charset="-128"/>
          <a:cs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112" charset="0"/>
          <a:ea typeface="ＭＳ Ｐゴシック" pitchFamily="28" charset="-128"/>
          <a:cs typeface="ＭＳ Ｐゴシック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Blip>
          <a:blip r:embed="rId22"/>
        </a:buBlip>
        <a:defRPr sz="28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Char char="–"/>
        <a:defRPr sz="2600">
          <a:solidFill>
            <a:schemeClr val="tx1"/>
          </a:solidFill>
          <a:latin typeface="+mn-lt"/>
          <a:ea typeface="ＭＳ Ｐゴシック" pitchFamily="-112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ＭＳ Ｐゴシック" pitchFamily="-112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ＭＳ Ｐゴシック" pitchFamily="-112" charset="-128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9" y="1053027"/>
            <a:ext cx="11687175" cy="1514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9174" y="215317"/>
            <a:ext cx="938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How to calculate Higuchi’s Fractal Dimension (HFD)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412" y="3002691"/>
                <a:ext cx="10379675" cy="2834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 we have to calculate each channels HFD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Consider a finite set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 series </a:t>
                </a:r>
                <a:r>
                  <a:rPr lang="en-US" dirty="0"/>
                  <a:t>observations taken at a regular interval:</a:t>
                </a:r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(1),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(2),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(3),…,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From given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 series</a:t>
                </a:r>
                <a:r>
                  <a:rPr lang="en-US" dirty="0"/>
                  <a:t>, first construct a new time series,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 defined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=1,2,…,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2" y="3002691"/>
                <a:ext cx="10379675" cy="2834366"/>
              </a:xfrm>
              <a:prstGeom prst="rect">
                <a:avLst/>
              </a:prstGeom>
              <a:blipFill>
                <a:blip r:embed="rId3"/>
                <a:stretch>
                  <a:fillRect l="-470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75ABACD-9EA1-452F-9F82-B908A02F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867" y="5159669"/>
            <a:ext cx="3700463" cy="677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174" y="3933543"/>
            <a:ext cx="4029075" cy="295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14A007-8DFF-4D3A-BB9A-1AB1A0C6E59E}"/>
              </a:ext>
            </a:extLst>
          </p:cNvPr>
          <p:cNvSpPr/>
          <p:nvPr/>
        </p:nvSpPr>
        <p:spPr bwMode="auto">
          <a:xfrm>
            <a:off x="10589740" y="5653217"/>
            <a:ext cx="1399274" cy="7599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44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3892" y="1272746"/>
            <a:ext cx="986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case of k = 3 and N = 100, three time series obtained by the above process are described as follows: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3F7F9-8323-4C2F-A75C-F0090B791964}"/>
                  </a:ext>
                </a:extLst>
              </p:cNvPr>
              <p:cNvSpPr txBox="1"/>
              <p:nvPr/>
            </p:nvSpPr>
            <p:spPr>
              <a:xfrm>
                <a:off x="1674075" y="2196076"/>
                <a:ext cx="4572000" cy="1019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(1),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(4),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(7),…,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(97),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(100)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(2),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(5),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(8),…,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(98)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(3),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(6),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(9),…,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(99)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3F7F9-8323-4C2F-A75C-F0090B791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075" y="2196076"/>
                <a:ext cx="4572000" cy="1019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82132" y="3479112"/>
                <a:ext cx="3941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Length of the curve,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 , as follows: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32" y="3479112"/>
                <a:ext cx="3941335" cy="369332"/>
              </a:xfrm>
              <a:prstGeom prst="rect">
                <a:avLst/>
              </a:prstGeom>
              <a:blipFill>
                <a:blip r:embed="rId3"/>
                <a:stretch>
                  <a:fillRect l="-1084" t="-11667" r="-21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0AD9D3-43BB-4860-A01D-610EC4131D4A}"/>
                  </a:ext>
                </a:extLst>
              </p:cNvPr>
              <p:cNvSpPr txBox="1"/>
              <p:nvPr/>
            </p:nvSpPr>
            <p:spPr>
              <a:xfrm>
                <a:off x="1283043" y="4013482"/>
                <a:ext cx="7744264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endChr m:val="}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"/>
                                              <m:endChr m:val="]"/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grow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 </m:t>
                                              </m:r>
                                            </m:e>
                                          </m:nary>
                                        </m:den>
                                      </m:f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e>
                                          </m:d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0AD9D3-43BB-4860-A01D-610EC4131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043" y="4013482"/>
                <a:ext cx="7744264" cy="1117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514A007-8DFF-4D3A-BB9A-1AB1A0C6E59E}"/>
              </a:ext>
            </a:extLst>
          </p:cNvPr>
          <p:cNvSpPr/>
          <p:nvPr/>
        </p:nvSpPr>
        <p:spPr bwMode="auto">
          <a:xfrm>
            <a:off x="10589741" y="5677929"/>
            <a:ext cx="1346886" cy="7722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0075" y="287861"/>
            <a:ext cx="3828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How to calculate HFD</a:t>
            </a:r>
          </a:p>
        </p:txBody>
      </p:sp>
    </p:spTree>
    <p:extLst>
      <p:ext uri="{BB962C8B-B14F-4D97-AF65-F5344CB8AC3E}">
        <p14:creationId xmlns:p14="http://schemas.microsoft.com/office/powerpoint/2010/main" val="51097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61937" y="713614"/>
                <a:ext cx="10931388" cy="614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Palatino Linotype" panose="02040502050505030304" pitchFamily="18" charset="0"/>
                  </a:rPr>
                  <a:t>Consider, we have to calculate HFD in channel Fp2 for 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k</a:t>
                </a:r>
                <a:r>
                  <a:rPr lang="en-US" sz="2000" baseline="-25000" dirty="0" err="1">
                    <a:latin typeface="Palatino Linotype" panose="02040502050505030304" pitchFamily="18" charset="0"/>
                  </a:rPr>
                  <a:t>max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  = 2 </a:t>
                </a:r>
              </a:p>
              <a:p>
                <a:endParaRPr lang="en-US" sz="2000" dirty="0">
                  <a:latin typeface="Palatino Linotype" panose="0204050205050503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Palatino Linotype" panose="02040502050505030304" pitchFamily="18" charset="0"/>
                  </a:rPr>
                  <a:t>Calculate length of the curve using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 </m:t>
                                          </m:r>
                                        </m:e>
                                      </m:nary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−1)⋅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Palatino Linotype" panose="0204050205050503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Palatino Linotype" panose="02040502050505030304" pitchFamily="18" charset="0"/>
                  </a:rPr>
                  <a:t>When </a:t>
                </a:r>
                <a:r>
                  <a:rPr lang="en-US" sz="20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Palatino Linotype" panose="02040502050505030304" pitchFamily="18" charset="0"/>
                  </a:rPr>
                  <a:t>k</a:t>
                </a:r>
                <a:r>
                  <a:rPr lang="en-US" sz="2000" baseline="-250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Palatino Linotype" panose="02040502050505030304" pitchFamily="18" charset="0"/>
                  </a:rPr>
                  <a:t>maxi</a:t>
                </a:r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Palatino Linotype" panose="02040502050505030304" pitchFamily="18" charset="0"/>
                  </a:rPr>
                  <a:t> = 1</a:t>
                </a: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 L</a:t>
                </a:r>
                <a:r>
                  <a:rPr lang="en-US" sz="2000" baseline="-25000" dirty="0">
                    <a:latin typeface="Palatino Linotype" panose="02040502050505030304" pitchFamily="18" charset="0"/>
                  </a:rPr>
                  <a:t>m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 [1] = 22681.349       mean of l</a:t>
                </a:r>
                <a:r>
                  <a:rPr lang="en-US" sz="2000" baseline="-25000" dirty="0">
                    <a:latin typeface="Palatino Linotype" panose="02040502050505030304" pitchFamily="18" charset="0"/>
                  </a:rPr>
                  <a:t>m 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22681.349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000" dirty="0">
                    <a:latin typeface="Palatino Linotype" panose="02040502050505030304" pitchFamily="18" charset="0"/>
                  </a:rPr>
                  <a:t> = 22681.349</a:t>
                </a:r>
              </a:p>
              <a:p>
                <a:endParaRPr lang="en-US" sz="2000" dirty="0"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Palatino Linotype" panose="02040502050505030304" pitchFamily="18" charset="0"/>
                  </a:rPr>
                  <a:t>When </a:t>
                </a:r>
                <a:r>
                  <a:rPr lang="en-US" sz="20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Palatino Linotype" panose="02040502050505030304" pitchFamily="18" charset="0"/>
                  </a:rPr>
                  <a:t>k</a:t>
                </a:r>
                <a:r>
                  <a:rPr lang="en-US" sz="2000" baseline="-250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Palatino Linotype" panose="02040502050505030304" pitchFamily="18" charset="0"/>
                  </a:rPr>
                  <a:t>maxi</a:t>
                </a:r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Palatino Linotype" panose="02040502050505030304" pitchFamily="18" charset="0"/>
                  </a:rPr>
                  <a:t> = 2</a:t>
                </a: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L</a:t>
                </a:r>
                <a:r>
                  <a:rPr lang="en-US" sz="2000" baseline="-25000" dirty="0">
                    <a:latin typeface="Palatino Linotype" panose="02040502050505030304" pitchFamily="18" charset="0"/>
                  </a:rPr>
                  <a:t>m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 [1] = 6769.58</a:t>
                </a: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L</a:t>
                </a:r>
                <a:r>
                  <a:rPr lang="en-US" sz="2000" baseline="-25000" dirty="0">
                    <a:latin typeface="Palatino Linotype" panose="02040502050505030304" pitchFamily="18" charset="0"/>
                  </a:rPr>
                  <a:t>m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 [2] = 6793.5838      mean of l</a:t>
                </a:r>
                <a:r>
                  <a:rPr lang="en-US" sz="2000" baseline="-25000" dirty="0">
                    <a:latin typeface="Palatino Linotype" panose="02040502050505030304" pitchFamily="18" charset="0"/>
                  </a:rPr>
                  <a:t>m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6769.58+6793.5838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Palatino Linotype" panose="02040502050505030304" pitchFamily="18" charset="0"/>
                  </a:rPr>
                  <a:t> = 6781.58</a:t>
                </a:r>
              </a:p>
              <a:p>
                <a:endParaRPr lang="en-US" sz="2000" dirty="0">
                  <a:latin typeface="Palatino Linotype" panose="0204050205050503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Palatino Linotype" panose="02040502050505030304" pitchFamily="18" charset="0"/>
                  </a:rPr>
                  <a:t>Now we have to compute log e base 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k</a:t>
                </a:r>
                <a:r>
                  <a:rPr lang="en-US" sz="2000" baseline="-25000" dirty="0" err="1">
                    <a:latin typeface="Palatino Linotype" panose="02040502050505030304" pitchFamily="18" charset="0"/>
                  </a:rPr>
                  <a:t>i</a:t>
                </a:r>
                <a:r>
                  <a:rPr lang="en-US" sz="2000" baseline="-25000" dirty="0">
                    <a:latin typeface="Palatino Linotype" panose="02040502050505030304" pitchFamily="18" charset="0"/>
                  </a:rPr>
                  <a:t> 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and l</a:t>
                </a:r>
                <a:r>
                  <a:rPr lang="en-US" sz="2000" baseline="-25000" dirty="0">
                    <a:latin typeface="Palatino Linotype" panose="02040502050505030304" pitchFamily="18" charset="0"/>
                  </a:rPr>
                  <a:t>m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 and store them in an array named x and y respectively.</a:t>
                </a: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X [ 0     -0.693]</a:t>
                </a: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Y [ 10.02     8.82]</a:t>
                </a:r>
              </a:p>
              <a:p>
                <a:endParaRPr 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37" y="713614"/>
                <a:ext cx="10931388" cy="6144503"/>
              </a:xfrm>
              <a:prstGeom prst="rect">
                <a:avLst/>
              </a:prstGeom>
              <a:blipFill>
                <a:blip r:embed="rId2"/>
                <a:stretch>
                  <a:fillRect l="-502" t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85367" y="190394"/>
            <a:ext cx="3828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How to calculate HFD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14A007-8DFF-4D3A-BB9A-1AB1A0C6E59E}"/>
              </a:ext>
            </a:extLst>
          </p:cNvPr>
          <p:cNvSpPr/>
          <p:nvPr/>
        </p:nvSpPr>
        <p:spPr bwMode="auto">
          <a:xfrm>
            <a:off x="10688595" y="5715000"/>
            <a:ext cx="12192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834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71351" y="633604"/>
                <a:ext cx="10660547" cy="622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Palatino Linotype" panose="02040502050505030304" pitchFamily="18" charset="0"/>
                  </a:rPr>
                  <a:t>Now calculate summation of x</a:t>
                </a:r>
                <a:r>
                  <a:rPr lang="en-US" sz="2000" baseline="30000" dirty="0">
                    <a:latin typeface="Palatino Linotype" panose="02040502050505030304" pitchFamily="18" charset="0"/>
                  </a:rPr>
                  <a:t>2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, x, 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xy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 and y</a:t>
                </a:r>
                <a:r>
                  <a:rPr lang="en-US" sz="2000" baseline="30000" dirty="0">
                    <a:latin typeface="Palatino Linotype" panose="02040502050505030304" pitchFamily="18" charset="0"/>
                  </a:rPr>
                  <a:t>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Palatino Linotype" panose="02040502050505030304" pitchFamily="18" charset="0"/>
                </a:endParaRP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Sx</a:t>
                </a:r>
                <a:r>
                  <a:rPr lang="en-US" sz="2000" baseline="30000" dirty="0">
                    <a:latin typeface="Palatino Linotype" panose="02040502050505030304" pitchFamily="18" charset="0"/>
                  </a:rPr>
                  <a:t>2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 = 0.48</a:t>
                </a: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Sx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 = -0.693</a:t>
                </a: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Sxy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 = -6.115</a:t>
                </a: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Sy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 = 18.85</a:t>
                </a:r>
              </a:p>
              <a:p>
                <a:endParaRPr lang="en-US" sz="2000" dirty="0"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Palatino Linotype" panose="02040502050505030304" pitchFamily="18" charset="0"/>
                  </a:rPr>
                  <a:t>Compute denominator and numerator of linear regression using</a:t>
                </a:r>
              </a:p>
              <a:p>
                <a:endParaRPr lang="en-US" sz="2000" dirty="0">
                  <a:latin typeface="Palatino Linotype" panose="02040502050505030304" pitchFamily="18" charset="0"/>
                </a:endParaRP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den = 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k</a:t>
                </a:r>
                <a:r>
                  <a:rPr lang="en-US" sz="2000" baseline="-25000" dirty="0" err="1">
                    <a:latin typeface="Palatino Linotype" panose="02040502050505030304" pitchFamily="18" charset="0"/>
                  </a:rPr>
                  <a:t>max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 * sx</a:t>
                </a:r>
                <a:r>
                  <a:rPr lang="en-US" sz="2000" baseline="30000" dirty="0">
                    <a:latin typeface="Palatino Linotype" panose="02040502050505030304" pitchFamily="18" charset="0"/>
                  </a:rPr>
                  <a:t>2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 - (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sx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)</a:t>
                </a:r>
                <a:r>
                  <a:rPr lang="en-US" sz="2000" baseline="30000" dirty="0">
                    <a:latin typeface="Palatino Linotype" panose="02040502050505030304" pitchFamily="18" charset="0"/>
                  </a:rPr>
                  <a:t>2</a:t>
                </a: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num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 = 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k</a:t>
                </a:r>
                <a:r>
                  <a:rPr lang="en-US" sz="2000" baseline="-25000" dirty="0" err="1">
                    <a:latin typeface="Palatino Linotype" panose="02040502050505030304" pitchFamily="18" charset="0"/>
                  </a:rPr>
                  <a:t>max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 * 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sxy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 - 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sx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 * 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sy</a:t>
                </a:r>
                <a:endParaRPr lang="en-US" sz="2000" dirty="0">
                  <a:latin typeface="Palatino Linotype" panose="02040502050505030304" pitchFamily="18" charset="0"/>
                </a:endParaRP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den = 0.48</a:t>
                </a: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</a:t>
                </a:r>
                <a:r>
                  <a:rPr lang="en-US" sz="2000" dirty="0" err="1">
                    <a:latin typeface="Palatino Linotype" panose="02040502050505030304" pitchFamily="18" charset="0"/>
                  </a:rPr>
                  <a:t>num</a:t>
                </a:r>
                <a:r>
                  <a:rPr lang="en-US" sz="2000" dirty="0">
                    <a:latin typeface="Palatino Linotype" panose="02040502050505030304" pitchFamily="18" charset="0"/>
                  </a:rPr>
                  <a:t> = 0.836</a:t>
                </a: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      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𝑛𝑢𝑚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𝑑𝑒𝑛</m:t>
                        </m:r>
                      </m:den>
                    </m:f>
                  </m:oMath>
                </a14:m>
                <a:r>
                  <a:rPr lang="en-US" sz="2000" dirty="0">
                    <a:latin typeface="Palatino Linotype" panose="0204050205050503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0.836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0.48</m:t>
                        </m:r>
                      </m:den>
                    </m:f>
                  </m:oMath>
                </a14:m>
                <a:r>
                  <a:rPr lang="en-US" sz="2000" dirty="0">
                    <a:latin typeface="Palatino Linotype" panose="02040502050505030304" pitchFamily="18" charset="0"/>
                  </a:rPr>
                  <a:t> = 1.741</a:t>
                </a: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 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Palatino Linotype" panose="02040502050505030304" pitchFamily="18" charset="0"/>
                  </a:rPr>
                  <a:t>HFD value</a:t>
                </a:r>
                <a:r>
                  <a:rPr lang="en-US" sz="2000">
                    <a:latin typeface="Palatino Linotype" panose="02040502050505030304" pitchFamily="18" charset="0"/>
                  </a:rPr>
                  <a:t>: 1.741  MRMR</a:t>
                </a:r>
                <a:endParaRPr lang="en-US" sz="2000" dirty="0"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Palatino Linotype" panose="02040502050505030304" pitchFamily="18" charset="0"/>
                  </a:rPr>
                  <a:t>Average HFD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𝐸𝑣𝑒𝑟𝑦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𝑐h𝑎𝑛𝑛𝑒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h𝑓𝑑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den>
                    </m:f>
                  </m:oMath>
                </a14:m>
                <a:endParaRPr lang="en-US" sz="2000" dirty="0">
                  <a:latin typeface="Palatino Linotype" panose="02040502050505030304" pitchFamily="18" charset="0"/>
                </a:endParaRPr>
              </a:p>
              <a:p>
                <a:endParaRPr 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51" y="633604"/>
                <a:ext cx="10660547" cy="6224396"/>
              </a:xfrm>
              <a:prstGeom prst="rect">
                <a:avLst/>
              </a:prstGeom>
              <a:blipFill>
                <a:blip r:embed="rId2"/>
                <a:stretch>
                  <a:fillRect l="-515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9097" y="203260"/>
            <a:ext cx="434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How to calculate HFD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14A007-8DFF-4D3A-BB9A-1AB1A0C6E59E}"/>
              </a:ext>
            </a:extLst>
          </p:cNvPr>
          <p:cNvSpPr/>
          <p:nvPr/>
        </p:nvSpPr>
        <p:spPr bwMode="auto">
          <a:xfrm>
            <a:off x="10623049" y="5634034"/>
            <a:ext cx="1330411" cy="828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144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CFCE61-B92B-4737-9705-DD518BE5546A}"/>
              </a:ext>
            </a:extLst>
          </p:cNvPr>
          <p:cNvSpPr/>
          <p:nvPr/>
        </p:nvSpPr>
        <p:spPr bwMode="auto">
          <a:xfrm>
            <a:off x="4038600" y="2669938"/>
            <a:ext cx="3733800" cy="20242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kern="0">
              <a:solidFill>
                <a:sysClr val="windowText" lastClr="000000"/>
              </a:solidFill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5A4C1-8746-4A8B-A8F2-52FC5DFCF077}"/>
              </a:ext>
            </a:extLst>
          </p:cNvPr>
          <p:cNvSpPr txBox="1"/>
          <p:nvPr/>
        </p:nvSpPr>
        <p:spPr>
          <a:xfrm>
            <a:off x="5272063" y="48435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</a:rPr>
              <a:t>log(</a:t>
            </a:r>
            <a:r>
              <a:rPr lang="en-US" kern="0" dirty="0">
                <a:solidFill>
                  <a:sysClr val="windowText" lastClr="000000"/>
                </a:solidFill>
              </a:rPr>
              <a:t>1</a:t>
            </a:r>
            <a:r>
              <a:rPr lang="en-US" kern="0" dirty="0">
                <a:solidFill>
                  <a:srgbClr val="000000"/>
                </a:solidFill>
              </a:rPr>
              <a:t>. / 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C86043-9756-4532-9870-735DDF985896}"/>
                  </a:ext>
                </a:extLst>
              </p:cNvPr>
              <p:cNvSpPr txBox="1"/>
              <p:nvPr/>
            </p:nvSpPr>
            <p:spPr>
              <a:xfrm rot="16200000">
                <a:off x="2221856" y="3040290"/>
                <a:ext cx="2347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kern="0" dirty="0">
                    <a:solidFill>
                      <a:srgbClr val="000000"/>
                    </a:solidFill>
                  </a:rPr>
                  <a:t>log(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kern="0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C86043-9756-4532-9870-735DDF985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21856" y="3040290"/>
                <a:ext cx="2347175" cy="369332"/>
              </a:xfrm>
              <a:prstGeom prst="rect">
                <a:avLst/>
              </a:prstGeom>
              <a:blipFill>
                <a:blip r:embed="rId3"/>
                <a:stretch>
                  <a:fillRect l="-10000" r="-26667" b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72661B7-F27F-4334-8889-9A59AAC0063B}"/>
              </a:ext>
            </a:extLst>
          </p:cNvPr>
          <p:cNvSpPr txBox="1"/>
          <p:nvPr/>
        </p:nvSpPr>
        <p:spPr>
          <a:xfrm>
            <a:off x="2095499" y="5449391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ysClr val="windowText" lastClr="000000"/>
                </a:solidFill>
              </a:rPr>
              <a:t>Slop of this line is the </a:t>
            </a:r>
            <a:r>
              <a:rPr lang="en-US" sz="2200" b="1" kern="0" dirty="0">
                <a:solidFill>
                  <a:srgbClr val="00678F"/>
                </a:solidFill>
              </a:rPr>
              <a:t>Higuchi’s Fractal Dimension</a:t>
            </a: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0AD9D3-43BB-4860-A01D-610EC4131D4A}"/>
                  </a:ext>
                </a:extLst>
              </p:cNvPr>
              <p:cNvSpPr txBox="1"/>
              <p:nvPr/>
            </p:nvSpPr>
            <p:spPr>
              <a:xfrm>
                <a:off x="2033368" y="1477260"/>
                <a:ext cx="7744264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ker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endChr m:val="}"/>
                                  <m:ctrlPr>
                                    <a:rPr lang="en-US" i="1" ker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ctrlPr>
                                        <a:rPr lang="en-US" i="1" ker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ker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"/>
                                              <m:endChr m:val="]"/>
                                              <m:ctrlPr>
                                                <a:rPr lang="en-US" i="1" ker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 kern="0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kern="0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 kern="0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 kern="0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grow m:val="on"/>
                                              <m:ctrlPr>
                                                <a:rPr lang="en-US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 </m:t>
                                              </m:r>
                                            </m:e>
                                          </m:nary>
                                        </m:den>
                                      </m:f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ker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e>
                                          </m:d>
                                          <m:r>
                                            <a:rPr lang="en-US" ker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 kern="0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kern="0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f>
                                    <m:fPr>
                                      <m:ctrlPr>
                                        <a:rPr lang="en-US" i="1" ker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ker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 ker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0AD9D3-43BB-4860-A01D-610EC4131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368" y="1477260"/>
                <a:ext cx="7744264" cy="1117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 bwMode="auto">
          <a:xfrm flipV="1">
            <a:off x="4038600" y="2971800"/>
            <a:ext cx="3276600" cy="17224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4038600" y="38100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5715000" y="3810000"/>
            <a:ext cx="0" cy="8842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038600" y="3435350"/>
            <a:ext cx="2362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6400800" y="3435350"/>
            <a:ext cx="0" cy="12652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194776" y="991028"/>
            <a:ext cx="5231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kern="0" dirty="0">
                <a:solidFill>
                  <a:srgbClr val="7030A0"/>
                </a:solidFill>
                <a:latin typeface="+mj-lt"/>
              </a:rPr>
              <a:t>Higuchi’s Fractal Dimension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14A007-8DFF-4D3A-BB9A-1AB1A0C6E59E}"/>
              </a:ext>
            </a:extLst>
          </p:cNvPr>
          <p:cNvSpPr/>
          <p:nvPr/>
        </p:nvSpPr>
        <p:spPr bwMode="auto">
          <a:xfrm>
            <a:off x="10639863" y="5603789"/>
            <a:ext cx="1358547" cy="846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5367" y="190394"/>
            <a:ext cx="3828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How to calculate HFD</a:t>
            </a:r>
          </a:p>
        </p:txBody>
      </p:sp>
    </p:spTree>
    <p:extLst>
      <p:ext uri="{BB962C8B-B14F-4D97-AF65-F5344CB8AC3E}">
        <p14:creationId xmlns:p14="http://schemas.microsoft.com/office/powerpoint/2010/main" val="11818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ieee_corporate_template_1">
  <a:themeElements>
    <a:clrScheme name="Custom 3">
      <a:dk1>
        <a:srgbClr val="000000"/>
      </a:dk1>
      <a:lt1>
        <a:srgbClr val="FFFFFF"/>
      </a:lt1>
      <a:dk2>
        <a:srgbClr val="005582"/>
      </a:dk2>
      <a:lt2>
        <a:srgbClr val="808080"/>
      </a:lt2>
      <a:accent1>
        <a:srgbClr val="DC5D26"/>
      </a:accent1>
      <a:accent2>
        <a:srgbClr val="52A93A"/>
      </a:accent2>
      <a:accent3>
        <a:srgbClr val="FFFFFF"/>
      </a:accent3>
      <a:accent4>
        <a:srgbClr val="000000"/>
      </a:accent4>
      <a:accent5>
        <a:srgbClr val="6C0521"/>
      </a:accent5>
      <a:accent6>
        <a:srgbClr val="477E27"/>
      </a:accent6>
      <a:hlink>
        <a:srgbClr val="0080FF"/>
      </a:hlink>
      <a:folHlink>
        <a:srgbClr val="48186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algn="r">
            <a:srgbClr val="000000">
              <a:alpha val="43000"/>
            </a:srgbClr>
          </a:outerShdw>
        </a:effectLst>
      </a:spPr>
      <a:bodyPr>
        <a:prstTxWarp prst="textNoShape">
          <a:avLst/>
        </a:prstTxWarp>
      </a:bodyPr>
      <a:lstStyle>
        <a:defPPr>
          <a:defRPr>
            <a:latin typeface="Arial" pitchFamily="28" charset="0"/>
            <a:ea typeface="ＭＳ Ｐゴシック" pitchFamily="28" charset="-128"/>
            <a:cs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8" charset="0"/>
            <a:ea typeface="ＭＳ Ｐゴシック" pitchFamily="28" charset="-128"/>
            <a:cs typeface="ＭＳ Ｐゴシック" pitchFamily="2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F3D88"/>
        </a:dk2>
        <a:lt2>
          <a:srgbClr val="808080"/>
        </a:lt2>
        <a:accent1>
          <a:srgbClr val="FF8000"/>
        </a:accent1>
        <a:accent2>
          <a:srgbClr val="59B308"/>
        </a:accent2>
        <a:accent3>
          <a:srgbClr val="FFFFFF"/>
        </a:accent3>
        <a:accent4>
          <a:srgbClr val="000000"/>
        </a:accent4>
        <a:accent5>
          <a:srgbClr val="FFC0AA"/>
        </a:accent5>
        <a:accent6>
          <a:srgbClr val="50A206"/>
        </a:accent6>
        <a:hlink>
          <a:srgbClr val="008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183</Words>
  <Application>Microsoft Office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Cambria Math</vt:lpstr>
      <vt:lpstr>ＭＳ Ｐゴシック</vt:lpstr>
      <vt:lpstr>Palatino Linotype</vt:lpstr>
      <vt:lpstr>Times New Roman</vt:lpstr>
      <vt:lpstr>Verdana</vt:lpstr>
      <vt:lpstr>Wingdings</vt:lpstr>
      <vt:lpstr>1_ieee_corporate_template_1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Ferdous</dc:creator>
  <cp:lastModifiedBy>Md. Ferdous</cp:lastModifiedBy>
  <cp:revision>17</cp:revision>
  <dcterms:created xsi:type="dcterms:W3CDTF">2021-09-11T18:10:10Z</dcterms:created>
  <dcterms:modified xsi:type="dcterms:W3CDTF">2021-09-12T05:30:24Z</dcterms:modified>
</cp:coreProperties>
</file>