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3"/>
  </p:notesMasterIdLst>
  <p:sldIdLst>
    <p:sldId id="457" r:id="rId2"/>
    <p:sldId id="458" r:id="rId3"/>
    <p:sldId id="444" r:id="rId4"/>
    <p:sldId id="445" r:id="rId5"/>
    <p:sldId id="404" r:id="rId6"/>
    <p:sldId id="405" r:id="rId7"/>
    <p:sldId id="407" r:id="rId8"/>
    <p:sldId id="408" r:id="rId9"/>
    <p:sldId id="409" r:id="rId10"/>
    <p:sldId id="410" r:id="rId11"/>
    <p:sldId id="412" r:id="rId12"/>
    <p:sldId id="413" r:id="rId13"/>
    <p:sldId id="414" r:id="rId14"/>
    <p:sldId id="415" r:id="rId15"/>
    <p:sldId id="446" r:id="rId16"/>
    <p:sldId id="447" r:id="rId17"/>
    <p:sldId id="459" r:id="rId18"/>
    <p:sldId id="449" r:id="rId19"/>
    <p:sldId id="320" r:id="rId20"/>
    <p:sldId id="321" r:id="rId21"/>
    <p:sldId id="322" r:id="rId22"/>
    <p:sldId id="323" r:id="rId23"/>
    <p:sldId id="324" r:id="rId24"/>
    <p:sldId id="325" r:id="rId25"/>
    <p:sldId id="327" r:id="rId26"/>
    <p:sldId id="337" r:id="rId27"/>
    <p:sldId id="417" r:id="rId28"/>
    <p:sldId id="418" r:id="rId29"/>
    <p:sldId id="448" r:id="rId30"/>
    <p:sldId id="419" r:id="rId31"/>
    <p:sldId id="420" r:id="rId32"/>
    <p:sldId id="421" r:id="rId33"/>
    <p:sldId id="436" r:id="rId34"/>
    <p:sldId id="422" r:id="rId35"/>
    <p:sldId id="423" r:id="rId36"/>
    <p:sldId id="424" r:id="rId37"/>
    <p:sldId id="425" r:id="rId38"/>
    <p:sldId id="426" r:id="rId39"/>
    <p:sldId id="435" r:id="rId40"/>
    <p:sldId id="452" r:id="rId41"/>
    <p:sldId id="451" r:id="rId42"/>
    <p:sldId id="450" r:id="rId43"/>
    <p:sldId id="431" r:id="rId44"/>
    <p:sldId id="432" r:id="rId45"/>
    <p:sldId id="433" r:id="rId46"/>
    <p:sldId id="454" r:id="rId47"/>
    <p:sldId id="455" r:id="rId48"/>
    <p:sldId id="456" r:id="rId49"/>
    <p:sldId id="275" r:id="rId50"/>
    <p:sldId id="276" r:id="rId51"/>
    <p:sldId id="277" r:id="rId52"/>
    <p:sldId id="298" r:id="rId53"/>
    <p:sldId id="299" r:id="rId54"/>
    <p:sldId id="300" r:id="rId55"/>
    <p:sldId id="301" r:id="rId56"/>
    <p:sldId id="302" r:id="rId57"/>
    <p:sldId id="309" r:id="rId58"/>
    <p:sldId id="310" r:id="rId59"/>
    <p:sldId id="286" r:id="rId60"/>
    <p:sldId id="292" r:id="rId61"/>
    <p:sldId id="453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ED4"/>
    <a:srgbClr val="6E6562"/>
    <a:srgbClr val="FFF081"/>
    <a:srgbClr val="FDE3FE"/>
    <a:srgbClr val="D1B2E8"/>
    <a:srgbClr val="9FC9FB"/>
    <a:srgbClr val="E3FAFD"/>
    <a:srgbClr val="C9A4E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90" autoAdjust="0"/>
  </p:normalViewPr>
  <p:slideViewPr>
    <p:cSldViewPr>
      <p:cViewPr varScale="1">
        <p:scale>
          <a:sx n="60" d="100"/>
          <a:sy n="60" d="100"/>
        </p:scale>
        <p:origin x="14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54361A-6E87-4262-8668-2F5E4EC0D850}" type="datetimeFigureOut">
              <a:rPr lang="en-US"/>
              <a:pPr>
                <a:defRPr/>
              </a:pPr>
              <a:t>14-Jan-20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59DD1D5-4B41-40E9-B99C-7847D0D88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AB7DF2-B79F-4243-B3E9-566A6B36DCD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06D8F7-4F30-4BD5-BC59-84CA3801A0CE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F80DFA-9A86-4690-B55E-7ECAE40C1D5E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98EDD6-A92E-42A5-998F-FF21F9CC17E8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EC0332-BE42-4262-BC37-9CE4FB7953DA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1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BE1F30-1421-4DC7-98CE-C6DE163D1F89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5F9ADA-FC7A-4BF1-A249-A288128AC9E3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66C377-D2BC-44E8-AA4A-54F0647FB80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5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DFF88A-2869-4A5C-ACA8-5F54411D677D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37918B-748E-45F2-AAE5-E7BA6E5F812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512ED3-0961-421A-BFF9-BFA3E6868B0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E160F0-512F-42BC-8067-5D76CDDB021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8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783862-DC4B-4113-8005-301625678C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7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9F6E0C-3D42-44CD-91B0-D1D71EDDDB6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3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874A1C-6234-4925-B1BF-DC1A08A0A594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2906C5-4732-4D39-B437-A8B19667880C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8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C086BB-9DBE-40CE-9E4A-30CF19E3B714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C1F5-E73F-42AC-892C-B22A9881A023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CB4E95B-4C4C-47D9-A3C5-99D49A70270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69B27-1411-4A80-ABC3-A74900E855B0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249BE-542E-45B7-9941-4C21A24ECC0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5B73C035-B8FF-44AA-AFA4-2627109E94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34778-59BA-4AAA-B52E-3809890CAD6A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F3D9-643B-4EA1-A5B4-636A071A6EC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99F1542-351E-4BEB-8C74-9E6245EE5380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CC9C1-3BC3-4366-A6D6-6300918B58C2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70CC5362-5799-4B67-ABDB-6E291493A4B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61092-FE9A-4FFC-96C7-C29D9B0DCF97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5B8F7-C7F1-47E4-900A-61564A2F3A5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7E319-CBE8-4BBE-A305-C1289CA0CEE9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10DF5CAB-557E-4EF4-9FEF-F55AF6AFA94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79D5C-5874-4675-95C9-47A51C33B94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3975CED-A2C4-48AC-A55F-D617EE5929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F52AE-BD20-45C4-B91F-6DF1CAC716EF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74A67-AF73-403D-B4DE-432176547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45140136-FBB1-4B86-8E6F-065539BDCE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E3DEE-1B4F-4013-89F4-A1748992549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05AA602-17A1-4A7B-B258-395129E08F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26812-578E-4AE7-843D-1CB94C11D12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Georgia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549FCF-1655-4221-8CA0-414A20CBEA1A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7B9899"/>
                </a:solidFill>
                <a:latin typeface="Georgia" pitchFamily="18" charset="0"/>
              </a:defRPr>
            </a:lvl1pPr>
          </a:lstStyle>
          <a:p>
            <a:fld id="{A3289B78-AEC1-40A4-AD9A-92AB0FAC30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p_(higher-order_function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k. m. Azharul Hasan</a:t>
            </a:r>
          </a:p>
          <a:p>
            <a:r>
              <a:rPr lang="en-US" dirty="0"/>
              <a:t>Prof. Dept. of </a:t>
            </a:r>
            <a:r>
              <a:rPr lang="en-US" dirty="0" err="1"/>
              <a:t>cse</a:t>
            </a:r>
            <a:r>
              <a:rPr lang="en-US" dirty="0"/>
              <a:t>, </a:t>
            </a:r>
            <a:r>
              <a:rPr lang="en-US" dirty="0" err="1"/>
              <a:t>kuet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CSE 6247: Large-Scale Data </a:t>
            </a:r>
            <a:r>
              <a:rPr lang="en-US" b="1" dirty="0" smtClean="0"/>
              <a:t>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C1C1F5-E73F-42AC-892C-B22A9881A023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E95B-4C4C-47D9-A3C5-99D49A7027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4724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az@cse.kuet.ac.bd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9429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MapReduce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It </a:t>
            </a:r>
            <a:r>
              <a:rPr lang="en-US" sz="2400" dirty="0"/>
              <a:t>provides a very </a:t>
            </a:r>
            <a:r>
              <a:rPr lang="en-US" sz="2400" dirty="0" smtClean="0"/>
              <a:t>effective tool </a:t>
            </a:r>
            <a:r>
              <a:rPr lang="en-US" sz="2400" dirty="0"/>
              <a:t>for tackling large-data problems. </a:t>
            </a:r>
            <a:endParaRPr lang="en-US" sz="2400" dirty="0" smtClean="0"/>
          </a:p>
          <a:p>
            <a:pPr lvl="1"/>
            <a:r>
              <a:rPr lang="en-US" sz="2000" dirty="0" err="1" smtClean="0"/>
              <a:t>MapReduce</a:t>
            </a:r>
            <a:r>
              <a:rPr lang="en-US" sz="2000" dirty="0" smtClean="0"/>
              <a:t> is </a:t>
            </a:r>
            <a:r>
              <a:rPr lang="en-US" sz="2000" dirty="0"/>
              <a:t>important in </a:t>
            </a:r>
            <a:r>
              <a:rPr lang="en-US" sz="2000" dirty="0">
                <a:solidFill>
                  <a:srgbClr val="FF0000"/>
                </a:solidFill>
              </a:rPr>
              <a:t>how it has changed the way we organize </a:t>
            </a:r>
            <a:r>
              <a:rPr lang="en-US" sz="2000" dirty="0"/>
              <a:t>computations at </a:t>
            </a:r>
            <a:r>
              <a:rPr lang="en-US" sz="2000" dirty="0" smtClean="0"/>
              <a:t>a </a:t>
            </a:r>
            <a:r>
              <a:rPr lang="en-US" sz="2000" dirty="0"/>
              <a:t>massive scale. </a:t>
            </a:r>
            <a:endParaRPr lang="en-US" sz="2000" dirty="0" smtClean="0"/>
          </a:p>
          <a:p>
            <a:r>
              <a:rPr lang="en-US" sz="2400" dirty="0" smtClean="0"/>
              <a:t>MapReduce </a:t>
            </a:r>
            <a:r>
              <a:rPr lang="en-US" sz="2400" dirty="0"/>
              <a:t>represents the </a:t>
            </a:r>
            <a:r>
              <a:rPr lang="en-US" sz="2400" dirty="0" smtClean="0"/>
              <a:t>widely-adopted </a:t>
            </a:r>
            <a:r>
              <a:rPr lang="en-US" sz="2400" dirty="0"/>
              <a:t>step away </a:t>
            </a:r>
            <a:r>
              <a:rPr lang="en-US" sz="2400" dirty="0" smtClean="0"/>
              <a:t>from the </a:t>
            </a:r>
            <a:r>
              <a:rPr lang="en-US" sz="2400" i="1" dirty="0"/>
              <a:t>von Neumann </a:t>
            </a:r>
            <a:r>
              <a:rPr lang="en-US" sz="2400" dirty="0"/>
              <a:t>model that has served as the foundation of computer </a:t>
            </a:r>
            <a:r>
              <a:rPr lang="en-US" sz="2400" dirty="0" smtClean="0"/>
              <a:t>science over </a:t>
            </a:r>
            <a:r>
              <a:rPr lang="en-US" sz="2400" dirty="0"/>
              <a:t>the last half plus century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29698" name="Picture 2" descr="https://upload.wikimedia.org/wikipedia/commons/thumb/e/e5/Von_Neumann_Architecture.svg/1200px-Von_Neumann_Architectur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343400"/>
            <a:ext cx="3352800" cy="19050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DF7F3E-757B-41EF-8400-0FE870B06FF4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MapReduce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feasible </a:t>
            </a:r>
            <a:r>
              <a:rPr lang="en-US" sz="2400" dirty="0"/>
              <a:t>approach to tackling large-data problems </a:t>
            </a:r>
            <a:r>
              <a:rPr lang="en-US" sz="2400" dirty="0" smtClean="0"/>
              <a:t>is </a:t>
            </a:r>
            <a:r>
              <a:rPr lang="en-US" sz="2400" dirty="0"/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divide and </a:t>
            </a:r>
            <a:r>
              <a:rPr lang="en-US" sz="2400" b="1" dirty="0">
                <a:solidFill>
                  <a:srgbClr val="FF0000"/>
                </a:solidFill>
              </a:rPr>
              <a:t>conquer</a:t>
            </a:r>
            <a:r>
              <a:rPr lang="en-US" sz="2400" dirty="0"/>
              <a:t>, a fundamental concept in computer </a:t>
            </a:r>
            <a:r>
              <a:rPr lang="en-US" sz="2400" dirty="0" smtClean="0"/>
              <a:t>science.</a:t>
            </a:r>
          </a:p>
          <a:p>
            <a:r>
              <a:rPr lang="en-US" sz="2400" dirty="0"/>
              <a:t> The basic idea is </a:t>
            </a:r>
            <a:r>
              <a:rPr lang="en-US" sz="2400" dirty="0" smtClean="0"/>
              <a:t>to</a:t>
            </a:r>
            <a:endParaRPr lang="en-US" sz="2400" dirty="0" smtClean="0"/>
          </a:p>
          <a:p>
            <a:pPr lvl="1"/>
            <a:r>
              <a:rPr lang="en-US" sz="1900" dirty="0" smtClean="0"/>
              <a:t>partition </a:t>
            </a:r>
            <a:r>
              <a:rPr lang="en-US" sz="1900" dirty="0" smtClean="0"/>
              <a:t>a large </a:t>
            </a:r>
            <a:r>
              <a:rPr lang="en-US" sz="1900" dirty="0"/>
              <a:t>problem into smaller sub-problems. </a:t>
            </a:r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extent that the </a:t>
            </a:r>
            <a:r>
              <a:rPr lang="en-US" sz="1900" dirty="0" smtClean="0"/>
              <a:t>sub-problems are independent, </a:t>
            </a:r>
            <a:r>
              <a:rPr lang="en-US" sz="1900" dirty="0"/>
              <a:t>they can be tackled in parallel by </a:t>
            </a:r>
            <a:r>
              <a:rPr lang="en-US" sz="1900" dirty="0" smtClean="0">
                <a:solidFill>
                  <a:srgbClr val="FF0000"/>
                </a:solidFill>
              </a:rPr>
              <a:t>different workers</a:t>
            </a:r>
          </a:p>
          <a:p>
            <a:pPr lvl="2"/>
            <a:r>
              <a:rPr lang="en-US" sz="1700" dirty="0" smtClean="0"/>
              <a:t>threads </a:t>
            </a:r>
            <a:r>
              <a:rPr lang="en-US" sz="1700" dirty="0"/>
              <a:t>in a processor core, </a:t>
            </a:r>
            <a:endParaRPr lang="en-US" sz="1700" dirty="0" smtClean="0"/>
          </a:p>
          <a:p>
            <a:pPr lvl="2"/>
            <a:r>
              <a:rPr lang="en-US" sz="1700" dirty="0" smtClean="0"/>
              <a:t>cores </a:t>
            </a:r>
            <a:r>
              <a:rPr lang="en-US" sz="1700" dirty="0"/>
              <a:t>in a multi-core processor</a:t>
            </a:r>
            <a:r>
              <a:rPr lang="en-US" sz="1700" dirty="0" smtClean="0"/>
              <a:t>,</a:t>
            </a:r>
          </a:p>
          <a:p>
            <a:pPr lvl="2"/>
            <a:r>
              <a:rPr lang="en-US" sz="1700" dirty="0" smtClean="0"/>
              <a:t>multiple </a:t>
            </a:r>
            <a:r>
              <a:rPr lang="en-US" sz="1700" dirty="0" smtClean="0"/>
              <a:t>processors in </a:t>
            </a:r>
            <a:r>
              <a:rPr lang="en-US" sz="1700" dirty="0"/>
              <a:t>a machine, or </a:t>
            </a:r>
            <a:endParaRPr lang="en-US" sz="1700" dirty="0" smtClean="0"/>
          </a:p>
          <a:p>
            <a:pPr lvl="2"/>
            <a:r>
              <a:rPr lang="en-US" sz="1700" dirty="0" smtClean="0"/>
              <a:t>many </a:t>
            </a:r>
            <a:r>
              <a:rPr lang="en-US" sz="1700" dirty="0"/>
              <a:t>machines in a cluster.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B3902-64F2-42ED-9016-11EE76BECFFB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7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How </a:t>
            </a:r>
            <a:r>
              <a:rPr lang="en-US" sz="2400" dirty="0"/>
              <a:t>do we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break up a large problem </a:t>
            </a:r>
            <a:r>
              <a:rPr lang="en-US" sz="2400" dirty="0"/>
              <a:t>into smaller </a:t>
            </a:r>
            <a:r>
              <a:rPr lang="en-US" sz="2400" dirty="0" smtClean="0"/>
              <a:t>tasks?</a:t>
            </a:r>
          </a:p>
          <a:p>
            <a:pPr lvl="1"/>
            <a:r>
              <a:rPr lang="en-US" sz="1900" dirty="0" smtClean="0"/>
              <a:t>More specifically</a:t>
            </a:r>
            <a:r>
              <a:rPr lang="en-US" sz="1900" dirty="0"/>
              <a:t>, how do we decompose the problem so that the smaller tasks can </a:t>
            </a:r>
            <a:r>
              <a:rPr lang="en-US" sz="1900" dirty="0" smtClean="0"/>
              <a:t>be executed </a:t>
            </a:r>
            <a:r>
              <a:rPr lang="en-US" sz="1900" dirty="0"/>
              <a:t>in parallel</a:t>
            </a:r>
            <a:r>
              <a:rPr lang="en-US" sz="1900" dirty="0" smtClean="0"/>
              <a:t>?</a:t>
            </a:r>
          </a:p>
          <a:p>
            <a:pPr lvl="1"/>
            <a:r>
              <a:rPr lang="en-US" sz="1900" dirty="0"/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Partitioning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2400" dirty="0"/>
              <a:t> How do we assign tasks to workers distributed across a potentially </a:t>
            </a:r>
            <a:r>
              <a:rPr lang="en-US" sz="2400" dirty="0" smtClean="0"/>
              <a:t>large number </a:t>
            </a:r>
            <a:r>
              <a:rPr lang="en-US" sz="2400" dirty="0"/>
              <a:t>of machines </a:t>
            </a:r>
            <a:endParaRPr lang="en-US" sz="2400" dirty="0" smtClean="0"/>
          </a:p>
          <a:p>
            <a:pPr lvl="1"/>
            <a:r>
              <a:rPr lang="en-US" sz="1900" dirty="0" smtClean="0"/>
              <a:t>While </a:t>
            </a:r>
            <a:r>
              <a:rPr lang="en-US" sz="1900" dirty="0"/>
              <a:t>keeping in mind that some workers are </a:t>
            </a:r>
            <a:r>
              <a:rPr lang="en-US" sz="1900" dirty="0" smtClean="0"/>
              <a:t>better suited </a:t>
            </a:r>
            <a:r>
              <a:rPr lang="en-US" sz="1900" dirty="0"/>
              <a:t>to running some tasks than others, e.g., due to available </a:t>
            </a:r>
            <a:r>
              <a:rPr lang="en-US" sz="1900" dirty="0" smtClean="0"/>
              <a:t>resources, locality </a:t>
            </a:r>
            <a:r>
              <a:rPr lang="en-US" sz="1900" dirty="0"/>
              <a:t>constraints, etc</a:t>
            </a:r>
            <a:r>
              <a:rPr lang="en-US" sz="1900" dirty="0" smtClean="0"/>
              <a:t>.?</a:t>
            </a:r>
          </a:p>
          <a:p>
            <a:pPr lvl="1"/>
            <a:r>
              <a:rPr lang="en-US" sz="1900" dirty="0"/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Load balancing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2400" dirty="0"/>
              <a:t> How do we ensure that the workers get the data they need</a:t>
            </a:r>
            <a:r>
              <a:rPr lang="en-US" sz="2400" dirty="0" smtClean="0"/>
              <a:t>?</a:t>
            </a:r>
          </a:p>
          <a:p>
            <a:pPr lvl="1"/>
            <a:r>
              <a:rPr lang="en-US" sz="1900" dirty="0"/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Data flow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7671D5-F995-4B56-A3B8-66F258DC7493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7975"/>
            <a:ext cx="8534400" cy="758825"/>
          </a:xfrm>
        </p:spPr>
        <p:txBody>
          <a:bodyPr/>
          <a:lstStyle/>
          <a:p>
            <a:r>
              <a:rPr lang="en-US" dirty="0"/>
              <a:t>The important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How do we coordinate synchronization among the </a:t>
            </a:r>
            <a:r>
              <a:rPr lang="en-US" sz="2400" dirty="0" smtClean="0"/>
              <a:t>different </a:t>
            </a:r>
            <a:r>
              <a:rPr lang="en-US" sz="2400" dirty="0"/>
              <a:t>workers</a:t>
            </a:r>
            <a:r>
              <a:rPr lang="en-US" sz="2400" dirty="0" smtClean="0"/>
              <a:t>?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Synchronization/Coordinating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2400" dirty="0"/>
              <a:t> How do we share partial results from one worker that is needed by another</a:t>
            </a:r>
            <a:r>
              <a:rPr lang="en-US" sz="2400" dirty="0" smtClean="0"/>
              <a:t>?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Merging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2400" dirty="0"/>
              <a:t> How do we accomplish all of the above in the face of software errors </a:t>
            </a:r>
            <a:r>
              <a:rPr lang="en-US" sz="2400" dirty="0" smtClean="0"/>
              <a:t>and hardware </a:t>
            </a:r>
            <a:r>
              <a:rPr lang="en-US" sz="2400" dirty="0"/>
              <a:t>faults</a:t>
            </a:r>
            <a:r>
              <a:rPr lang="en-US" sz="2400" dirty="0" smtClean="0"/>
              <a:t>?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 Managing/Organizing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3EAA33-569D-48AF-96A5-0BA164326DD4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49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/>
          <a:lstStyle/>
          <a:p>
            <a:r>
              <a:rPr lang="en-US" sz="2400" dirty="0" smtClean="0"/>
              <a:t>Significant </a:t>
            </a:r>
            <a:r>
              <a:rPr lang="en-US" sz="2400" dirty="0"/>
              <a:t>advantages of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distributed </a:t>
            </a:r>
            <a:r>
              <a:rPr lang="en-US" sz="1900" dirty="0" smtClean="0"/>
              <a:t>programming paradigm</a:t>
            </a:r>
          </a:p>
          <a:p>
            <a:pPr lvl="1"/>
            <a:r>
              <a:rPr lang="en-US" sz="1900" dirty="0" smtClean="0"/>
              <a:t>it </a:t>
            </a:r>
            <a:r>
              <a:rPr lang="en-US" sz="1900" dirty="0"/>
              <a:t>provides </a:t>
            </a:r>
            <a:r>
              <a:rPr lang="en-US" sz="1900" dirty="0" smtClean="0"/>
              <a:t>an abstraction </a:t>
            </a:r>
            <a:r>
              <a:rPr lang="en-US" sz="1900" dirty="0"/>
              <a:t>that </a:t>
            </a:r>
            <a:r>
              <a:rPr lang="en-US" sz="1900" dirty="0">
                <a:solidFill>
                  <a:srgbClr val="FF0000"/>
                </a:solidFill>
              </a:rPr>
              <a:t>hides many </a:t>
            </a:r>
            <a:r>
              <a:rPr lang="en-US" sz="1900" dirty="0" smtClean="0">
                <a:solidFill>
                  <a:srgbClr val="FF0000"/>
                </a:solidFill>
              </a:rPr>
              <a:t>system-level </a:t>
            </a:r>
            <a:r>
              <a:rPr lang="en-US" sz="1900" dirty="0">
                <a:solidFill>
                  <a:srgbClr val="FF0000"/>
                </a:solidFill>
              </a:rPr>
              <a:t>details </a:t>
            </a:r>
            <a:r>
              <a:rPr lang="en-US" sz="1900" dirty="0"/>
              <a:t>from the programmer. </a:t>
            </a:r>
            <a:endParaRPr lang="en-US" sz="1900" dirty="0" smtClean="0"/>
          </a:p>
          <a:p>
            <a:r>
              <a:rPr lang="en-US" sz="2400" dirty="0"/>
              <a:t> MapReduce </a:t>
            </a:r>
            <a:r>
              <a:rPr lang="en-US" sz="2400" dirty="0" smtClean="0"/>
              <a:t>provides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/>
              <a:t>a means to </a:t>
            </a:r>
            <a:r>
              <a:rPr lang="en-US" sz="1900" dirty="0">
                <a:solidFill>
                  <a:srgbClr val="FF0000"/>
                </a:solidFill>
              </a:rPr>
              <a:t>distribute computation </a:t>
            </a:r>
            <a:r>
              <a:rPr lang="en-US" sz="1900" dirty="0"/>
              <a:t>without </a:t>
            </a:r>
            <a:r>
              <a:rPr lang="en-US" sz="1900" dirty="0" smtClean="0"/>
              <a:t>burdening the </a:t>
            </a:r>
            <a:r>
              <a:rPr lang="en-US" sz="1900" dirty="0"/>
              <a:t>programmer with the details of distributed computing </a:t>
            </a:r>
            <a:endParaRPr lang="en-US" sz="1900" dirty="0" smtClean="0"/>
          </a:p>
          <a:p>
            <a:r>
              <a:rPr lang="en-US" sz="2400" dirty="0" smtClean="0"/>
              <a:t>Large-data </a:t>
            </a:r>
            <a:r>
              <a:rPr lang="en-US" sz="2400" dirty="0"/>
              <a:t>processing by </a:t>
            </a:r>
            <a:r>
              <a:rPr lang="en-US" sz="2400" dirty="0" smtClean="0"/>
              <a:t>definition requires </a:t>
            </a:r>
            <a:r>
              <a:rPr lang="en-US" sz="2400" dirty="0">
                <a:solidFill>
                  <a:srgbClr val="FF0000"/>
                </a:solidFill>
              </a:rPr>
              <a:t>bringing data and code together</a:t>
            </a:r>
            <a:r>
              <a:rPr lang="en-US" sz="2400" dirty="0"/>
              <a:t> for computation to occur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C83EC7-A96C-479E-B3C0-1A1B1C7E4E58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85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What is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MapReduce is a programming model </a:t>
            </a:r>
          </a:p>
          <a:p>
            <a:pPr marL="548958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/>
              <a:t>Google has used successfully is processing its “big-data” sets (~ 20000 peta bytes per day)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Users specify the computation in terms of a </a:t>
            </a:r>
            <a:r>
              <a:rPr lang="en-US" sz="2200" i="1" dirty="0" smtClean="0">
                <a:solidFill>
                  <a:srgbClr val="FF0000"/>
                </a:solidFill>
              </a:rPr>
              <a:t>map</a:t>
            </a:r>
            <a:r>
              <a:rPr lang="en-US" sz="2200" dirty="0" smtClean="0">
                <a:solidFill>
                  <a:schemeClr val="tx1"/>
                </a:solidFill>
              </a:rPr>
              <a:t> and a </a:t>
            </a:r>
            <a:r>
              <a:rPr lang="en-US" sz="2200" i="1" dirty="0" smtClean="0">
                <a:solidFill>
                  <a:srgbClr val="FF0000"/>
                </a:solidFill>
              </a:rPr>
              <a:t>reduce</a:t>
            </a:r>
            <a:r>
              <a:rPr lang="en-US" sz="2200" dirty="0" smtClean="0">
                <a:solidFill>
                  <a:schemeClr val="tx1"/>
                </a:solidFill>
              </a:rPr>
              <a:t> function, 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Underlying runtime system </a:t>
            </a:r>
            <a:r>
              <a:rPr lang="en-US" sz="2200" dirty="0" smtClean="0">
                <a:solidFill>
                  <a:srgbClr val="FF0000"/>
                </a:solidFill>
              </a:rPr>
              <a:t>automatically parallelizes</a:t>
            </a:r>
            <a:r>
              <a:rPr lang="en-US" sz="2200" dirty="0" smtClean="0">
                <a:solidFill>
                  <a:schemeClr val="tx1"/>
                </a:solidFill>
              </a:rPr>
              <a:t> the computation across large-scale clusters of machines, and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Underlying system also handles machine failures, efficient communications, and performance issues.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smtClean="0"/>
              <a:t>    </a:t>
            </a:r>
            <a:r>
              <a:rPr lang="en-US" sz="2200" dirty="0" smtClean="0"/>
              <a:t>-- Reference: Dean, J. and Ghemawat, S. 2008. </a:t>
            </a:r>
            <a:r>
              <a:rPr lang="en-US" sz="2200" b="1" dirty="0" smtClean="0"/>
              <a:t>MapReduce: simplified data processing on large clusters.</a:t>
            </a:r>
            <a:r>
              <a:rPr lang="en-US" sz="2200" dirty="0" smtClean="0"/>
              <a:t> </a:t>
            </a:r>
            <a:r>
              <a:rPr lang="en-US" sz="2200" i="1" dirty="0" smtClean="0"/>
              <a:t>Communication of ACM</a:t>
            </a:r>
            <a:r>
              <a:rPr lang="en-US" sz="2200" dirty="0" smtClean="0"/>
              <a:t> 51, 1 (Jan. 2008), 107-113.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3F7C2-FF8B-4DD6-A17C-26BCBB77E625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1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The Context: Big-data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504238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Man on the moon with </a:t>
            </a:r>
            <a:r>
              <a:rPr lang="en-US" sz="2400" dirty="0" smtClean="0">
                <a:solidFill>
                  <a:srgbClr val="FF0000"/>
                </a:solidFill>
              </a:rPr>
              <a:t>32KB (1969)</a:t>
            </a:r>
            <a:r>
              <a:rPr lang="en-US" sz="2400" dirty="0" smtClean="0"/>
              <a:t>; my laptop had </a:t>
            </a:r>
            <a:r>
              <a:rPr lang="en-US" sz="2400" dirty="0" smtClean="0">
                <a:solidFill>
                  <a:srgbClr val="FF0000"/>
                </a:solidFill>
              </a:rPr>
              <a:t>16</a:t>
            </a:r>
            <a:r>
              <a:rPr lang="en-US" sz="2400" dirty="0" smtClean="0">
                <a:solidFill>
                  <a:srgbClr val="FF0000"/>
                </a:solidFill>
              </a:rPr>
              <a:t>GB </a:t>
            </a:r>
            <a:r>
              <a:rPr lang="en-US" sz="2400" dirty="0" smtClean="0">
                <a:solidFill>
                  <a:srgbClr val="FF0000"/>
                </a:solidFill>
              </a:rPr>
              <a:t>RAM (</a:t>
            </a:r>
            <a:r>
              <a:rPr lang="en-US" sz="2400" dirty="0" smtClean="0">
                <a:solidFill>
                  <a:srgbClr val="FF0000"/>
                </a:solidFill>
              </a:rPr>
              <a:t>2019)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 smtClean="0"/>
              <a:t>Google collects </a:t>
            </a:r>
            <a:r>
              <a:rPr lang="en-US" sz="2400" dirty="0" smtClean="0">
                <a:solidFill>
                  <a:srgbClr val="FF0000"/>
                </a:solidFill>
              </a:rPr>
              <a:t>270PB</a:t>
            </a:r>
            <a:r>
              <a:rPr lang="en-US" sz="2400" dirty="0" smtClean="0"/>
              <a:t> data in a month (2007), </a:t>
            </a:r>
            <a:r>
              <a:rPr lang="en-US" sz="2400" dirty="0" smtClean="0">
                <a:solidFill>
                  <a:srgbClr val="FF0000"/>
                </a:solidFill>
              </a:rPr>
              <a:t>20000PB</a:t>
            </a:r>
            <a:r>
              <a:rPr lang="en-US" sz="2400" dirty="0" smtClean="0"/>
              <a:t> a day (2008)</a:t>
            </a:r>
          </a:p>
          <a:p>
            <a:pPr eaLnBrk="1" hangingPunct="1"/>
            <a:r>
              <a:rPr lang="en-US" sz="2400" dirty="0" smtClean="0"/>
              <a:t>2010 census data is expected to be a huge gold mine of information</a:t>
            </a:r>
          </a:p>
          <a:p>
            <a:pPr eaLnBrk="1" hangingPunct="1"/>
            <a:r>
              <a:rPr lang="en-US" sz="2400" dirty="0" smtClean="0"/>
              <a:t>Data mining huge amounts of data collected in a wide range of domains from astronomy to healthcare has become essential for planning and performance.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844E12-D173-4900-A5CB-A10BD4D182A0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Dept. of CSE, KUET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2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The Context: Big-data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 are in a knowledge economy.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Data is an important asset to any organization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Discovery of knowledge; Enabling discovery; annotation of data</a:t>
            </a:r>
          </a:p>
          <a:p>
            <a:pPr eaLnBrk="1" hangingPunct="1"/>
            <a:r>
              <a:rPr lang="en-US" sz="2400" dirty="0"/>
              <a:t>We are looking at newer 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programming models, and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Supporting algorithms and data structures.</a:t>
            </a:r>
          </a:p>
          <a:p>
            <a:pPr eaLnBrk="1" hangingPunct="1"/>
            <a:r>
              <a:rPr lang="en-US" sz="2400" dirty="0" smtClean="0"/>
              <a:t>NSF (national science foundation) refers </a:t>
            </a:r>
            <a:r>
              <a:rPr lang="en-US" sz="2400" dirty="0"/>
              <a:t>to it as “</a:t>
            </a:r>
            <a:r>
              <a:rPr lang="en-US" sz="2400" dirty="0">
                <a:solidFill>
                  <a:srgbClr val="FF0000"/>
                </a:solidFill>
              </a:rPr>
              <a:t>data-intensive computing</a:t>
            </a:r>
            <a:r>
              <a:rPr lang="en-US" sz="2400" dirty="0"/>
              <a:t> (parallel computing)” and industry calls it “</a:t>
            </a:r>
            <a:r>
              <a:rPr lang="en-US" sz="2400" dirty="0">
                <a:solidFill>
                  <a:srgbClr val="FF0000"/>
                </a:solidFill>
              </a:rPr>
              <a:t>big-data</a:t>
            </a:r>
            <a:r>
              <a:rPr lang="en-US" sz="2400" dirty="0"/>
              <a:t>” and “</a:t>
            </a:r>
            <a:r>
              <a:rPr lang="en-US" sz="2400" dirty="0">
                <a:solidFill>
                  <a:srgbClr val="FF0000"/>
                </a:solidFill>
              </a:rPr>
              <a:t>cloud computing</a:t>
            </a:r>
            <a:r>
              <a:rPr lang="en-US" sz="2400" dirty="0"/>
              <a:t>”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BF3D9-643B-4EA1-A5B4-636A071A6EC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64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r>
              <a:rPr lang="en-US" dirty="0" smtClean="0"/>
              <a:t>Functional programming and MapReduce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3C47E-2E1B-48F9-9DF5-1D86F7979D8F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E95B-4C4C-47D9-A3C5-99D49A70270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029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What is Functional Programming?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382000" cy="39973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>
                <a:ea typeface="宋体" pitchFamily="2" charset="-122"/>
              </a:rPr>
              <a:t>Functional programming</a:t>
            </a:r>
            <a:r>
              <a:rPr lang="en-US" altLang="zh-CN" sz="2400" dirty="0" smtClean="0">
                <a:ea typeface="宋体" pitchFamily="2" charset="-122"/>
              </a:rPr>
              <a:t> is a programming paradigm that treats computation as the evaluation of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mathematical functions </a:t>
            </a:r>
            <a:r>
              <a:rPr lang="en-US" altLang="zh-CN" sz="2400" dirty="0" smtClean="0">
                <a:ea typeface="宋体" pitchFamily="2" charset="-122"/>
              </a:rPr>
              <a:t>and avoids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state</a:t>
            </a:r>
            <a:r>
              <a:rPr lang="en-US" altLang="zh-CN" sz="2400" dirty="0" smtClean="0">
                <a:ea typeface="宋体" pitchFamily="2" charset="-122"/>
              </a:rPr>
              <a:t> and mutable data.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1900" dirty="0"/>
              <a:t>A mutable object is an object whose state can be modified after it is created.</a:t>
            </a:r>
            <a:endParaRPr lang="en-US" altLang="zh-CN" sz="1900" dirty="0" smtClean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smtClean="0">
                <a:ea typeface="宋体" pitchFamily="2" charset="-122"/>
              </a:rPr>
              <a:t>It emphasizes the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application of functions</a:t>
            </a:r>
            <a:r>
              <a:rPr lang="en-US" altLang="zh-CN" sz="2400" dirty="0" smtClean="0">
                <a:ea typeface="宋体" pitchFamily="2" charset="-122"/>
              </a:rPr>
              <a:t>, in contrast with the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imperative programming </a:t>
            </a:r>
            <a:r>
              <a:rPr lang="en-US" altLang="zh-CN" sz="2400" dirty="0" smtClean="0">
                <a:ea typeface="宋体" pitchFamily="2" charset="-122"/>
              </a:rPr>
              <a:t>style that emphasizes changes in state</a:t>
            </a:r>
            <a:r>
              <a:rPr lang="en-US" altLang="zh-CN" sz="2400" dirty="0">
                <a:ea typeface="宋体" pitchFamily="2" charset="-122"/>
              </a:rPr>
              <a:t>.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F5A576-5DDB-44CF-950E-08297415772E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</a:t>
            </a:r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successful completion of the course, the students should be able to</a:t>
            </a:r>
          </a:p>
          <a:p>
            <a:pPr lvl="1"/>
            <a:r>
              <a:rPr lang="en-US" sz="1900" dirty="0"/>
              <a:t>Apply </a:t>
            </a:r>
            <a:r>
              <a:rPr lang="en-US" sz="1900" dirty="0" err="1"/>
              <a:t>MapReduce</a:t>
            </a:r>
            <a:r>
              <a:rPr lang="en-US" sz="1900" dirty="0"/>
              <a:t> paradigm for the solution of real life problems</a:t>
            </a:r>
          </a:p>
          <a:p>
            <a:pPr lvl="1"/>
            <a:r>
              <a:rPr lang="en-US" sz="1900" dirty="0"/>
              <a:t>Formulate the </a:t>
            </a:r>
            <a:r>
              <a:rPr lang="en-US" sz="1900" i="1" dirty="0"/>
              <a:t>key-value</a:t>
            </a:r>
            <a:r>
              <a:rPr lang="en-US" sz="1900" dirty="0"/>
              <a:t> pair for data incentive computational paradigms</a:t>
            </a:r>
          </a:p>
          <a:p>
            <a:pPr lvl="1"/>
            <a:r>
              <a:rPr lang="en-US" sz="1900" dirty="0"/>
              <a:t>Design algorithms for parallel environment</a:t>
            </a:r>
          </a:p>
          <a:p>
            <a:pPr lvl="1"/>
            <a:r>
              <a:rPr lang="en-US" sz="1900" dirty="0"/>
              <a:t>Explain the different methods of solutions for multidimensional access methods</a:t>
            </a:r>
          </a:p>
          <a:p>
            <a:pPr lvl="1"/>
            <a:r>
              <a:rPr lang="en-US" sz="1900" dirty="0"/>
              <a:t>Identify and solve big data driven problems.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BF3D9-643B-4EA1-A5B4-636A071A6EC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0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5352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Summing the integers 1 to 10 in Java: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676400" y="2541587"/>
            <a:ext cx="4586287" cy="1625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total = 0;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for (</a:t>
            </a:r>
            <a:r>
              <a:rPr lang="en-US" altLang="zh-CN" dirty="0" err="1">
                <a:latin typeface="Lucida Sans Typewriter" pitchFamily="49" charset="0"/>
                <a:ea typeface="宋体" pitchFamily="2" charset="-122"/>
              </a:rPr>
              <a:t>i</a:t>
            </a: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 = 1; </a:t>
            </a:r>
            <a:r>
              <a:rPr lang="en-US" altLang="zh-CN" dirty="0" err="1">
                <a:latin typeface="Lucida Sans Typewriter" pitchFamily="49" charset="0"/>
                <a:ea typeface="宋体" pitchFamily="2" charset="-122"/>
              </a:rPr>
              <a:t>i</a:t>
            </a: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 </a:t>
            </a:r>
            <a:r>
              <a:rPr lang="en-US" altLang="zh-CN" dirty="0">
                <a:latin typeface="Lucida Sans Typewriter" pitchFamily="49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 10; ++</a:t>
            </a:r>
            <a:r>
              <a:rPr lang="en-US" altLang="zh-CN" dirty="0" err="1">
                <a:latin typeface="Lucida Sans Typewriter" pitchFamily="49" charset="0"/>
                <a:ea typeface="宋体" pitchFamily="2" charset="-122"/>
              </a:rPr>
              <a:t>i</a:t>
            </a: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   total = </a:t>
            </a:r>
            <a:r>
              <a:rPr lang="en-US" altLang="zh-CN" dirty="0" err="1">
                <a:latin typeface="Lucida Sans Typewriter" pitchFamily="49" charset="0"/>
                <a:ea typeface="宋体" pitchFamily="2" charset="-122"/>
              </a:rPr>
              <a:t>total+i</a:t>
            </a:r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474209" y="4560886"/>
            <a:ext cx="689483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 computation method is </a:t>
            </a:r>
            <a:r>
              <a:rPr lang="en-US" altLang="zh-CN" sz="2400" u="sng" dirty="0">
                <a:ea typeface="宋体" pitchFamily="2" charset="-122"/>
              </a:rPr>
              <a:t>variable assignment</a:t>
            </a:r>
            <a:r>
              <a:rPr lang="en-US" altLang="zh-CN" sz="2400" dirty="0">
                <a:ea typeface="宋体" pitchFamily="2" charset="-122"/>
              </a:rPr>
              <a:t>. 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D2983862-17AF-4CA3-84AF-7AAC5FF5466B}" type="slidenum">
              <a:rPr lang="en-US" altLang="zh-CN" sz="1400">
                <a:ea typeface="宋体" pitchFamily="2" charset="-122"/>
              </a:rPr>
              <a:pPr algn="r"/>
              <a:t>20</a:t>
            </a:fld>
            <a:endParaRPr lang="en-US" altLang="zh-CN" sz="1400"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139FD6-7913-4BA5-B347-83084123F1F6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5CED-A2C4-48AC-A55F-D617EE5929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12763" y="1652588"/>
            <a:ext cx="5713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Summing the integers 1 to 10 in </a:t>
            </a:r>
            <a:r>
              <a:rPr lang="en-US" altLang="zh-CN" sz="2400" dirty="0" smtClean="0">
                <a:ea typeface="宋体" pitchFamily="2" charset="-122"/>
              </a:rPr>
              <a:t>Haskell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133600" y="2667000"/>
            <a:ext cx="2209800" cy="4572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Lucida Sans Typewriter" pitchFamily="49" charset="0"/>
                <a:ea typeface="宋体" pitchFamily="2" charset="-122"/>
              </a:rPr>
              <a:t>sum [1..10]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33400" y="3505200"/>
            <a:ext cx="786923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 computation method is </a:t>
            </a:r>
            <a:r>
              <a:rPr lang="en-US" altLang="zh-CN" sz="2400" u="sng" dirty="0">
                <a:ea typeface="宋体" pitchFamily="2" charset="-122"/>
              </a:rPr>
              <a:t>function application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E4976548-3FB9-41C7-946D-6B561D4F8970}" type="slidenum">
              <a:rPr lang="en-US" altLang="zh-CN" sz="1400">
                <a:ea typeface="宋体" pitchFamily="2" charset="-122"/>
              </a:rPr>
              <a:pPr algn="r"/>
              <a:t>21</a:t>
            </a:fld>
            <a:endParaRPr lang="en-US" altLang="zh-CN" sz="1400"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5837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Haskell</a:t>
            </a:r>
            <a:r>
              <a:rPr lang="en-US" dirty="0"/>
              <a:t> purely functional programming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5105400"/>
            <a:ext cx="7239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Calls function and returns the values which </a:t>
            </a:r>
            <a:r>
              <a:rPr lang="en-US" altLang="zh-CN" i="1" dirty="0"/>
              <a:t>function</a:t>
            </a:r>
            <a:r>
              <a:rPr lang="en-US" altLang="zh-CN" dirty="0"/>
              <a:t> returns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124200" y="6410325"/>
            <a:ext cx="3044825" cy="365125"/>
          </a:xfrm>
        </p:spPr>
        <p:txBody>
          <a:bodyPr/>
          <a:lstStyle/>
          <a:p>
            <a:pPr algn="ctr">
              <a:defRPr/>
            </a:pPr>
            <a:fld id="{017A3FF5-13F6-46B1-845E-3CE008F704E8}" type="datetime4">
              <a:rPr lang="en-US" smtClean="0"/>
              <a:pPr algn="ctr">
                <a:defRPr/>
              </a:pPr>
              <a:t>January 14,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5CED-A2C4-48AC-A55F-D617EE5929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Why is it Useful?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1624" y="2057400"/>
            <a:ext cx="8461375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400" dirty="0">
                <a:solidFill>
                  <a:schemeClr val="hlink"/>
                </a:solidFill>
                <a:ea typeface="宋体" pitchFamily="2" charset="-122"/>
              </a:rPr>
              <a:t>abstract nature</a:t>
            </a:r>
            <a:r>
              <a:rPr lang="en-US" altLang="zh-CN" sz="2400" dirty="0">
                <a:ea typeface="宋体" pitchFamily="2" charset="-122"/>
              </a:rPr>
              <a:t> of functional programming leads to considerably </a:t>
            </a:r>
            <a:r>
              <a:rPr lang="en-US" altLang="zh-CN" sz="2400" u="sng" dirty="0">
                <a:ea typeface="宋体" pitchFamily="2" charset="-122"/>
              </a:rPr>
              <a:t>simpler</a:t>
            </a:r>
            <a:r>
              <a:rPr lang="en-US" altLang="zh-CN" sz="2400" dirty="0">
                <a:ea typeface="宋体" pitchFamily="2" charset="-122"/>
              </a:rPr>
              <a:t> programs;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 dirty="0"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dirty="0">
                <a:ea typeface="宋体" pitchFamily="2" charset="-122"/>
              </a:rPr>
              <a:t>It also supports a number of powerful new ways to </a:t>
            </a:r>
            <a:r>
              <a:rPr lang="en-US" altLang="zh-CN" sz="2400" u="sng" dirty="0">
                <a:ea typeface="宋体" pitchFamily="2" charset="-122"/>
              </a:rPr>
              <a:t>structure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u="sng" dirty="0">
                <a:ea typeface="宋体" pitchFamily="2" charset="-122"/>
              </a:rPr>
              <a:t>reason about</a:t>
            </a:r>
            <a:r>
              <a:rPr lang="en-US" altLang="zh-CN" sz="2400" dirty="0">
                <a:ea typeface="宋体" pitchFamily="2" charset="-122"/>
              </a:rPr>
              <a:t> programs.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3E47-E4B5-462B-A1E2-228D9F6A0F46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5CED-A2C4-48AC-A55F-D617EE59296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Functional Programming Review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Functional operations do not modify data structures: </a:t>
            </a:r>
          </a:p>
          <a:p>
            <a:pPr lvl="1" eaLnBrk="1" hangingPunct="1"/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they always create new ones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Original data still exists in unmodified form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Data flows are implicit in program design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Order of operations does not matter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6C2DA-F4BC-4DA3-AB27-15FF62A975BD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Functional Programming Review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fun foo(l: 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list) = sum(l) + </a:t>
            </a:r>
            <a:r>
              <a:rPr lang="en-US" altLang="zh-CN" sz="2400" dirty="0" err="1" smtClean="0">
                <a:ea typeface="宋体" pitchFamily="2" charset="-122"/>
              </a:rPr>
              <a:t>mul</a:t>
            </a:r>
            <a:r>
              <a:rPr lang="en-US" altLang="zh-CN" sz="2400" dirty="0" smtClean="0">
                <a:ea typeface="宋体" pitchFamily="2" charset="-122"/>
              </a:rPr>
              <a:t>(l) + length(l)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Order of sum() and </a:t>
            </a:r>
            <a:r>
              <a:rPr lang="en-US" altLang="zh-CN" sz="2400" dirty="0" err="1" smtClean="0">
                <a:ea typeface="宋体" pitchFamily="2" charset="-122"/>
              </a:rPr>
              <a:t>mul</a:t>
            </a:r>
            <a:r>
              <a:rPr lang="en-US" altLang="zh-CN" sz="2400" dirty="0" smtClean="0">
                <a:ea typeface="宋体" pitchFamily="2" charset="-122"/>
              </a:rPr>
              <a:t>(), </a:t>
            </a:r>
            <a:r>
              <a:rPr lang="en-US" altLang="zh-CN" sz="2400" dirty="0" err="1" smtClean="0">
                <a:ea typeface="宋体" pitchFamily="2" charset="-122"/>
              </a:rPr>
              <a:t>etc</a:t>
            </a:r>
            <a:r>
              <a:rPr lang="en-US" altLang="zh-CN" sz="2400" dirty="0" smtClean="0">
                <a:ea typeface="宋体" pitchFamily="2" charset="-122"/>
              </a:rPr>
              <a:t> does not matter 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They do not modify l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627502-3648-49D0-BD27-C476B20AB73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Functions As Arguments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fun </a:t>
            </a:r>
            <a:r>
              <a:rPr lang="fr-FR" sz="2400" dirty="0" err="1" smtClean="0"/>
              <a:t>DoDouble</a:t>
            </a:r>
            <a:r>
              <a:rPr lang="fr-FR" sz="2400" dirty="0" smtClean="0"/>
              <a:t>(f, x) = f (f x)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i="1" dirty="0" smtClean="0">
                <a:ea typeface="宋体" pitchFamily="2" charset="-122"/>
              </a:rPr>
              <a:t>A </a:t>
            </a:r>
            <a:r>
              <a:rPr lang="en-US" altLang="zh-CN" sz="2400" i="1" dirty="0">
                <a:ea typeface="宋体" pitchFamily="2" charset="-122"/>
              </a:rPr>
              <a:t>function is called </a:t>
            </a:r>
            <a:r>
              <a:rPr lang="en-US" altLang="zh-CN" sz="2400" i="1" dirty="0">
                <a:solidFill>
                  <a:srgbClr val="FF3300"/>
                </a:solidFill>
                <a:ea typeface="宋体" pitchFamily="2" charset="-122"/>
              </a:rPr>
              <a:t>higher-order</a:t>
            </a:r>
            <a:r>
              <a:rPr lang="en-US" altLang="zh-CN" sz="2400" i="1" dirty="0">
                <a:ea typeface="宋体" pitchFamily="2" charset="-122"/>
              </a:rPr>
              <a:t> if it takes a </a:t>
            </a:r>
            <a:r>
              <a:rPr lang="en-US" altLang="zh-CN" sz="2400" i="1" dirty="0" smtClean="0">
                <a:ea typeface="宋体" pitchFamily="2" charset="-122"/>
              </a:rPr>
              <a:t>function as </a:t>
            </a:r>
            <a:r>
              <a:rPr lang="en-US" altLang="zh-CN" sz="2400" i="1" dirty="0">
                <a:ea typeface="宋体" pitchFamily="2" charset="-122"/>
              </a:rPr>
              <a:t>an argument or returns a function as a </a:t>
            </a:r>
            <a:r>
              <a:rPr lang="en-US" altLang="zh-CN" sz="2400" i="1" dirty="0" smtClean="0">
                <a:ea typeface="宋体" pitchFamily="2" charset="-122"/>
              </a:rPr>
              <a:t>result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>
                <a:hlinkClick r:id="rId3" tooltip="Map (higher-order function)"/>
              </a:rPr>
              <a:t>map</a:t>
            </a:r>
            <a:r>
              <a:rPr lang="en-US" altLang="zh-CN" sz="2400" dirty="0"/>
              <a:t> function found in many functional programming languages is one example of a higher-order </a:t>
            </a:r>
            <a:r>
              <a:rPr lang="en-US" altLang="zh-CN" sz="2400" dirty="0" smtClean="0"/>
              <a:t>function.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It </a:t>
            </a:r>
            <a:r>
              <a:rPr lang="en-US" altLang="zh-CN" sz="2400" dirty="0"/>
              <a:t>takes as arguments a function </a:t>
            </a:r>
            <a:r>
              <a:rPr lang="en-US" altLang="zh-CN" sz="2400" b="1" i="1" dirty="0"/>
              <a:t>f</a:t>
            </a:r>
            <a:r>
              <a:rPr lang="en-US" altLang="zh-CN" sz="2400" dirty="0"/>
              <a:t> and a list of elements, and as result, returns a new list with </a:t>
            </a:r>
            <a:r>
              <a:rPr lang="en-US" altLang="zh-CN" sz="2400" b="1" i="1" dirty="0"/>
              <a:t>f</a:t>
            </a:r>
            <a:r>
              <a:rPr lang="en-US" altLang="zh-CN" sz="2400" dirty="0"/>
              <a:t> applied to each element </a:t>
            </a:r>
            <a:r>
              <a:rPr lang="en-US" altLang="zh-CN" sz="2400" dirty="0" smtClean="0"/>
              <a:t>of </a:t>
            </a:r>
            <a:r>
              <a:rPr lang="en-US" altLang="zh-CN" sz="2400" dirty="0"/>
              <a:t>the list.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sorting </a:t>
            </a:r>
            <a:r>
              <a:rPr lang="en-US" altLang="zh-CN" sz="2000" b="1" dirty="0">
                <a:solidFill>
                  <a:srgbClr val="FF0000"/>
                </a:solidFill>
              </a:rPr>
              <a:t>functions </a:t>
            </a:r>
            <a:r>
              <a:rPr lang="en-US" altLang="zh-CN" sz="2000" dirty="0"/>
              <a:t>which take a </a:t>
            </a:r>
            <a:r>
              <a:rPr lang="en-US" altLang="zh-CN" sz="2000" b="1" dirty="0">
                <a:solidFill>
                  <a:srgbClr val="FF0000"/>
                </a:solidFill>
              </a:rPr>
              <a:t>comparison function </a:t>
            </a:r>
            <a:r>
              <a:rPr lang="en-US" altLang="zh-CN" sz="2000" dirty="0"/>
              <a:t>as a </a:t>
            </a:r>
            <a:r>
              <a:rPr lang="en-US" altLang="zh-CN" sz="2000" dirty="0" smtClean="0"/>
              <a:t>parameter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1700" dirty="0">
                <a:ea typeface="宋体" pitchFamily="2" charset="-122"/>
              </a:rPr>
              <a:t> </a:t>
            </a:r>
            <a:r>
              <a:rPr lang="en-US" altLang="zh-CN" sz="1800" dirty="0"/>
              <a:t>allowing the programmer to separate the sorting algorithm from the comparisons of the items being </a:t>
            </a:r>
            <a:r>
              <a:rPr lang="en-US" altLang="zh-CN" sz="1800" dirty="0" smtClean="0"/>
              <a:t>sorted</a:t>
            </a:r>
            <a:endParaRPr lang="en-US" altLang="zh-CN" sz="1700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D6A55-FE68-4D0F-BBF1-126ED9E16595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5" tIns="45713" rIns="91425" bIns="45713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Typical Large-Data Problem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25" tIns="45713" rIns="91425" bIns="45713"/>
          <a:lstStyle/>
          <a:p>
            <a:pPr marL="341313" indent="-341313" eaLnBrk="1" hangingPunct="1"/>
            <a:r>
              <a:rPr lang="en-US" altLang="zh-CN" dirty="0" smtClean="0">
                <a:ea typeface="宋体" pitchFamily="2" charset="-122"/>
              </a:rPr>
              <a:t>Iterate over a large number of records</a:t>
            </a:r>
          </a:p>
          <a:p>
            <a:pPr marL="341313" indent="-341313" eaLnBrk="1" hangingPunct="1"/>
            <a:r>
              <a:rPr lang="en-US" altLang="zh-CN" dirty="0" smtClean="0">
                <a:ea typeface="宋体" pitchFamily="2" charset="-122"/>
              </a:rPr>
              <a:t>Extract something of interest from each</a:t>
            </a:r>
          </a:p>
          <a:p>
            <a:pPr marL="341313" indent="-341313" eaLnBrk="1" hangingPunct="1"/>
            <a:r>
              <a:rPr lang="en-US" altLang="zh-CN" dirty="0" smtClean="0">
                <a:ea typeface="宋体" pitchFamily="2" charset="-122"/>
              </a:rPr>
              <a:t>Shuffle and sort intermediate results</a:t>
            </a:r>
          </a:p>
          <a:p>
            <a:pPr marL="341313" indent="-341313" eaLnBrk="1" hangingPunct="1"/>
            <a:r>
              <a:rPr lang="en-US" altLang="zh-CN" dirty="0" smtClean="0">
                <a:ea typeface="宋体" pitchFamily="2" charset="-122"/>
              </a:rPr>
              <a:t>Aggregate intermediate results</a:t>
            </a:r>
          </a:p>
          <a:p>
            <a:pPr marL="341313" indent="-341313" eaLnBrk="1" hangingPunct="1"/>
            <a:r>
              <a:rPr lang="en-US" altLang="zh-CN" dirty="0" smtClean="0">
                <a:ea typeface="宋体" pitchFamily="2" charset="-122"/>
              </a:rPr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427538"/>
            <a:ext cx="7467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Key idea: provide a functional abstraction for these 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201613" y="15462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Map</a:t>
            </a:r>
            <a:endParaRPr lang="en-US" altLang="zh-CN" sz="3600" b="1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4384675" y="2757488"/>
            <a:ext cx="1484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Reduce</a:t>
            </a:r>
            <a:endParaRPr lang="en-US" altLang="zh-CN" sz="3600" b="1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Arial" charset="0"/>
                <a:ea typeface="宋体" pitchFamily="2" charset="-122"/>
              </a:rPr>
              <a:t>(Dean and Ghemawat, OSDI 2004)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45414A-D15C-4E9B-BA72-0E3D63E59BC6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4A67-AF73-403D-B4DE-4321765471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  <p:bldP spid="17412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MapReduce has its roots in functional programming, which is </a:t>
            </a:r>
            <a:r>
              <a:rPr lang="en-US" sz="2400" dirty="0" smtClean="0"/>
              <a:t>exemplified in languages </a:t>
            </a:r>
            <a:r>
              <a:rPr lang="en-US" sz="2400" dirty="0"/>
              <a:t>such as Lisp and ML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key feature of functional languages is </a:t>
            </a:r>
            <a:r>
              <a:rPr lang="en-US" sz="2400" dirty="0" smtClean="0"/>
              <a:t>the concept </a:t>
            </a:r>
            <a:r>
              <a:rPr lang="en-US" sz="2400" dirty="0"/>
              <a:t>of higher-order functions, or functions that can accept other </a:t>
            </a:r>
            <a:r>
              <a:rPr lang="en-US" sz="2400" dirty="0" smtClean="0"/>
              <a:t>functions as </a:t>
            </a:r>
            <a:r>
              <a:rPr lang="en-US" sz="2400" dirty="0"/>
              <a:t>arguments.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61849-1E08-47BE-82BF-DA53E70EBC00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04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Two common built-in higher order functions are </a:t>
            </a:r>
            <a:r>
              <a:rPr lang="en-US" sz="2400" b="1" dirty="0"/>
              <a:t>map</a:t>
            </a:r>
            <a:r>
              <a:rPr lang="en-US" sz="2400" dirty="0"/>
              <a:t> and </a:t>
            </a:r>
            <a:r>
              <a:rPr lang="en-US" sz="2400" b="1" dirty="0" smtClean="0"/>
              <a:t>fold</a:t>
            </a:r>
          </a:p>
          <a:p>
            <a:r>
              <a:rPr lang="en-US" sz="2400" dirty="0"/>
              <a:t>Given a list, </a:t>
            </a:r>
            <a:endParaRPr lang="en-US" sz="2400" dirty="0" smtClean="0"/>
          </a:p>
          <a:p>
            <a:pPr lvl="1"/>
            <a:r>
              <a:rPr lang="en-US" sz="1900" dirty="0" smtClean="0"/>
              <a:t>map </a:t>
            </a:r>
            <a:r>
              <a:rPr lang="en-US" sz="1900" dirty="0"/>
              <a:t>takes as an argument a function </a:t>
            </a:r>
            <a:r>
              <a:rPr lang="en-US" sz="1900" i="1" dirty="0" smtClean="0"/>
              <a:t>f </a:t>
            </a:r>
            <a:r>
              <a:rPr lang="en-US" sz="1900" dirty="0" smtClean="0"/>
              <a:t>(that </a:t>
            </a:r>
            <a:r>
              <a:rPr lang="en-US" sz="1900" dirty="0"/>
              <a:t>takes a single argument) and applies it to all elements in a </a:t>
            </a:r>
            <a:r>
              <a:rPr lang="en-US" sz="1900" dirty="0" smtClean="0"/>
              <a:t>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FD45A2-770A-464B-95B8-C41C4C097BDB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05000" y="2514600"/>
          <a:ext cx="54864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3" imgW="2088995" imgH="946047" progId="">
                  <p:embed/>
                </p:oleObj>
              </mc:Choice>
              <mc:Fallback>
                <p:oleObj name="Visio" r:id="rId3" imgW="2088995" imgH="946047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5486400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F873C5-9B3A-4B40-8126-7E8008288014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50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MapReduce Basics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F384-5B9A-41C2-AD2A-BB3E0E62AFA0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E95B-4C4C-47D9-A3C5-99D49A70270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Given a </a:t>
            </a:r>
            <a:r>
              <a:rPr lang="en-US" sz="2400" dirty="0" smtClean="0"/>
              <a:t>list</a:t>
            </a:r>
          </a:p>
          <a:p>
            <a:pPr lvl="1"/>
            <a:r>
              <a:rPr lang="en-US" sz="2000" b="1" dirty="0" smtClean="0">
                <a:solidFill>
                  <a:srgbClr val="A86ED4"/>
                </a:solidFill>
              </a:rPr>
              <a:t>fold </a:t>
            </a:r>
            <a:r>
              <a:rPr lang="en-US" sz="2000" dirty="0"/>
              <a:t>takes as arguments a function </a:t>
            </a:r>
            <a:r>
              <a:rPr lang="en-US" sz="2000" i="1" dirty="0"/>
              <a:t>g</a:t>
            </a:r>
            <a:r>
              <a:rPr lang="en-US" sz="2000" dirty="0"/>
              <a:t> (that takes two arguments) and an initial </a:t>
            </a:r>
            <a:r>
              <a:rPr lang="en-US" sz="2000" dirty="0" smtClean="0"/>
              <a:t>value</a:t>
            </a:r>
          </a:p>
          <a:p>
            <a:pPr lvl="1"/>
            <a:r>
              <a:rPr lang="en-US" sz="2000" i="1" dirty="0" smtClean="0"/>
              <a:t> </a:t>
            </a:r>
            <a:r>
              <a:rPr lang="en-US" sz="2000" i="1" dirty="0"/>
              <a:t>g</a:t>
            </a:r>
            <a:r>
              <a:rPr lang="en-US" sz="2000" dirty="0"/>
              <a:t> is first applied to the initial value and the first item in the </a:t>
            </a:r>
            <a:r>
              <a:rPr lang="en-US" sz="2000" dirty="0" smtClean="0"/>
              <a:t>list</a:t>
            </a:r>
          </a:p>
          <a:p>
            <a:pPr lvl="2"/>
            <a:r>
              <a:rPr lang="en-US" sz="1600" dirty="0" smtClean="0"/>
              <a:t> the </a:t>
            </a:r>
            <a:r>
              <a:rPr lang="en-US" sz="1600" dirty="0"/>
              <a:t>result </a:t>
            </a:r>
            <a:r>
              <a:rPr lang="en-US" sz="1600" dirty="0" smtClean="0"/>
              <a:t> is </a:t>
            </a:r>
            <a:r>
              <a:rPr lang="en-US" sz="1600" dirty="0"/>
              <a:t>stored in an intermediate variable</a:t>
            </a:r>
            <a:r>
              <a:rPr lang="en-US" sz="16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This intermediate variable and the next item in the list serve as the arguments to a second application of </a:t>
            </a:r>
            <a:r>
              <a:rPr lang="en-US" sz="2000" i="1" dirty="0" smtClean="0"/>
              <a:t>g</a:t>
            </a:r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results of which are stored in the intermediate variable</a:t>
            </a:r>
            <a:r>
              <a:rPr lang="en-US" sz="16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This process repeats until all items in the list have been consumed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b="1" dirty="0">
                <a:solidFill>
                  <a:srgbClr val="A86ED4"/>
                </a:solidFill>
              </a:rPr>
              <a:t>fold</a:t>
            </a:r>
            <a:r>
              <a:rPr lang="en-US" sz="2000" dirty="0"/>
              <a:t> then returns the final value of the intermediate variable.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A76151-B47F-4461-9E8D-A3FDE7AD9761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93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map</a:t>
            </a:r>
            <a:r>
              <a:rPr lang="en-US" dirty="0"/>
              <a:t> and </a:t>
            </a:r>
            <a:r>
              <a:rPr lang="en-US" b="1" dirty="0"/>
              <a:t>fold</a:t>
            </a:r>
            <a:r>
              <a:rPr lang="en-US" dirty="0"/>
              <a:t> are used in </a:t>
            </a:r>
            <a:r>
              <a:rPr lang="en-US" dirty="0" smtClean="0"/>
              <a:t>combination</a:t>
            </a:r>
          </a:p>
          <a:p>
            <a:r>
              <a:rPr lang="en-US" dirty="0"/>
              <a:t>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Compute the </a:t>
            </a:r>
            <a:r>
              <a:rPr lang="en-US" dirty="0"/>
              <a:t>sum of squares of a list of integers, </a:t>
            </a:r>
            <a:endParaRPr lang="en-US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could map a function that </a:t>
            </a:r>
            <a:r>
              <a:rPr lang="en-US" dirty="0" smtClean="0"/>
              <a:t>squares its </a:t>
            </a:r>
            <a:r>
              <a:rPr lang="en-US" dirty="0"/>
              <a:t>argument </a:t>
            </a:r>
            <a:r>
              <a:rPr lang="en-US" dirty="0" smtClean="0"/>
              <a:t> </a:t>
            </a:r>
            <a:r>
              <a:rPr lang="en-US" dirty="0"/>
              <a:t>over the input list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then </a:t>
            </a:r>
            <a:r>
              <a:rPr lang="en-US" dirty="0"/>
              <a:t>fold the resulting </a:t>
            </a:r>
            <a:r>
              <a:rPr lang="en-US" dirty="0" smtClean="0"/>
              <a:t>list with </a:t>
            </a:r>
            <a:r>
              <a:rPr lang="en-US" dirty="0"/>
              <a:t>the addition function </a:t>
            </a:r>
            <a:r>
              <a:rPr lang="en-US" dirty="0" smtClean="0"/>
              <a:t> </a:t>
            </a:r>
            <a:r>
              <a:rPr lang="en-US" dirty="0"/>
              <a:t>using an initial </a:t>
            </a:r>
            <a:r>
              <a:rPr lang="en-US" dirty="0" smtClean="0"/>
              <a:t>value of zero.</a:t>
            </a:r>
          </a:p>
          <a:p>
            <a:r>
              <a:rPr lang="en-US" dirty="0" smtClean="0"/>
              <a:t>We </a:t>
            </a:r>
            <a:r>
              <a:rPr lang="en-US" dirty="0"/>
              <a:t>can view </a:t>
            </a:r>
            <a:endParaRPr lang="en-US" dirty="0" smtClean="0"/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/>
              <a:t>as a concise way to represent the transformation of </a:t>
            </a:r>
            <a:r>
              <a:rPr lang="en-US" dirty="0" smtClean="0"/>
              <a:t>a dataset </a:t>
            </a:r>
            <a:r>
              <a:rPr lang="en-US" dirty="0"/>
              <a:t>(as </a:t>
            </a:r>
            <a:r>
              <a:rPr lang="en-US" dirty="0" smtClean="0"/>
              <a:t>defined </a:t>
            </a:r>
            <a:r>
              <a:rPr lang="en-US" dirty="0"/>
              <a:t>by the function </a:t>
            </a:r>
            <a:r>
              <a:rPr lang="en-US" i="1" dirty="0"/>
              <a:t>f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fold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an aggregation </a:t>
            </a:r>
            <a:r>
              <a:rPr lang="en-US" dirty="0"/>
              <a:t>operation, as </a:t>
            </a:r>
            <a:r>
              <a:rPr lang="en-US" dirty="0" smtClean="0"/>
              <a:t>defined </a:t>
            </a:r>
            <a:r>
              <a:rPr lang="en-US" dirty="0"/>
              <a:t>by the function </a:t>
            </a:r>
            <a:r>
              <a:rPr lang="en-US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D58FC-A5E0-4C02-ABFC-A6E4D0AA08CD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72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application of </a:t>
            </a:r>
            <a:r>
              <a:rPr lang="en-US" sz="2400" i="1" dirty="0"/>
              <a:t>f</a:t>
            </a:r>
            <a:r>
              <a:rPr lang="en-US" sz="2400" dirty="0"/>
              <a:t> to each item in a list (or more generally, to </a:t>
            </a:r>
            <a:r>
              <a:rPr lang="en-US" sz="2400" dirty="0" smtClean="0"/>
              <a:t>elements in </a:t>
            </a:r>
            <a:r>
              <a:rPr lang="en-US" sz="2400" dirty="0"/>
              <a:t>a large dataset) can be parallelized </a:t>
            </a:r>
            <a:r>
              <a:rPr lang="en-US" sz="2400" dirty="0" smtClean="0"/>
              <a:t>in straightforward manner</a:t>
            </a:r>
          </a:p>
          <a:p>
            <a:pPr lvl="1"/>
            <a:r>
              <a:rPr lang="en-US" dirty="0" smtClean="0"/>
              <a:t>since each functional </a:t>
            </a:r>
            <a:r>
              <a:rPr lang="en-US" dirty="0"/>
              <a:t>application happens </a:t>
            </a:r>
            <a:r>
              <a:rPr lang="en-US" dirty="0" smtClean="0"/>
              <a:t>independently.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operations </a:t>
            </a:r>
            <a:r>
              <a:rPr lang="en-US" sz="2400" dirty="0" smtClean="0"/>
              <a:t>can be </a:t>
            </a:r>
            <a:r>
              <a:rPr lang="en-US" sz="2400" dirty="0"/>
              <a:t>distributed across many </a:t>
            </a:r>
            <a:r>
              <a:rPr lang="en-US" sz="2400" dirty="0" smtClean="0"/>
              <a:t>different machines</a:t>
            </a:r>
          </a:p>
          <a:p>
            <a:r>
              <a:rPr lang="en-US" sz="2400" dirty="0"/>
              <a:t> The fold operation, </a:t>
            </a:r>
            <a:r>
              <a:rPr lang="en-US" sz="2400" dirty="0" smtClean="0"/>
              <a:t> </a:t>
            </a:r>
            <a:r>
              <a:rPr lang="en-US" sz="2400" dirty="0"/>
              <a:t>has more restrictions on data </a:t>
            </a:r>
            <a:r>
              <a:rPr lang="en-US" sz="2400" dirty="0" smtClean="0"/>
              <a:t>locality </a:t>
            </a:r>
          </a:p>
          <a:p>
            <a:pPr lvl="1"/>
            <a:r>
              <a:rPr lang="en-US" dirty="0" smtClean="0"/>
              <a:t>elements </a:t>
            </a:r>
            <a:r>
              <a:rPr lang="en-US" dirty="0"/>
              <a:t>in the list </a:t>
            </a:r>
            <a:r>
              <a:rPr lang="en-US" dirty="0" smtClean="0"/>
              <a:t>must be “brought </a:t>
            </a:r>
            <a:r>
              <a:rPr lang="en-US" dirty="0"/>
              <a:t>together" before the function </a:t>
            </a:r>
            <a:r>
              <a:rPr lang="en-US" i="1" dirty="0"/>
              <a:t>g </a:t>
            </a:r>
            <a:r>
              <a:rPr lang="en-US" dirty="0"/>
              <a:t>can be applied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7A6EC4-2348-4B5D-86E2-9AC2B0F57695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958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55"/>
          <p:cNvSpPr>
            <a:spLocks noGrp="1"/>
          </p:cNvSpPr>
          <p:nvPr>
            <p:ph type="title" idx="4294967295"/>
          </p:nvPr>
        </p:nvSpPr>
        <p:spPr/>
        <p:txBody>
          <a:bodyPr lIns="91425" tIns="45713" rIns="91425" bIns="45713" anchor="ctr"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Roots in Functional Programming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546475" y="2387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232275" y="2387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918075" y="2387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603875" y="2387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289675" y="2387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959100" y="53975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622675" y="53975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659188" y="4711700"/>
            <a:ext cx="309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g</a:t>
            </a:r>
          </a:p>
        </p:txBody>
      </p:sp>
      <p:cxnSp>
        <p:nvCxnSpPr>
          <p:cNvPr id="41" name="Straight Arrow Connector 37"/>
          <p:cNvCxnSpPr>
            <a:cxnSpLocks noChangeShapeType="1"/>
            <a:endCxn id="40" idx="1"/>
          </p:cNvCxnSpPr>
          <p:nvPr/>
        </p:nvCxnSpPr>
        <p:spPr bwMode="auto">
          <a:xfrm flipV="1">
            <a:off x="3148013" y="4881563"/>
            <a:ext cx="511175" cy="4794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2" name="Straight Arrow Connector 50"/>
          <p:cNvCxnSpPr>
            <a:cxnSpLocks noChangeShapeType="1"/>
          </p:cNvCxnSpPr>
          <p:nvPr/>
        </p:nvCxnSpPr>
        <p:spPr bwMode="auto">
          <a:xfrm rot="5400000">
            <a:off x="3623469" y="4521994"/>
            <a:ext cx="381000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3" name="Straight Arrow Connector 51"/>
          <p:cNvCxnSpPr>
            <a:cxnSpLocks noChangeShapeType="1"/>
            <a:stCxn id="40" idx="2"/>
          </p:cNvCxnSpPr>
          <p:nvPr/>
        </p:nvCxnSpPr>
        <p:spPr bwMode="auto">
          <a:xfrm flipH="1">
            <a:off x="3810000" y="5049838"/>
            <a:ext cx="4763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308475" y="53975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344988" y="4711700"/>
            <a:ext cx="309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g</a:t>
            </a:r>
          </a:p>
        </p:txBody>
      </p:sp>
      <p:cxnSp>
        <p:nvCxnSpPr>
          <p:cNvPr id="47" name="Straight Arrow Connector 54"/>
          <p:cNvCxnSpPr>
            <a:cxnSpLocks noChangeShapeType="1"/>
            <a:endCxn id="46" idx="1"/>
          </p:cNvCxnSpPr>
          <p:nvPr/>
        </p:nvCxnSpPr>
        <p:spPr bwMode="auto">
          <a:xfrm flipV="1">
            <a:off x="3810000" y="4881563"/>
            <a:ext cx="534988" cy="4794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8" name="Straight Arrow Connector 55"/>
          <p:cNvCxnSpPr>
            <a:cxnSpLocks noChangeShapeType="1"/>
          </p:cNvCxnSpPr>
          <p:nvPr/>
        </p:nvCxnSpPr>
        <p:spPr bwMode="auto">
          <a:xfrm rot="5400000">
            <a:off x="4309269" y="4521994"/>
            <a:ext cx="381000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9" name="Straight Arrow Connector 56"/>
          <p:cNvCxnSpPr>
            <a:cxnSpLocks noChangeShapeType="1"/>
            <a:stCxn id="46" idx="2"/>
          </p:cNvCxnSpPr>
          <p:nvPr/>
        </p:nvCxnSpPr>
        <p:spPr bwMode="auto">
          <a:xfrm flipH="1">
            <a:off x="4495800" y="5049838"/>
            <a:ext cx="4763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994275" y="53975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5030788" y="4711700"/>
            <a:ext cx="309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g</a:t>
            </a:r>
          </a:p>
        </p:txBody>
      </p:sp>
      <p:cxnSp>
        <p:nvCxnSpPr>
          <p:cNvPr id="53" name="Straight Arrow Connector 58"/>
          <p:cNvCxnSpPr>
            <a:cxnSpLocks noChangeShapeType="1"/>
            <a:endCxn id="52" idx="1"/>
          </p:cNvCxnSpPr>
          <p:nvPr/>
        </p:nvCxnSpPr>
        <p:spPr bwMode="auto">
          <a:xfrm flipV="1">
            <a:off x="4495800" y="4881563"/>
            <a:ext cx="534988" cy="4794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4" name="Straight Arrow Connector 59"/>
          <p:cNvCxnSpPr>
            <a:cxnSpLocks noChangeShapeType="1"/>
          </p:cNvCxnSpPr>
          <p:nvPr/>
        </p:nvCxnSpPr>
        <p:spPr bwMode="auto">
          <a:xfrm rot="5400000">
            <a:off x="4995069" y="4521994"/>
            <a:ext cx="381000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5" name="Straight Arrow Connector 60"/>
          <p:cNvCxnSpPr>
            <a:cxnSpLocks noChangeShapeType="1"/>
            <a:stCxn id="52" idx="2"/>
          </p:cNvCxnSpPr>
          <p:nvPr/>
        </p:nvCxnSpPr>
        <p:spPr bwMode="auto">
          <a:xfrm flipH="1">
            <a:off x="5181600" y="5049838"/>
            <a:ext cx="4763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680075" y="53975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716588" y="4711700"/>
            <a:ext cx="309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g</a:t>
            </a:r>
          </a:p>
        </p:txBody>
      </p:sp>
      <p:cxnSp>
        <p:nvCxnSpPr>
          <p:cNvPr id="59" name="Straight Arrow Connector 62"/>
          <p:cNvCxnSpPr>
            <a:cxnSpLocks noChangeShapeType="1"/>
            <a:endCxn id="58" idx="1"/>
          </p:cNvCxnSpPr>
          <p:nvPr/>
        </p:nvCxnSpPr>
        <p:spPr bwMode="auto">
          <a:xfrm flipV="1">
            <a:off x="5181600" y="4881563"/>
            <a:ext cx="534988" cy="4794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0" name="Straight Arrow Connector 63"/>
          <p:cNvCxnSpPr>
            <a:cxnSpLocks noChangeShapeType="1"/>
          </p:cNvCxnSpPr>
          <p:nvPr/>
        </p:nvCxnSpPr>
        <p:spPr bwMode="auto">
          <a:xfrm rot="5400000">
            <a:off x="5680869" y="4521994"/>
            <a:ext cx="381000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1" name="Straight Arrow Connector 64"/>
          <p:cNvCxnSpPr>
            <a:cxnSpLocks noChangeShapeType="1"/>
            <a:stCxn id="58" idx="2"/>
          </p:cNvCxnSpPr>
          <p:nvPr/>
        </p:nvCxnSpPr>
        <p:spPr bwMode="auto">
          <a:xfrm flipH="1">
            <a:off x="5867400" y="5049838"/>
            <a:ext cx="4763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365875" y="53975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402388" y="4711700"/>
            <a:ext cx="309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g</a:t>
            </a:r>
          </a:p>
        </p:txBody>
      </p:sp>
      <p:cxnSp>
        <p:nvCxnSpPr>
          <p:cNvPr id="65" name="Straight Arrow Connector 66"/>
          <p:cNvCxnSpPr>
            <a:cxnSpLocks noChangeShapeType="1"/>
            <a:endCxn id="64" idx="1"/>
          </p:cNvCxnSpPr>
          <p:nvPr/>
        </p:nvCxnSpPr>
        <p:spPr bwMode="auto">
          <a:xfrm flipV="1">
            <a:off x="5867400" y="4881563"/>
            <a:ext cx="534988" cy="4794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6" name="Straight Arrow Connector 67"/>
          <p:cNvCxnSpPr>
            <a:cxnSpLocks noChangeShapeType="1"/>
          </p:cNvCxnSpPr>
          <p:nvPr/>
        </p:nvCxnSpPr>
        <p:spPr bwMode="auto">
          <a:xfrm rot="5400000">
            <a:off x="6366669" y="4521994"/>
            <a:ext cx="381000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7" name="Straight Arrow Connector 68"/>
          <p:cNvCxnSpPr>
            <a:cxnSpLocks noChangeShapeType="1"/>
            <a:stCxn id="64" idx="2"/>
          </p:cNvCxnSpPr>
          <p:nvPr/>
        </p:nvCxnSpPr>
        <p:spPr bwMode="auto">
          <a:xfrm flipH="1">
            <a:off x="6553200" y="5049838"/>
            <a:ext cx="4763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546475" y="37973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232275" y="37973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918075" y="37973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603875" y="37973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289675" y="37973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687763" y="3192463"/>
            <a:ext cx="252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</a:t>
            </a:r>
          </a:p>
        </p:txBody>
      </p:sp>
      <p:cxnSp>
        <p:nvCxnSpPr>
          <p:cNvPr id="84" name="Straight Arrow Connector 50"/>
          <p:cNvCxnSpPr>
            <a:cxnSpLocks noChangeShapeType="1"/>
          </p:cNvCxnSpPr>
          <p:nvPr/>
        </p:nvCxnSpPr>
        <p:spPr bwMode="auto">
          <a:xfrm rot="5400000">
            <a:off x="3679031" y="3056732"/>
            <a:ext cx="26987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85" name="Straight Arrow Connector 51"/>
          <p:cNvCxnSpPr>
            <a:cxnSpLocks noChangeShapeType="1"/>
            <a:stCxn id="82" idx="2"/>
          </p:cNvCxnSpPr>
          <p:nvPr/>
        </p:nvCxnSpPr>
        <p:spPr bwMode="auto">
          <a:xfrm flipH="1">
            <a:off x="3810000" y="3530600"/>
            <a:ext cx="4763" cy="2333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373563" y="3192463"/>
            <a:ext cx="252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</a:t>
            </a:r>
          </a:p>
        </p:txBody>
      </p:sp>
      <p:cxnSp>
        <p:nvCxnSpPr>
          <p:cNvPr id="88" name="Straight Arrow Connector 55"/>
          <p:cNvCxnSpPr>
            <a:cxnSpLocks noChangeShapeType="1"/>
          </p:cNvCxnSpPr>
          <p:nvPr/>
        </p:nvCxnSpPr>
        <p:spPr bwMode="auto">
          <a:xfrm rot="5400000">
            <a:off x="4364831" y="3056732"/>
            <a:ext cx="26987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89" name="Straight Arrow Connector 56"/>
          <p:cNvCxnSpPr>
            <a:cxnSpLocks noChangeShapeType="1"/>
            <a:stCxn id="86" idx="2"/>
          </p:cNvCxnSpPr>
          <p:nvPr/>
        </p:nvCxnSpPr>
        <p:spPr bwMode="auto">
          <a:xfrm flipH="1">
            <a:off x="4495800" y="3530600"/>
            <a:ext cx="4763" cy="2333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5059363" y="3192463"/>
            <a:ext cx="252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</a:t>
            </a:r>
          </a:p>
        </p:txBody>
      </p:sp>
      <p:cxnSp>
        <p:nvCxnSpPr>
          <p:cNvPr id="92" name="Straight Arrow Connector 59"/>
          <p:cNvCxnSpPr>
            <a:cxnSpLocks noChangeShapeType="1"/>
          </p:cNvCxnSpPr>
          <p:nvPr/>
        </p:nvCxnSpPr>
        <p:spPr bwMode="auto">
          <a:xfrm rot="5400000">
            <a:off x="5050631" y="3056732"/>
            <a:ext cx="26987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93" name="Straight Arrow Connector 60"/>
          <p:cNvCxnSpPr>
            <a:cxnSpLocks noChangeShapeType="1"/>
            <a:stCxn id="90" idx="2"/>
          </p:cNvCxnSpPr>
          <p:nvPr/>
        </p:nvCxnSpPr>
        <p:spPr bwMode="auto">
          <a:xfrm flipH="1">
            <a:off x="5181600" y="3530600"/>
            <a:ext cx="4763" cy="2333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745163" y="3192463"/>
            <a:ext cx="252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</a:t>
            </a:r>
          </a:p>
        </p:txBody>
      </p:sp>
      <p:cxnSp>
        <p:nvCxnSpPr>
          <p:cNvPr id="96" name="Straight Arrow Connector 63"/>
          <p:cNvCxnSpPr>
            <a:cxnSpLocks noChangeShapeType="1"/>
          </p:cNvCxnSpPr>
          <p:nvPr/>
        </p:nvCxnSpPr>
        <p:spPr bwMode="auto">
          <a:xfrm rot="5400000">
            <a:off x="5736431" y="3056732"/>
            <a:ext cx="26987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97" name="Straight Arrow Connector 64"/>
          <p:cNvCxnSpPr>
            <a:cxnSpLocks noChangeShapeType="1"/>
            <a:stCxn id="94" idx="2"/>
          </p:cNvCxnSpPr>
          <p:nvPr/>
        </p:nvCxnSpPr>
        <p:spPr bwMode="auto">
          <a:xfrm flipH="1">
            <a:off x="5867400" y="3530600"/>
            <a:ext cx="4763" cy="2333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430963" y="3192463"/>
            <a:ext cx="252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</a:t>
            </a:r>
          </a:p>
        </p:txBody>
      </p:sp>
      <p:cxnSp>
        <p:nvCxnSpPr>
          <p:cNvPr id="100" name="Straight Arrow Connector 67"/>
          <p:cNvCxnSpPr>
            <a:cxnSpLocks noChangeShapeType="1"/>
          </p:cNvCxnSpPr>
          <p:nvPr/>
        </p:nvCxnSpPr>
        <p:spPr bwMode="auto">
          <a:xfrm rot="5400000">
            <a:off x="6422231" y="3056732"/>
            <a:ext cx="26987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01" name="Straight Arrow Connector 68"/>
          <p:cNvCxnSpPr>
            <a:cxnSpLocks noChangeShapeType="1"/>
            <a:stCxn id="98" idx="2"/>
          </p:cNvCxnSpPr>
          <p:nvPr/>
        </p:nvCxnSpPr>
        <p:spPr bwMode="auto">
          <a:xfrm flipH="1">
            <a:off x="6553200" y="3530600"/>
            <a:ext cx="4763" cy="2333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46" name="TextBox 145"/>
          <p:cNvSpPr txBox="1">
            <a:spLocks noChangeArrowheads="1"/>
          </p:cNvSpPr>
          <p:nvPr/>
        </p:nvSpPr>
        <p:spPr bwMode="auto">
          <a:xfrm>
            <a:off x="1206500" y="3111500"/>
            <a:ext cx="904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Map</a:t>
            </a:r>
          </a:p>
        </p:txBody>
      </p:sp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1216025" y="4559300"/>
            <a:ext cx="94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Fold</a:t>
            </a: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ACF359-F14F-4D44-AB49-BF430BE37FBA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4A67-AF73-403D-B4DE-4321765471F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/>
      <p:bldP spid="52" grpId="0"/>
      <p:bldP spid="58" grpId="0"/>
      <p:bldP spid="64" grpId="0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105" y="1447800"/>
            <a:ext cx="8503920" cy="4876800"/>
          </a:xfrm>
        </p:spPr>
        <p:txBody>
          <a:bodyPr/>
          <a:lstStyle/>
          <a:p>
            <a:r>
              <a:rPr lang="en-US" sz="2400" dirty="0" smtClean="0"/>
              <a:t>Many real-world </a:t>
            </a:r>
            <a:r>
              <a:rPr lang="en-US" sz="2400" dirty="0"/>
              <a:t>applications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do </a:t>
            </a:r>
            <a:r>
              <a:rPr lang="en-US" sz="2400" dirty="0">
                <a:solidFill>
                  <a:srgbClr val="FF0000"/>
                </a:solidFill>
              </a:rPr>
              <a:t>not require </a:t>
            </a:r>
            <a:r>
              <a:rPr lang="en-US" sz="2400" i="1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be applied </a:t>
            </a:r>
            <a:r>
              <a:rPr lang="en-US" sz="2400" dirty="0" smtClean="0"/>
              <a:t>to </a:t>
            </a:r>
            <a:r>
              <a:rPr lang="en-US" sz="2400" dirty="0"/>
              <a:t>all elements of </a:t>
            </a:r>
            <a:r>
              <a:rPr lang="en-US" sz="2400" dirty="0" smtClean="0"/>
              <a:t>the list.</a:t>
            </a:r>
          </a:p>
          <a:p>
            <a:r>
              <a:rPr lang="en-US" sz="2400" dirty="0"/>
              <a:t>To the extent that elements in the list can be divided into </a:t>
            </a:r>
            <a:r>
              <a:rPr lang="en-US" sz="2400" dirty="0" smtClean="0"/>
              <a:t>groups </a:t>
            </a:r>
          </a:p>
          <a:p>
            <a:pPr lvl="1"/>
            <a:r>
              <a:rPr lang="en-US" sz="2000" dirty="0" smtClean="0"/>
              <a:t>the fold aggregations </a:t>
            </a:r>
            <a:r>
              <a:rPr lang="en-US" sz="2000" dirty="0"/>
              <a:t>can also proceed in parallel. </a:t>
            </a:r>
            <a:endParaRPr lang="en-US" sz="2000" dirty="0" smtClean="0"/>
          </a:p>
          <a:p>
            <a:r>
              <a:rPr lang="en-US" sz="2400" dirty="0" smtClean="0"/>
              <a:t>The operations </a:t>
            </a:r>
            <a:r>
              <a:rPr lang="en-US" sz="2400" dirty="0"/>
              <a:t>that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rgbClr val="A86ED4"/>
                </a:solidFill>
              </a:rPr>
              <a:t>commutative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A86ED4"/>
                </a:solidFill>
              </a:rPr>
              <a:t>associative</a:t>
            </a:r>
            <a:r>
              <a:rPr lang="en-US" sz="2400" dirty="0"/>
              <a:t>, </a:t>
            </a:r>
            <a:r>
              <a:rPr lang="en-US" sz="2400" dirty="0" smtClean="0"/>
              <a:t>significant efficiencies </a:t>
            </a:r>
            <a:r>
              <a:rPr lang="en-US" sz="2400" dirty="0"/>
              <a:t>can be gained in the </a:t>
            </a:r>
            <a:r>
              <a:rPr lang="en-US" sz="2400" dirty="0" smtClean="0"/>
              <a:t>fold operation </a:t>
            </a:r>
            <a:r>
              <a:rPr lang="en-US" sz="2400" dirty="0"/>
              <a:t>through local aggregation and appropriate </a:t>
            </a:r>
            <a:r>
              <a:rPr lang="en-US" sz="2400" dirty="0" smtClean="0"/>
              <a:t> reordering.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× b</a:t>
            </a:r>
            <a:r>
              <a:rPr lang="en-US" b="1" dirty="0"/>
              <a:t>  =  </a:t>
            </a:r>
            <a:r>
              <a:rPr lang="en-US" dirty="0"/>
              <a:t>b × </a:t>
            </a:r>
            <a:r>
              <a:rPr lang="en-US" dirty="0" smtClean="0"/>
              <a:t>a</a:t>
            </a:r>
          </a:p>
          <a:p>
            <a:pPr lvl="2"/>
            <a:r>
              <a:rPr lang="pt-BR" dirty="0"/>
              <a:t>(a + b) + c</a:t>
            </a:r>
            <a:r>
              <a:rPr lang="pt-BR" b="1" dirty="0"/>
              <a:t>  =  </a:t>
            </a:r>
            <a:r>
              <a:rPr lang="pt-BR" dirty="0"/>
              <a:t>a + (b + 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CF8E7-ACAA-4F2B-BBC6-6CB768E7F12C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776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A86ED4"/>
                </a:solidFill>
              </a:rPr>
              <a:t>map </a:t>
            </a:r>
            <a:r>
              <a:rPr lang="en-US" sz="2400" dirty="0"/>
              <a:t>phase in </a:t>
            </a:r>
            <a:r>
              <a:rPr lang="en-US" sz="2400" dirty="0" smtClean="0"/>
              <a:t>MapReduce roughly </a:t>
            </a:r>
            <a:r>
              <a:rPr lang="en-US" sz="2400" dirty="0"/>
              <a:t>corresponds to the </a:t>
            </a:r>
            <a:r>
              <a:rPr lang="en-US" sz="2400" b="1" dirty="0">
                <a:solidFill>
                  <a:srgbClr val="A86ED4"/>
                </a:solidFill>
              </a:rPr>
              <a:t>map</a:t>
            </a:r>
            <a:r>
              <a:rPr lang="en-US" sz="2400" dirty="0"/>
              <a:t> operation in functional programming, </a:t>
            </a:r>
            <a:r>
              <a:rPr lang="en-US" sz="2400" dirty="0" smtClean="0"/>
              <a:t>whereas the </a:t>
            </a:r>
            <a:r>
              <a:rPr lang="en-US" sz="2400" b="1" dirty="0">
                <a:solidFill>
                  <a:srgbClr val="A86ED4"/>
                </a:solidFill>
              </a:rPr>
              <a:t>reduce</a:t>
            </a:r>
            <a:r>
              <a:rPr lang="en-US" sz="2400" dirty="0"/>
              <a:t> phase in MapReduce roughly corresponds to the </a:t>
            </a:r>
            <a:r>
              <a:rPr lang="en-US" sz="2400" b="1" dirty="0">
                <a:solidFill>
                  <a:srgbClr val="A86ED4"/>
                </a:solidFill>
              </a:rPr>
              <a:t>fold</a:t>
            </a:r>
            <a:r>
              <a:rPr lang="en-US" sz="2400" dirty="0"/>
              <a:t> </a:t>
            </a:r>
            <a:r>
              <a:rPr lang="en-US" sz="2400" dirty="0" smtClean="0"/>
              <a:t>operation.</a:t>
            </a:r>
          </a:p>
          <a:p>
            <a:r>
              <a:rPr lang="en-US" sz="2400" dirty="0"/>
              <a:t> the </a:t>
            </a:r>
            <a:r>
              <a:rPr lang="en-US" sz="2400" dirty="0" smtClean="0"/>
              <a:t>MapReduce execution </a:t>
            </a:r>
            <a:r>
              <a:rPr lang="en-US" sz="2400" dirty="0"/>
              <a:t>framework coordinates the map and reduce phases of </a:t>
            </a:r>
            <a:r>
              <a:rPr lang="en-US" sz="2400" dirty="0" smtClean="0"/>
              <a:t>processing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D4802-EFB0-4FAB-AC3C-9BB4008E3828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065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Viewed from </a:t>
            </a:r>
            <a:r>
              <a:rPr lang="en-US" dirty="0" smtClean="0"/>
              <a:t>different </a:t>
            </a:r>
            <a:r>
              <a:rPr lang="en-US" dirty="0"/>
              <a:t>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MapReduce </a:t>
            </a:r>
            <a:r>
              <a:rPr lang="en-US" sz="2400" dirty="0" smtClean="0"/>
              <a:t>codifies </a:t>
            </a:r>
            <a:r>
              <a:rPr lang="en-US" sz="2400" dirty="0"/>
              <a:t>a generic </a:t>
            </a:r>
            <a:r>
              <a:rPr lang="en-US" sz="2400" dirty="0" smtClean="0"/>
              <a:t>“recipe“ for </a:t>
            </a:r>
            <a:r>
              <a:rPr lang="en-US" sz="2400" dirty="0"/>
              <a:t>processing </a:t>
            </a:r>
            <a:r>
              <a:rPr lang="en-US" sz="2400" dirty="0">
                <a:solidFill>
                  <a:srgbClr val="FF0000"/>
                </a:solidFill>
              </a:rPr>
              <a:t>large datasets that consists of two stages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dirty="0" smtClean="0"/>
              <a:t>a user-specified </a:t>
            </a:r>
            <a:r>
              <a:rPr lang="en-US" dirty="0"/>
              <a:t>computation is applied over all input records in a </a:t>
            </a:r>
            <a:r>
              <a:rPr lang="en-US" dirty="0" smtClean="0"/>
              <a:t>dataset.</a:t>
            </a:r>
          </a:p>
          <a:p>
            <a:pPr lvl="2"/>
            <a:r>
              <a:rPr lang="en-US" sz="2200" dirty="0" smtClean="0"/>
              <a:t>These operations occur in </a:t>
            </a:r>
            <a:r>
              <a:rPr lang="en-US" sz="2200" dirty="0" smtClean="0">
                <a:solidFill>
                  <a:srgbClr val="FF0000"/>
                </a:solidFill>
              </a:rPr>
              <a:t>parallel and yield intermediate output 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>
                <a:solidFill>
                  <a:srgbClr val="FF0000"/>
                </a:solidFill>
              </a:rPr>
              <a:t>aggregated</a:t>
            </a:r>
            <a:r>
              <a:rPr lang="en-US" dirty="0" smtClean="0"/>
              <a:t> by another user-specified computation</a:t>
            </a:r>
          </a:p>
          <a:p>
            <a:pPr algn="just"/>
            <a:r>
              <a:rPr lang="en-US" dirty="0" smtClean="0"/>
              <a:t> </a:t>
            </a:r>
            <a:r>
              <a:rPr lang="en-US" sz="2400" dirty="0"/>
              <a:t>The programmer </a:t>
            </a:r>
            <a:r>
              <a:rPr lang="en-US" sz="2400" dirty="0" smtClean="0"/>
              <a:t>does these </a:t>
            </a:r>
            <a:r>
              <a:rPr lang="en-US" sz="2400" dirty="0" smtClean="0"/>
              <a:t>two </a:t>
            </a:r>
            <a:r>
              <a:rPr lang="en-US" sz="2400" dirty="0"/>
              <a:t>types of </a:t>
            </a:r>
            <a:r>
              <a:rPr lang="en-US" sz="2400" dirty="0" smtClean="0"/>
              <a:t>computations</a:t>
            </a:r>
            <a:r>
              <a:rPr lang="en-US" sz="2400" dirty="0"/>
              <a:t>, and the execution framework coordinates the </a:t>
            </a:r>
            <a:r>
              <a:rPr lang="en-US" sz="2400" dirty="0" smtClean="0"/>
              <a:t>actual processing.</a:t>
            </a:r>
          </a:p>
          <a:p>
            <a:pPr lvl="1" algn="just"/>
            <a:r>
              <a:rPr lang="en-US" dirty="0" smtClean="0"/>
              <a:t> Very </a:t>
            </a:r>
            <a:r>
              <a:rPr lang="en-US" dirty="0"/>
              <a:t>loosely, MapReduce provides a functional </a:t>
            </a:r>
            <a:r>
              <a:rPr lang="en-US" dirty="0" smtClean="0"/>
              <a:t>abstraction.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AA9A5-D60B-48C1-948C-DF8C14E91F47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114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precise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302" y="1371600"/>
            <a:ext cx="8503920" cy="45720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/>
              <a:t>MapReduce can refer to three distinct but related </a:t>
            </a:r>
            <a:r>
              <a:rPr lang="en-US" sz="2400" dirty="0" smtClean="0"/>
              <a:t>concepts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First</a:t>
            </a:r>
            <a:r>
              <a:rPr lang="en-US" dirty="0"/>
              <a:t>, MapReduce is a programming </a:t>
            </a:r>
            <a:r>
              <a:rPr lang="en-US" dirty="0" smtClean="0"/>
              <a:t>model </a:t>
            </a:r>
          </a:p>
          <a:p>
            <a:pPr lvl="1"/>
            <a:r>
              <a:rPr lang="en-US" dirty="0"/>
              <a:t> Second, MapReduce can refer to the execution framework (i.e., the </a:t>
            </a:r>
            <a:r>
              <a:rPr lang="en-US" dirty="0" smtClean="0"/>
              <a:t>“runtime") that </a:t>
            </a:r>
            <a:r>
              <a:rPr lang="en-US" dirty="0"/>
              <a:t>coordinates the execution of programs written in this particular style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Finally, MapReduce </a:t>
            </a:r>
            <a:r>
              <a:rPr lang="en-US" dirty="0"/>
              <a:t>can refer to the software implementation of the </a:t>
            </a:r>
            <a:r>
              <a:rPr lang="en-US" dirty="0" smtClean="0"/>
              <a:t>programming model </a:t>
            </a:r>
            <a:r>
              <a:rPr lang="en-US" dirty="0"/>
              <a:t>and the execution </a:t>
            </a:r>
            <a:r>
              <a:rPr lang="en-US" dirty="0" smtClean="0"/>
              <a:t>framework</a:t>
            </a:r>
          </a:p>
          <a:p>
            <a:r>
              <a:rPr lang="en-US" dirty="0"/>
              <a:t> </a:t>
            </a:r>
            <a:r>
              <a:rPr lang="en-US" sz="2400" dirty="0" smtClean="0"/>
              <a:t>Many </a:t>
            </a:r>
            <a:r>
              <a:rPr lang="en-US" sz="2400" dirty="0"/>
              <a:t>implementations of </a:t>
            </a:r>
            <a:r>
              <a:rPr lang="en-US" sz="2400" dirty="0" smtClean="0"/>
              <a:t>MapReduce.</a:t>
            </a:r>
          </a:p>
          <a:p>
            <a:pPr lvl="1"/>
            <a:r>
              <a:rPr lang="en-US" dirty="0" smtClean="0"/>
              <a:t> targeted specifically for multi-core processors, </a:t>
            </a:r>
            <a:r>
              <a:rPr lang="en-US" dirty="0"/>
              <a:t>for </a:t>
            </a:r>
            <a:r>
              <a:rPr lang="en-US" b="1" dirty="0" smtClean="0">
                <a:solidFill>
                  <a:srgbClr val="A86ED4"/>
                </a:solidFill>
              </a:rPr>
              <a:t>GPGPU</a:t>
            </a:r>
            <a:r>
              <a:rPr lang="en-US" dirty="0" smtClean="0"/>
              <a:t>, </a:t>
            </a:r>
            <a:r>
              <a:rPr lang="en-US" dirty="0"/>
              <a:t>for the CELL </a:t>
            </a:r>
            <a:r>
              <a:rPr lang="en-US" dirty="0" smtClean="0"/>
              <a:t>architecture.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4BFA7-975D-4B21-A593-4458EAC30BC0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623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/>
              <a:t>Key-value</a:t>
            </a:r>
            <a:r>
              <a:rPr lang="en-US" sz="2400" dirty="0"/>
              <a:t> pairs </a:t>
            </a:r>
            <a:r>
              <a:rPr lang="en-US" sz="2400" dirty="0">
                <a:solidFill>
                  <a:srgbClr val="FF0000"/>
                </a:solidFill>
              </a:rPr>
              <a:t>form</a:t>
            </a:r>
            <a:r>
              <a:rPr lang="en-US" sz="2400" dirty="0"/>
              <a:t> the basic data structure in MapReduce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Keys and </a:t>
            </a:r>
            <a:r>
              <a:rPr lang="en-US" sz="2400" dirty="0" smtClean="0"/>
              <a:t>values may </a:t>
            </a:r>
            <a:r>
              <a:rPr lang="en-US" sz="2400" dirty="0"/>
              <a:t>be primitives such as integers, </a:t>
            </a:r>
            <a:r>
              <a:rPr lang="en-US" sz="2400" dirty="0" smtClean="0"/>
              <a:t>floating </a:t>
            </a:r>
            <a:r>
              <a:rPr lang="en-US" sz="2400" dirty="0"/>
              <a:t>point values, strings, and raw bytes</a:t>
            </a:r>
            <a:r>
              <a:rPr lang="en-US" sz="2400" dirty="0" smtClean="0"/>
              <a:t>, or </a:t>
            </a:r>
            <a:r>
              <a:rPr lang="en-US" sz="2400" dirty="0"/>
              <a:t>they may be arbitrarily complex </a:t>
            </a:r>
            <a:r>
              <a:rPr lang="en-US" sz="2400" dirty="0" smtClean="0"/>
              <a:t>structures.</a:t>
            </a:r>
          </a:p>
          <a:p>
            <a:r>
              <a:rPr lang="en-US" sz="2400" dirty="0"/>
              <a:t> Programmers typically need to </a:t>
            </a:r>
            <a:r>
              <a:rPr lang="en-US" sz="2400" dirty="0" smtClean="0"/>
              <a:t>define </a:t>
            </a:r>
            <a:r>
              <a:rPr lang="en-US" sz="2400" dirty="0"/>
              <a:t>their own custom data </a:t>
            </a:r>
            <a:r>
              <a:rPr lang="en-US" sz="2400" dirty="0" smtClean="0"/>
              <a:t>types</a:t>
            </a:r>
          </a:p>
          <a:p>
            <a:pPr lvl="1"/>
            <a:r>
              <a:rPr lang="en-US" sz="1900" dirty="0"/>
              <a:t> For a collection of web pages, keys </a:t>
            </a:r>
            <a:r>
              <a:rPr lang="en-US" sz="1900" dirty="0" smtClean="0"/>
              <a:t>may be </a:t>
            </a:r>
            <a:r>
              <a:rPr lang="en-US" sz="1900" dirty="0"/>
              <a:t>URLs and values may be the actual HTML content. </a:t>
            </a:r>
            <a:endParaRPr lang="en-US" sz="1900" dirty="0" smtClean="0"/>
          </a:p>
          <a:p>
            <a:pPr lvl="1"/>
            <a:r>
              <a:rPr lang="en-US" sz="1900" dirty="0" smtClean="0"/>
              <a:t>For </a:t>
            </a:r>
            <a:r>
              <a:rPr lang="en-US" sz="1900" dirty="0"/>
              <a:t>a graph, </a:t>
            </a:r>
            <a:r>
              <a:rPr lang="en-US" sz="1900" dirty="0" smtClean="0"/>
              <a:t>keys may </a:t>
            </a:r>
            <a:r>
              <a:rPr lang="en-US" sz="1900" dirty="0"/>
              <a:t>represent node ids and values may contain the adjacency lists of </a:t>
            </a:r>
            <a:r>
              <a:rPr lang="en-US" sz="1900" dirty="0" smtClean="0"/>
              <a:t>those nodes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9F9724-5CAD-48CB-A961-5EDBF3B3AED4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539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5" tIns="45713" rIns="91425" bIns="45713" anchor="ctr"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MapReduce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25" tIns="45713" rIns="91425" bIns="45713"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Programmers specify two functions:</a:t>
            </a:r>
          </a:p>
          <a:p>
            <a:pPr marL="741363" lvl="1" indent="-2841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map</a:t>
            </a:r>
            <a:r>
              <a:rPr lang="en-US" altLang="zh-CN" dirty="0" smtClean="0">
                <a:ea typeface="宋体" pitchFamily="2" charset="-122"/>
              </a:rPr>
              <a:t> (k1, v1) </a:t>
            </a:r>
            <a:r>
              <a:rPr lang="en-US" altLang="zh-CN" dirty="0" smtClean="0">
                <a:ea typeface="宋体" pitchFamily="2" charset="-122"/>
                <a:cs typeface="Arial" charset="0"/>
              </a:rPr>
              <a:t>→ [k2, v2]</a:t>
            </a:r>
          </a:p>
          <a:p>
            <a:pPr marL="741363" lvl="1" indent="-2841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Arial" charset="0"/>
              </a:rPr>
              <a:t>reduce</a:t>
            </a:r>
            <a:r>
              <a:rPr lang="en-US" altLang="zh-CN" dirty="0" smtClean="0">
                <a:ea typeface="宋体" pitchFamily="2" charset="-122"/>
                <a:cs typeface="Arial" charset="0"/>
              </a:rPr>
              <a:t> (k2, [v2]) → [k3, v3]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  <a:cs typeface="Arial" charset="0"/>
              </a:rPr>
              <a:t>	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ea typeface="宋体" pitchFamily="2" charset="-122"/>
                <a:cs typeface="Arial" charset="0"/>
              </a:rPr>
              <a:t>All values with the same key are sent to the same reducer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The execution framework handles everything else…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 </a:t>
            </a:r>
            <a:r>
              <a:rPr lang="en-US" sz="2400" dirty="0" smtClean="0"/>
              <a:t>The convention [: : :] is used throughout this book to denote a list.</a:t>
            </a:r>
          </a:p>
          <a:p>
            <a:pPr marL="341313" indent="-341313"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8400" y="48768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flatTx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What’s “everything else”?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82392-973F-456D-B0B0-AACE210D7CD0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4A67-AF73-403D-B4DE-4321765471F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772400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6C0D3-9212-43E6-85BB-E5F72283FFF5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E95B-4C4C-47D9-A3C5-99D49A70270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5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5" tIns="45713" rIns="91425" bIns="45713" anchor="ctr"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MapReduce “Runtime”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25" tIns="45713" rIns="91425" bIns="45713"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Handles scheduling</a:t>
            </a:r>
          </a:p>
          <a:p>
            <a:pPr marL="741363" lvl="1" indent="-284163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Assigns workers to map and reduce tasks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Handles “data distribution”</a:t>
            </a:r>
          </a:p>
          <a:p>
            <a:pPr marL="741363" lvl="1" indent="-284163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Moves processes to data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Handles synchronization</a:t>
            </a:r>
          </a:p>
          <a:p>
            <a:pPr marL="741363" lvl="1" indent="-284163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Gathers, sorts, and shuffles intermediate data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Handles errors and faults</a:t>
            </a:r>
          </a:p>
          <a:p>
            <a:pPr marL="741363" lvl="1" indent="-284163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Detects worker failures and restarts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Everything happens on top of a distributed FS (later)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A70288-664E-496D-A444-EDE5A02853DF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4A67-AF73-403D-B4DE-4321765471F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Mappers are applied to all </a:t>
            </a:r>
            <a:r>
              <a:rPr lang="en-US" sz="2400" dirty="0" smtClean="0"/>
              <a:t>input key-value pairs, which </a:t>
            </a:r>
            <a:r>
              <a:rPr lang="en-US" sz="2400" dirty="0"/>
              <a:t>generate an arbitrary number of intermediate </a:t>
            </a:r>
            <a:r>
              <a:rPr lang="en-US" sz="2400" dirty="0" smtClean="0"/>
              <a:t>key-value pairs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Reducers </a:t>
            </a:r>
            <a:r>
              <a:rPr lang="en-US" sz="2400" dirty="0"/>
              <a:t>are applied to all values associated with the same 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Between the </a:t>
            </a:r>
            <a:r>
              <a:rPr lang="en-US" sz="2400" dirty="0"/>
              <a:t>map and reduce phases lies a barrier that involves a large distributed </a:t>
            </a:r>
            <a:r>
              <a:rPr lang="en-US" sz="2400" dirty="0" smtClean="0"/>
              <a:t>sort and </a:t>
            </a:r>
            <a:r>
              <a:rPr lang="en-US" sz="2400" dirty="0"/>
              <a:t>group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46EFC-B9B9-4C6B-9C63-F2C438944638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626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769" t="14583" r="32064" b="27084"/>
          <a:stretch/>
        </p:blipFill>
        <p:spPr>
          <a:xfrm>
            <a:off x="422275" y="1752600"/>
            <a:ext cx="8340725" cy="41334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/>
              <a:t>view of MapReduce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BD568-03CA-4F70-B4D9-53D67F85C1CA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023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 simple word count algorithm in MapReduce</a:t>
            </a:r>
            <a:endParaRPr lang="en-US" sz="3200" dirty="0"/>
          </a:p>
        </p:txBody>
      </p:sp>
      <p:pic>
        <p:nvPicPr>
          <p:cNvPr id="4" name="Picture 4" descr="wc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76685"/>
            <a:ext cx="6324600" cy="36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486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This algorithm counts the number of occurrences of every word in a text collection, which may be the first step in, for example, building a unigram language model.</a:t>
            </a:r>
            <a:endParaRPr lang="en-US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150BD1-E38D-4597-AFA2-326EF89BD2CE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8505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Simple word count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797552"/>
          </a:xfrm>
        </p:spPr>
        <p:txBody>
          <a:bodyPr/>
          <a:lstStyle/>
          <a:p>
            <a:r>
              <a:rPr lang="en-US" sz="2400" dirty="0" smtClean="0"/>
              <a:t>Input </a:t>
            </a:r>
            <a:r>
              <a:rPr lang="en-US" sz="2400" i="1" dirty="0" smtClean="0"/>
              <a:t>key value</a:t>
            </a:r>
            <a:r>
              <a:rPr lang="en-US" sz="2400" dirty="0" smtClean="0"/>
              <a:t> pairs take the form of (</a:t>
            </a:r>
            <a:r>
              <a:rPr lang="en-US" sz="2400" dirty="0" err="1" smtClean="0"/>
              <a:t>docid</a:t>
            </a:r>
            <a:r>
              <a:rPr lang="en-US" sz="2400" dirty="0" smtClean="0"/>
              <a:t>, doc) pairs, </a:t>
            </a:r>
          </a:p>
          <a:p>
            <a:pPr lvl="1"/>
            <a:r>
              <a:rPr lang="en-US" dirty="0" smtClean="0"/>
              <a:t>the former is a unique identifier for the document, </a:t>
            </a:r>
          </a:p>
          <a:p>
            <a:pPr lvl="1"/>
            <a:r>
              <a:rPr lang="en-US" dirty="0" smtClean="0"/>
              <a:t>the latter is the text of the document itself.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mapper</a:t>
            </a:r>
            <a:r>
              <a:rPr lang="en-US" sz="2400" dirty="0" smtClean="0"/>
              <a:t> takes an input </a:t>
            </a:r>
            <a:r>
              <a:rPr lang="en-US" sz="2400" i="1" dirty="0" smtClean="0"/>
              <a:t>key-value</a:t>
            </a:r>
            <a:r>
              <a:rPr lang="en-US" sz="2400" dirty="0" smtClean="0"/>
              <a:t> pair, </a:t>
            </a:r>
          </a:p>
          <a:p>
            <a:pPr lvl="1"/>
            <a:r>
              <a:rPr lang="en-US" dirty="0" smtClean="0"/>
              <a:t>tokenizes the document,</a:t>
            </a:r>
          </a:p>
          <a:p>
            <a:pPr lvl="1"/>
            <a:r>
              <a:rPr lang="en-US" dirty="0" smtClean="0"/>
              <a:t>emits an intermediate key-value pair for every word</a:t>
            </a:r>
          </a:p>
          <a:p>
            <a:pPr lvl="1"/>
            <a:r>
              <a:rPr lang="en-US" dirty="0" smtClean="0"/>
              <a:t>the word itself serves as the key </a:t>
            </a:r>
          </a:p>
          <a:p>
            <a:pPr lvl="1"/>
            <a:r>
              <a:rPr lang="en-US" dirty="0" smtClean="0"/>
              <a:t>the integer one serves as the value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The MapReduce execution framework guarantees that all values associated with the same key are brought together in the reducer.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1477F1-75DD-4892-B8C2-56397B693E96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08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Simple word count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Therefore, in our word count algorithm, we simply need to sum up all counts (ones) associated with each word. The reducer does exactly this, and emits final key-value pairs with the word as the key, and the count as the value.</a:t>
            </a:r>
          </a:p>
          <a:p>
            <a:r>
              <a:rPr lang="en-US" sz="2400" dirty="0" smtClean="0"/>
              <a:t>Words within each letter will be sorted by alphabetical order, and each letter will contain roughly the same number of words.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0F5E0D-A1C3-42F6-B3C8-E95DF81A1B8F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922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Reads </a:t>
            </a:r>
            <a:r>
              <a:rPr lang="en-US" sz="2900" dirty="0"/>
              <a:t>in </a:t>
            </a:r>
            <a:r>
              <a:rPr lang="en-US" sz="2900" dirty="0">
                <a:solidFill>
                  <a:srgbClr val="006600"/>
                </a:solidFill>
              </a:rPr>
              <a:t>input pair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0000FF"/>
                </a:solidFill>
              </a:rPr>
              <a:t>&lt;</a:t>
            </a:r>
            <a:r>
              <a:rPr lang="en-US" sz="2900" dirty="0" err="1" smtClean="0">
                <a:solidFill>
                  <a:srgbClr val="0000FF"/>
                </a:solidFill>
              </a:rPr>
              <a:t>Key,Value</a:t>
            </a:r>
            <a:r>
              <a:rPr lang="en-US" sz="2900" dirty="0" smtClean="0">
                <a:solidFill>
                  <a:srgbClr val="0000FF"/>
                </a:solidFill>
              </a:rPr>
              <a:t>&gt;</a:t>
            </a:r>
            <a:endParaRPr lang="en-US" sz="2900" dirty="0"/>
          </a:p>
          <a:p>
            <a:r>
              <a:rPr lang="en-US" sz="2900" dirty="0"/>
              <a:t>Outputs a pair </a:t>
            </a:r>
            <a:r>
              <a:rPr lang="en-US" sz="2900" dirty="0">
                <a:solidFill>
                  <a:srgbClr val="0000FF"/>
                </a:solidFill>
              </a:rPr>
              <a:t>&lt;</a:t>
            </a:r>
            <a:r>
              <a:rPr lang="en-US" sz="2900" dirty="0" smtClean="0">
                <a:solidFill>
                  <a:srgbClr val="0000FF"/>
                </a:solidFill>
              </a:rPr>
              <a:t>K’, </a:t>
            </a:r>
            <a:r>
              <a:rPr lang="en-US" sz="2900" dirty="0">
                <a:solidFill>
                  <a:srgbClr val="0000FF"/>
                </a:solidFill>
              </a:rPr>
              <a:t>V’&gt;</a:t>
            </a:r>
          </a:p>
          <a:p>
            <a:pPr lvl="1"/>
            <a:r>
              <a:rPr lang="en-US" sz="2600" dirty="0" smtClean="0"/>
              <a:t>Let’s count number of each word in user queries (or Tweets/Blogs)</a:t>
            </a:r>
          </a:p>
          <a:p>
            <a:pPr lvl="1"/>
            <a:r>
              <a:rPr lang="en-US" sz="2600" dirty="0" smtClean="0"/>
              <a:t>The input to the mapper will be &lt;</a:t>
            </a:r>
            <a:r>
              <a:rPr lang="en-US" sz="2600" dirty="0" err="1" smtClean="0"/>
              <a:t>queryID</a:t>
            </a:r>
            <a:r>
              <a:rPr lang="en-US" sz="2600" dirty="0" smtClean="0"/>
              <a:t>, </a:t>
            </a:r>
            <a:r>
              <a:rPr lang="en-US" sz="2600" dirty="0" err="1" smtClean="0"/>
              <a:t>QueryText</a:t>
            </a:r>
            <a:r>
              <a:rPr lang="en-US" sz="2600" dirty="0" smtClean="0"/>
              <a:t>&gt;: 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&lt;Q1,“The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teacher went to the store. The store was closed; the store opens in the morning. The store opens at 9am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.” &gt;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output would be:</a:t>
            </a:r>
          </a:p>
          <a:p>
            <a:pPr marL="914400" lvl="2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 &lt;the, 1&gt; &lt;store, 1&gt; &lt;was, 1&gt; &lt;closed, 1&gt; &lt;the, 1&gt; &lt;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293D8-7444-4141-8B68-126D17CC072F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Accepts the </a:t>
            </a:r>
            <a:r>
              <a:rPr lang="en-US" dirty="0">
                <a:solidFill>
                  <a:srgbClr val="006600"/>
                </a:solidFill>
              </a:rPr>
              <a:t>Mapper output</a:t>
            </a:r>
            <a:r>
              <a:rPr lang="en-US" dirty="0">
                <a:solidFill>
                  <a:srgbClr val="000066"/>
                </a:solidFill>
              </a:rPr>
              <a:t>, and </a:t>
            </a:r>
            <a:r>
              <a:rPr lang="en-US" dirty="0" smtClean="0">
                <a:solidFill>
                  <a:srgbClr val="000066"/>
                </a:solidFill>
              </a:rPr>
              <a:t>aggregates values </a:t>
            </a:r>
            <a:r>
              <a:rPr lang="en-US" dirty="0">
                <a:solidFill>
                  <a:srgbClr val="000066"/>
                </a:solidFill>
              </a:rPr>
              <a:t>on the key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our example, the reducer input would be: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&lt;the, 1&gt; &lt;store, 1&gt; &lt;was, 1&gt; &lt;closed, 1&gt; &lt;the,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dirty="0" smtClean="0">
                <a:solidFill>
                  <a:srgbClr val="663300"/>
                </a:solidFill>
              </a:rPr>
              <a:t>opens,1</a:t>
            </a:r>
            <a:r>
              <a:rPr lang="en-US" dirty="0">
                <a:solidFill>
                  <a:srgbClr val="663300"/>
                </a:solidFill>
              </a:rPr>
              <a:t>&gt; &lt;in, 1&gt; &lt;the, 1&gt; &lt;morning, 1&gt; &lt;the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/>
            <a:r>
              <a:rPr lang="en-US" dirty="0"/>
              <a:t>The output would be:	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b="1" dirty="0">
                <a:solidFill>
                  <a:srgbClr val="0000FF"/>
                </a:solidFill>
              </a:rPr>
              <a:t>&lt;store, 3&gt; </a:t>
            </a:r>
            <a:r>
              <a:rPr lang="en-US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0" y="2819400"/>
            <a:ext cx="1368152" cy="108012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43600" y="4572000"/>
            <a:ext cx="1178313" cy="36004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6E63C-4241-4893-89A8-4E28F8253F70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6" name="Group 51"/>
          <p:cNvGrpSpPr/>
          <p:nvPr/>
        </p:nvGrpSpPr>
        <p:grpSpPr>
          <a:xfrm>
            <a:off x="5638800" y="2989561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1981200" y="2684761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95400" y="2913361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read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971800" y="2684761"/>
            <a:ext cx="1600200" cy="2133600"/>
            <a:chOff x="1872" y="2352"/>
            <a:chExt cx="1008" cy="1344"/>
          </a:xfrm>
        </p:grpSpPr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4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local</a:t>
              </a:r>
              <a:endParaRPr lang="en-US" altLang="en-US" sz="1600" dirty="0"/>
            </a:p>
            <a:p>
              <a:r>
                <a:rPr lang="en-US" altLang="en-US" sz="1600" dirty="0"/>
                <a:t>write</a:t>
              </a: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4571998" y="2913362"/>
            <a:ext cx="1066800" cy="2324101"/>
            <a:chOff x="2880" y="2496"/>
            <a:chExt cx="672" cy="1464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23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remote</a:t>
              </a:r>
            </a:p>
            <a:p>
              <a:r>
                <a:rPr lang="en-US" altLang="en-US" sz="1400" dirty="0"/>
                <a:t>read</a:t>
              </a:r>
              <a:r>
                <a:rPr lang="en-US" altLang="en-US" sz="1600" dirty="0"/>
                <a:t>,</a:t>
              </a:r>
            </a:p>
            <a:p>
              <a:r>
                <a:rPr lang="en-US" altLang="en-US" sz="1600" dirty="0"/>
                <a:t>sort</a:t>
              </a: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150812" y="2554586"/>
            <a:ext cx="1296988" cy="1654175"/>
            <a:chOff x="0" y="2270"/>
            <a:chExt cx="817" cy="1042"/>
          </a:xfrm>
        </p:grpSpPr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0" y="2270"/>
              <a:ext cx="8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5329535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5329535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17" name="Group 4"/>
          <p:cNvGrpSpPr/>
          <p:nvPr/>
        </p:nvGrpSpPr>
        <p:grpSpPr>
          <a:xfrm>
            <a:off x="6629400" y="2164061"/>
            <a:ext cx="2170195" cy="2273300"/>
            <a:chOff x="6629400" y="3114229"/>
            <a:chExt cx="2170195" cy="2273300"/>
          </a:xfrm>
        </p:grpSpPr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600" dirty="0"/>
                  <a:t>Output</a:t>
                </a:r>
              </a:p>
              <a:p>
                <a:pPr algn="ctr"/>
                <a:r>
                  <a:rPr lang="en-US" altLang="en-US" sz="1600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Output</a:t>
                </a:r>
              </a:p>
              <a:p>
                <a:pPr algn="ctr"/>
                <a:r>
                  <a:rPr lang="en-US" altLang="en-US" sz="1600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44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 sz="1600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4526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 smtClean="0"/>
                <a:t>Output Data</a:t>
              </a:r>
              <a:endParaRPr lang="en-US" altLang="en-US" sz="16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914400" y="4267200"/>
            <a:ext cx="1063352" cy="1490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Transfer </a:t>
            </a:r>
            <a:r>
              <a:rPr lang="en-US" sz="1600" dirty="0" err="1"/>
              <a:t>peta</a:t>
            </a:r>
            <a:r>
              <a:rPr lang="en-US" sz="1600" dirty="0"/>
              <a:t>-scale </a:t>
            </a:r>
            <a:r>
              <a:rPr lang="en-US" sz="1600" dirty="0" smtClean="0"/>
              <a:t>data through network</a:t>
            </a:r>
            <a:endParaRPr lang="en-US" sz="1600" dirty="0"/>
          </a:p>
        </p:txBody>
      </p: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1C983-CE0A-4CF8-B2B8-C1E776E0270A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One more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Consider a large data collection: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{web, weed, green, sun, moon, land, part, web, green,…}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Problem: Count the occurrences of the different words in the collection.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F0056C-3422-4397-BBF1-D6FA449FD2B7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MapReduce 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programming model </a:t>
            </a:r>
            <a:r>
              <a:rPr lang="en-US" sz="2400" dirty="0"/>
              <a:t>for expressing </a:t>
            </a:r>
            <a:r>
              <a:rPr lang="en-US" sz="2400" dirty="0">
                <a:solidFill>
                  <a:srgbClr val="FF0000"/>
                </a:solidFill>
              </a:rPr>
              <a:t>distributed </a:t>
            </a:r>
            <a:r>
              <a:rPr lang="en-US" sz="2400" dirty="0" smtClean="0">
                <a:solidFill>
                  <a:srgbClr val="FF0000"/>
                </a:solidFill>
              </a:rPr>
              <a:t>computations </a:t>
            </a:r>
            <a:r>
              <a:rPr lang="en-US" sz="2400" dirty="0" smtClean="0"/>
              <a:t>on </a:t>
            </a:r>
            <a:r>
              <a:rPr lang="en-US" sz="2400" dirty="0"/>
              <a:t>massive amounts of data and an </a:t>
            </a:r>
            <a:r>
              <a:rPr lang="en-US" sz="2400" dirty="0">
                <a:solidFill>
                  <a:srgbClr val="FF0000"/>
                </a:solidFill>
              </a:rPr>
              <a:t>execution framework </a:t>
            </a:r>
            <a:r>
              <a:rPr lang="en-US" sz="2400" dirty="0"/>
              <a:t>for </a:t>
            </a:r>
            <a:r>
              <a:rPr lang="en-US" sz="2400" dirty="0" smtClean="0"/>
              <a:t>large-scale data process</a:t>
            </a:r>
          </a:p>
          <a:p>
            <a:pPr lvl="1"/>
            <a:r>
              <a:rPr lang="en-US" sz="2000" dirty="0"/>
              <a:t>MapReduce </a:t>
            </a:r>
            <a:r>
              <a:rPr lang="en-US" sz="2000" dirty="0" smtClean="0"/>
              <a:t>enjoyed widespread adoption </a:t>
            </a:r>
            <a:r>
              <a:rPr lang="en-US" sz="2000" dirty="0"/>
              <a:t>via an open-source implementation called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pPr lvl="1"/>
            <a:r>
              <a:rPr lang="en-US" sz="2000" dirty="0" smtClean="0"/>
              <a:t>development was </a:t>
            </a:r>
            <a:r>
              <a:rPr lang="en-US" sz="2000" dirty="0"/>
              <a:t>led by Yahoo </a:t>
            </a:r>
            <a:r>
              <a:rPr lang="en-US" sz="2000" dirty="0" smtClean="0"/>
              <a:t>sing </a:t>
            </a:r>
            <a:r>
              <a:rPr lang="en-US" sz="2000" dirty="0"/>
              <a:t>on clusters </a:t>
            </a:r>
            <a:r>
              <a:rPr lang="en-US" sz="2000" dirty="0" smtClean="0"/>
              <a:t>of commodity servers.</a:t>
            </a:r>
          </a:p>
          <a:p>
            <a:r>
              <a:rPr lang="en-US" sz="2400" dirty="0" smtClean="0"/>
              <a:t>Commodity hardware </a:t>
            </a:r>
            <a:r>
              <a:rPr lang="en-US" sz="2400" dirty="0" smtClean="0"/>
              <a:t>is </a:t>
            </a:r>
          </a:p>
          <a:p>
            <a:pPr lvl="1"/>
            <a:r>
              <a:rPr lang="en-US" sz="1900" dirty="0" smtClean="0"/>
              <a:t>affordable </a:t>
            </a:r>
            <a:r>
              <a:rPr lang="en-US" sz="1900" dirty="0"/>
              <a:t>and easy to obtain. </a:t>
            </a:r>
            <a:endParaRPr lang="en-US" sz="1900" dirty="0" smtClean="0"/>
          </a:p>
          <a:p>
            <a:pPr lvl="1"/>
            <a:r>
              <a:rPr lang="en-US" sz="1900" dirty="0" smtClean="0"/>
              <a:t>Typically </a:t>
            </a:r>
            <a:r>
              <a:rPr lang="en-US" sz="1900" dirty="0"/>
              <a:t>it is a low-performance system that is IBM PC-compatible </a:t>
            </a:r>
            <a:endParaRPr lang="en-US" sz="1900" dirty="0" smtClean="0"/>
          </a:p>
          <a:p>
            <a:pPr lvl="1"/>
            <a:r>
              <a:rPr lang="en-US" sz="1900" dirty="0" smtClean="0"/>
              <a:t>capable </a:t>
            </a:r>
            <a:r>
              <a:rPr lang="en-US" sz="1900" dirty="0"/>
              <a:t>of running Microsoft Windows, Linux, or MS-DOS without requiring any special devices or equipment.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120F26-AF26-429B-9655-FB5A8E238132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8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Word Counter and Result Table</a:t>
            </a:r>
          </a:p>
        </p:txBody>
      </p:sp>
      <p:sp>
        <p:nvSpPr>
          <p:cNvPr id="4" name="Can 3"/>
          <p:cNvSpPr/>
          <p:nvPr/>
        </p:nvSpPr>
        <p:spPr>
          <a:xfrm>
            <a:off x="381000" y="2133600"/>
            <a:ext cx="1219200" cy="121602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53200" y="1600200"/>
          <a:ext cx="1600200" cy="309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0100"/>
                <a:gridCol w="800100"/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web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weed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green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sun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moon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land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part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 sz="12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7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9763" y="2630488"/>
            <a:ext cx="4225925" cy="3160712"/>
          </a:xfrm>
          <a:solidFill>
            <a:srgbClr val="D1B2E8"/>
          </a:solidFill>
        </p:spPr>
      </p:pic>
      <p:cxnSp>
        <p:nvCxnSpPr>
          <p:cNvPr id="24" name="Straight Arrow Connector 23"/>
          <p:cNvCxnSpPr/>
          <p:nvPr/>
        </p:nvCxnSpPr>
        <p:spPr>
          <a:xfrm rot="5400000" flipH="1" flipV="1">
            <a:off x="5829300" y="4533900"/>
            <a:ext cx="685800" cy="6096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9" name="Rectangle 27"/>
          <p:cNvSpPr>
            <a:spLocks noChangeArrowheads="1"/>
          </p:cNvSpPr>
          <p:nvPr/>
        </p:nvSpPr>
        <p:spPr bwMode="auto">
          <a:xfrm>
            <a:off x="228600" y="144780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{web, weed, green, sun, moon, land, part, web, green,…}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609600" y="3505200"/>
            <a:ext cx="27432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86BB5E-DE55-4B69-BE0B-C33EF9DF3E14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Multiple Instances of Word Counter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53200" y="1600200"/>
          <a:ext cx="1600200" cy="309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0100"/>
                <a:gridCol w="800100"/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web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weed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green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sun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moon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land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part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 sz="12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2" name="Picture 13" descr="lock%20&amp;%20Key%201%20cop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447800"/>
            <a:ext cx="2587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0" y="2743200"/>
            <a:ext cx="3252788" cy="2967038"/>
          </a:xfrm>
          <a:solidFill>
            <a:srgbClr val="C9A4E4">
              <a:alpha val="94116"/>
            </a:srgbClr>
          </a:solidFill>
        </p:spPr>
      </p:pic>
      <p:sp>
        <p:nvSpPr>
          <p:cNvPr id="28" name="Can 27"/>
          <p:cNvSpPr/>
          <p:nvPr/>
        </p:nvSpPr>
        <p:spPr>
          <a:xfrm>
            <a:off x="381000" y="2133600"/>
            <a:ext cx="1219200" cy="121602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609600" y="3505200"/>
            <a:ext cx="27432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86400" y="4495800"/>
            <a:ext cx="990600" cy="6858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271962" y="1833563"/>
            <a:ext cx="2352675" cy="19050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0" name="TextBox 33"/>
          <p:cNvSpPr txBox="1">
            <a:spLocks noChangeArrowheads="1"/>
          </p:cNvSpPr>
          <p:nvPr/>
        </p:nvSpPr>
        <p:spPr bwMode="auto">
          <a:xfrm>
            <a:off x="6172200" y="5181600"/>
            <a:ext cx="2244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Observe: </a:t>
            </a:r>
          </a:p>
          <a:p>
            <a:pPr eaLnBrk="1" hangingPunct="1"/>
            <a:r>
              <a:rPr lang="en-US">
                <a:latin typeface="Georgia" pitchFamily="18" charset="0"/>
              </a:rPr>
              <a:t>Multi-thread</a:t>
            </a:r>
          </a:p>
          <a:p>
            <a:pPr eaLnBrk="1" hangingPunct="1"/>
            <a:r>
              <a:rPr lang="en-US">
                <a:latin typeface="Georgia" pitchFamily="18" charset="0"/>
              </a:rPr>
              <a:t>Lock on shared data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BFD4-B702-4C8E-89A6-47FA2509D751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Peta-scale Data</a:t>
            </a:r>
          </a:p>
        </p:txBody>
      </p:sp>
      <p:sp>
        <p:nvSpPr>
          <p:cNvPr id="28" name="Can 27"/>
          <p:cNvSpPr/>
          <p:nvPr/>
        </p:nvSpPr>
        <p:spPr>
          <a:xfrm>
            <a:off x="0" y="0"/>
            <a:ext cx="1371600" cy="5943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876300" y="4305300"/>
            <a:ext cx="1143000" cy="3048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3" name="TextBox 33"/>
          <p:cNvSpPr txBox="1">
            <a:spLocks noChangeArrowheads="1"/>
          </p:cNvSpPr>
          <p:nvPr/>
        </p:nvSpPr>
        <p:spPr bwMode="auto">
          <a:xfrm>
            <a:off x="6172200" y="5181600"/>
            <a:ext cx="24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 </a:t>
            </a:r>
          </a:p>
        </p:txBody>
      </p:sp>
      <p:pic>
        <p:nvPicPr>
          <p:cNvPr id="3482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524000"/>
            <a:ext cx="4587875" cy="3810000"/>
          </a:xfrm>
          <a:solidFill>
            <a:srgbClr val="D1B2E8"/>
          </a:solidFill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" y="5943600"/>
          <a:ext cx="7772402" cy="7413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8200"/>
                <a:gridCol w="574964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KEY</a:t>
                      </a:r>
                      <a:endParaRPr lang="en-US" sz="1200" b="1" dirty="0"/>
                    </a:p>
                  </a:txBody>
                  <a:tcPr marT="45700" marB="457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weed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moon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land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  <a:endParaRPr lang="en-US" sz="12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VALUE</a:t>
                      </a:r>
                      <a:endParaRPr lang="en-US" sz="1200" b="1" dirty="0"/>
                    </a:p>
                  </a:txBody>
                  <a:tcPr marT="45700" marB="457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5400000">
            <a:off x="3468688" y="5600700"/>
            <a:ext cx="684212" cy="158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553200" y="1600200"/>
          <a:ext cx="1600200" cy="27114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0100"/>
                <a:gridCol w="800100"/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web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weed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green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66E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66E3F4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sun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moon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land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part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5257800" y="3276600"/>
            <a:ext cx="1143000" cy="762000"/>
          </a:xfrm>
          <a:prstGeom prst="straightConnector1">
            <a:avLst/>
          </a:prstGeom>
          <a:ln w="31750" cmpd="tri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81144-7582-43CE-B73B-54A32DB3C172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58825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7B9899"/>
                </a:solidFill>
              </a:rPr>
              <a:t>Peta Scale Data is Commonly Distributed </a:t>
            </a:r>
          </a:p>
        </p:txBody>
      </p:sp>
      <p:sp>
        <p:nvSpPr>
          <p:cNvPr id="28" name="Can 27"/>
          <p:cNvSpPr/>
          <p:nvPr/>
        </p:nvSpPr>
        <p:spPr>
          <a:xfrm>
            <a:off x="152400" y="13716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40966" name="TextBox 33"/>
          <p:cNvSpPr txBox="1">
            <a:spLocks noChangeArrowheads="1"/>
          </p:cNvSpPr>
          <p:nvPr/>
        </p:nvSpPr>
        <p:spPr bwMode="auto">
          <a:xfrm>
            <a:off x="6172200" y="5181600"/>
            <a:ext cx="24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 </a:t>
            </a:r>
          </a:p>
        </p:txBody>
      </p:sp>
      <p:pic>
        <p:nvPicPr>
          <p:cNvPr id="409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524000"/>
            <a:ext cx="4587875" cy="3810000"/>
          </a:xfrm>
          <a:solidFill>
            <a:srgbClr val="D1B2E8"/>
          </a:solidFill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" y="5943600"/>
          <a:ext cx="7772402" cy="7413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8200"/>
                <a:gridCol w="574964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KEY</a:t>
                      </a:r>
                      <a:endParaRPr lang="en-US" sz="1200" b="1" dirty="0"/>
                    </a:p>
                  </a:txBody>
                  <a:tcPr marT="45700" marB="457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weed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moon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land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  <a:endParaRPr lang="en-US" sz="12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VALUE</a:t>
                      </a:r>
                      <a:endParaRPr lang="en-US" sz="1200" b="1" dirty="0"/>
                    </a:p>
                  </a:txBody>
                  <a:tcPr marT="45700" marB="457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5400000">
            <a:off x="3468688" y="5600700"/>
            <a:ext cx="684212" cy="158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553200" y="1600200"/>
          <a:ext cx="1600200" cy="27114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0100"/>
                <a:gridCol w="800100"/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web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weed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green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66E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66E3F4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sun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moon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land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part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5257800" y="3276600"/>
            <a:ext cx="1143000" cy="762000"/>
          </a:xfrm>
          <a:prstGeom prst="straightConnector1">
            <a:avLst/>
          </a:prstGeom>
          <a:ln w="31750" cmpd="tri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152400" y="3048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6" name="Can 15"/>
          <p:cNvSpPr/>
          <p:nvPr/>
        </p:nvSpPr>
        <p:spPr>
          <a:xfrm>
            <a:off x="152400" y="24384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8" name="Can 17"/>
          <p:cNvSpPr/>
          <p:nvPr/>
        </p:nvSpPr>
        <p:spPr>
          <a:xfrm>
            <a:off x="152400" y="35052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9" name="Can 18"/>
          <p:cNvSpPr/>
          <p:nvPr/>
        </p:nvSpPr>
        <p:spPr>
          <a:xfrm>
            <a:off x="152400" y="45720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cxnSp>
        <p:nvCxnSpPr>
          <p:cNvPr id="21" name="Straight Arrow Connector 20"/>
          <p:cNvCxnSpPr>
            <a:stCxn id="14" idx="4"/>
          </p:cNvCxnSpPr>
          <p:nvPr/>
        </p:nvCxnSpPr>
        <p:spPr>
          <a:xfrm>
            <a:off x="1524000" y="800100"/>
            <a:ext cx="7620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4"/>
          </p:cNvCxnSpPr>
          <p:nvPr/>
        </p:nvCxnSpPr>
        <p:spPr>
          <a:xfrm>
            <a:off x="1524000" y="1866900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4"/>
          </p:cNvCxnSpPr>
          <p:nvPr/>
        </p:nvCxnSpPr>
        <p:spPr>
          <a:xfrm>
            <a:off x="1524000" y="29337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4"/>
          </p:cNvCxnSpPr>
          <p:nvPr/>
        </p:nvCxnSpPr>
        <p:spPr>
          <a:xfrm flipV="1">
            <a:off x="1524000" y="3124200"/>
            <a:ext cx="7620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4"/>
          </p:cNvCxnSpPr>
          <p:nvPr/>
        </p:nvCxnSpPr>
        <p:spPr>
          <a:xfrm flipV="1">
            <a:off x="1524000" y="3657600"/>
            <a:ext cx="7620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3" name="TextBox 35"/>
          <p:cNvSpPr txBox="1">
            <a:spLocks noChangeArrowheads="1"/>
          </p:cNvSpPr>
          <p:nvPr/>
        </p:nvSpPr>
        <p:spPr bwMode="auto">
          <a:xfrm>
            <a:off x="6629400" y="5181600"/>
            <a:ext cx="2241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Issue: managing the</a:t>
            </a:r>
          </a:p>
          <a:p>
            <a:pPr eaLnBrk="1" hangingPunct="1"/>
            <a:r>
              <a:rPr lang="en-US">
                <a:latin typeface="Georgia" pitchFamily="18" charset="0"/>
              </a:rPr>
              <a:t>large scale data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4E755-4F2A-4847-99A8-522F14142717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7B9899"/>
                </a:solidFill>
              </a:rPr>
              <a:t>Write Once Read Many (WORM) data</a:t>
            </a:r>
          </a:p>
        </p:txBody>
      </p:sp>
      <p:sp>
        <p:nvSpPr>
          <p:cNvPr id="28" name="Can 27"/>
          <p:cNvSpPr/>
          <p:nvPr/>
        </p:nvSpPr>
        <p:spPr>
          <a:xfrm>
            <a:off x="152400" y="13716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43014" name="TextBox 33"/>
          <p:cNvSpPr txBox="1">
            <a:spLocks noChangeArrowheads="1"/>
          </p:cNvSpPr>
          <p:nvPr/>
        </p:nvSpPr>
        <p:spPr bwMode="auto">
          <a:xfrm>
            <a:off x="6172200" y="5181600"/>
            <a:ext cx="24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 </a:t>
            </a:r>
          </a:p>
        </p:txBody>
      </p:sp>
      <p:pic>
        <p:nvPicPr>
          <p:cNvPr id="430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524000"/>
            <a:ext cx="4587875" cy="3810000"/>
          </a:xfrm>
          <a:solidFill>
            <a:srgbClr val="D1B2E8"/>
          </a:solidFill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" y="5943600"/>
          <a:ext cx="7772402" cy="7413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8200"/>
                <a:gridCol w="574964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  <a:gridCol w="706582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KEY</a:t>
                      </a:r>
                      <a:endParaRPr lang="en-US" sz="1200" b="1" dirty="0"/>
                    </a:p>
                  </a:txBody>
                  <a:tcPr marT="45700" marB="457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weed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moon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land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  <a:endParaRPr lang="en-US" sz="12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VALUE</a:t>
                      </a:r>
                      <a:endParaRPr lang="en-US" sz="1200" b="1" dirty="0"/>
                    </a:p>
                  </a:txBody>
                  <a:tcPr marT="45700" marB="457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5400000">
            <a:off x="3468688" y="5600700"/>
            <a:ext cx="684212" cy="158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553200" y="1600200"/>
          <a:ext cx="1600200" cy="27114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0100"/>
                <a:gridCol w="800100"/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web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weed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green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66E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66E3F4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sun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moon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land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part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5257800" y="3276600"/>
            <a:ext cx="1143000" cy="762000"/>
          </a:xfrm>
          <a:prstGeom prst="straightConnector1">
            <a:avLst/>
          </a:prstGeom>
          <a:ln w="31750" cmpd="tri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152400" y="3048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6" name="Can 15"/>
          <p:cNvSpPr/>
          <p:nvPr/>
        </p:nvSpPr>
        <p:spPr>
          <a:xfrm>
            <a:off x="152400" y="24384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8" name="Can 17"/>
          <p:cNvSpPr/>
          <p:nvPr/>
        </p:nvSpPr>
        <p:spPr>
          <a:xfrm>
            <a:off x="152400" y="35052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9" name="Can 18"/>
          <p:cNvSpPr/>
          <p:nvPr/>
        </p:nvSpPr>
        <p:spPr>
          <a:xfrm>
            <a:off x="152400" y="45720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cxnSp>
        <p:nvCxnSpPr>
          <p:cNvPr id="21" name="Straight Arrow Connector 20"/>
          <p:cNvCxnSpPr>
            <a:stCxn id="14" idx="4"/>
          </p:cNvCxnSpPr>
          <p:nvPr/>
        </p:nvCxnSpPr>
        <p:spPr>
          <a:xfrm>
            <a:off x="1524000" y="800100"/>
            <a:ext cx="7620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4"/>
          </p:cNvCxnSpPr>
          <p:nvPr/>
        </p:nvCxnSpPr>
        <p:spPr>
          <a:xfrm>
            <a:off x="1524000" y="1866900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4"/>
          </p:cNvCxnSpPr>
          <p:nvPr/>
        </p:nvCxnSpPr>
        <p:spPr>
          <a:xfrm>
            <a:off x="1524000" y="29337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4"/>
          </p:cNvCxnSpPr>
          <p:nvPr/>
        </p:nvCxnSpPr>
        <p:spPr>
          <a:xfrm flipV="1">
            <a:off x="1524000" y="3124200"/>
            <a:ext cx="7620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4"/>
          </p:cNvCxnSpPr>
          <p:nvPr/>
        </p:nvCxnSpPr>
        <p:spPr>
          <a:xfrm flipV="1">
            <a:off x="1524000" y="3657600"/>
            <a:ext cx="7620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CDE294-F9E6-4F50-9E62-69D84C29EF69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7B9899"/>
                </a:solidFill>
              </a:rPr>
              <a:t>WORM Data is Amenable to Parallelism</a:t>
            </a:r>
          </a:p>
        </p:txBody>
      </p:sp>
      <p:sp>
        <p:nvSpPr>
          <p:cNvPr id="28" name="Can 27"/>
          <p:cNvSpPr/>
          <p:nvPr/>
        </p:nvSpPr>
        <p:spPr>
          <a:xfrm>
            <a:off x="152400" y="13716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45062" name="TextBox 33"/>
          <p:cNvSpPr txBox="1">
            <a:spLocks noChangeArrowheads="1"/>
          </p:cNvSpPr>
          <p:nvPr/>
        </p:nvSpPr>
        <p:spPr bwMode="auto">
          <a:xfrm>
            <a:off x="6172200" y="5181600"/>
            <a:ext cx="24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 </a:t>
            </a:r>
          </a:p>
        </p:txBody>
      </p:sp>
      <p:pic>
        <p:nvPicPr>
          <p:cNvPr id="450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524000"/>
            <a:ext cx="4587875" cy="3810000"/>
          </a:xfrm>
          <a:solidFill>
            <a:srgbClr val="D1B2E8"/>
          </a:solidFill>
        </p:spPr>
      </p:pic>
      <p:sp>
        <p:nvSpPr>
          <p:cNvPr id="14" name="Can 13"/>
          <p:cNvSpPr/>
          <p:nvPr/>
        </p:nvSpPr>
        <p:spPr>
          <a:xfrm>
            <a:off x="152400" y="3048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6" name="Can 15"/>
          <p:cNvSpPr/>
          <p:nvPr/>
        </p:nvSpPr>
        <p:spPr>
          <a:xfrm>
            <a:off x="152400" y="24384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8" name="Can 17"/>
          <p:cNvSpPr/>
          <p:nvPr/>
        </p:nvSpPr>
        <p:spPr>
          <a:xfrm>
            <a:off x="152400" y="35052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9" name="Can 18"/>
          <p:cNvSpPr/>
          <p:nvPr/>
        </p:nvSpPr>
        <p:spPr>
          <a:xfrm>
            <a:off x="152400" y="4572000"/>
            <a:ext cx="13716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cxnSp>
        <p:nvCxnSpPr>
          <p:cNvPr id="26" name="Straight Arrow Connector 25"/>
          <p:cNvCxnSpPr>
            <a:stCxn id="14" idx="4"/>
          </p:cNvCxnSpPr>
          <p:nvPr/>
        </p:nvCxnSpPr>
        <p:spPr>
          <a:xfrm>
            <a:off x="1524000" y="800100"/>
            <a:ext cx="990600" cy="247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9" name="TextBox 28"/>
          <p:cNvSpPr txBox="1">
            <a:spLocks noChangeArrowheads="1"/>
          </p:cNvSpPr>
          <p:nvPr/>
        </p:nvSpPr>
        <p:spPr bwMode="auto">
          <a:xfrm>
            <a:off x="6172200" y="2209800"/>
            <a:ext cx="2819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Georgia" pitchFamily="18" charset="0"/>
              <a:buAutoNum type="arabicPeriod"/>
            </a:pPr>
            <a:r>
              <a:rPr lang="en-US">
                <a:latin typeface="Georgia" pitchFamily="18" charset="0"/>
              </a:rPr>
              <a:t>Data with WORM characteristics : yields to parallel processing;  </a:t>
            </a:r>
          </a:p>
          <a:p>
            <a:pPr marL="342900" indent="-342900" eaLnBrk="1" hangingPunct="1">
              <a:buFont typeface="Georgia" pitchFamily="18" charset="0"/>
              <a:buAutoNum type="arabicPeriod"/>
            </a:pPr>
            <a:r>
              <a:rPr lang="en-US">
                <a:latin typeface="Georgia" pitchFamily="18" charset="0"/>
              </a:rPr>
              <a:t>Data without dependencies: yields to out of order processing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775BD-AC01-44F6-8CC6-AD13FFE31C91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7B9899"/>
                </a:solidFill>
              </a:rPr>
              <a:t>Divide and Conquer: Provision Computing at Data Location</a:t>
            </a:r>
          </a:p>
        </p:txBody>
      </p:sp>
      <p:sp>
        <p:nvSpPr>
          <p:cNvPr id="47109" name="TextBox 33"/>
          <p:cNvSpPr txBox="1">
            <a:spLocks noChangeArrowheads="1"/>
          </p:cNvSpPr>
          <p:nvPr/>
        </p:nvSpPr>
        <p:spPr bwMode="auto">
          <a:xfrm>
            <a:off x="6172200" y="5181600"/>
            <a:ext cx="24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 </a:t>
            </a:r>
          </a:p>
        </p:txBody>
      </p:sp>
      <p:pic>
        <p:nvPicPr>
          <p:cNvPr id="471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0" y="1447800"/>
            <a:ext cx="1235075" cy="1025525"/>
          </a:xfrm>
          <a:solidFill>
            <a:srgbClr val="D1B2E8"/>
          </a:solidFill>
        </p:spPr>
      </p:pic>
      <p:grpSp>
        <p:nvGrpSpPr>
          <p:cNvPr id="47111" name="Group 36"/>
          <p:cNvGrpSpPr>
            <a:grpSpLocks/>
          </p:cNvGrpSpPr>
          <p:nvPr/>
        </p:nvGrpSpPr>
        <p:grpSpPr bwMode="auto">
          <a:xfrm>
            <a:off x="533400" y="1600200"/>
            <a:ext cx="2590800" cy="762000"/>
            <a:chOff x="533400" y="1600200"/>
            <a:chExt cx="2590800" cy="762000"/>
          </a:xfrm>
        </p:grpSpPr>
        <p:sp>
          <p:nvSpPr>
            <p:cNvPr id="28" name="Can 27"/>
            <p:cNvSpPr/>
            <p:nvPr/>
          </p:nvSpPr>
          <p:spPr>
            <a:xfrm>
              <a:off x="533400" y="1600200"/>
              <a:ext cx="1371600" cy="7620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collection</a:t>
              </a:r>
            </a:p>
          </p:txBody>
        </p:sp>
        <p:cxnSp>
          <p:nvCxnSpPr>
            <p:cNvPr id="21" name="Straight Arrow Connector 20"/>
            <p:cNvCxnSpPr>
              <a:stCxn id="28" idx="4"/>
            </p:cNvCxnSpPr>
            <p:nvPr/>
          </p:nvCxnSpPr>
          <p:spPr>
            <a:xfrm flipV="1">
              <a:off x="1905000" y="1960563"/>
              <a:ext cx="1219200" cy="20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1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743200"/>
            <a:ext cx="1235075" cy="1025525"/>
          </a:xfrm>
          <a:prstGeom prst="rect">
            <a:avLst/>
          </a:prstGeom>
          <a:solidFill>
            <a:srgbClr val="D1B2E8"/>
          </a:solidFill>
          <a:ln w="9525">
            <a:noFill/>
            <a:miter lim="800000"/>
            <a:headEnd/>
            <a:tailEnd/>
          </a:ln>
        </p:spPr>
      </p:pic>
      <p:grpSp>
        <p:nvGrpSpPr>
          <p:cNvPr id="47113" name="Group 41"/>
          <p:cNvGrpSpPr>
            <a:grpSpLocks/>
          </p:cNvGrpSpPr>
          <p:nvPr/>
        </p:nvGrpSpPr>
        <p:grpSpPr bwMode="auto">
          <a:xfrm>
            <a:off x="533400" y="2895600"/>
            <a:ext cx="2590800" cy="762000"/>
            <a:chOff x="533400" y="1600200"/>
            <a:chExt cx="2590800" cy="762000"/>
          </a:xfrm>
        </p:grpSpPr>
        <p:sp>
          <p:nvSpPr>
            <p:cNvPr id="43" name="Can 42"/>
            <p:cNvSpPr/>
            <p:nvPr/>
          </p:nvSpPr>
          <p:spPr>
            <a:xfrm>
              <a:off x="533400" y="1600200"/>
              <a:ext cx="1371600" cy="7620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collection</a:t>
              </a:r>
            </a:p>
          </p:txBody>
        </p:sp>
        <p:cxnSp>
          <p:nvCxnSpPr>
            <p:cNvPr id="44" name="Straight Arrow Connector 43"/>
            <p:cNvCxnSpPr>
              <a:stCxn id="43" idx="4"/>
            </p:cNvCxnSpPr>
            <p:nvPr/>
          </p:nvCxnSpPr>
          <p:spPr>
            <a:xfrm flipV="1">
              <a:off x="1905000" y="1960563"/>
              <a:ext cx="1219200" cy="20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14" name="Group 65"/>
          <p:cNvGrpSpPr>
            <a:grpSpLocks/>
          </p:cNvGrpSpPr>
          <p:nvPr/>
        </p:nvGrpSpPr>
        <p:grpSpPr bwMode="auto">
          <a:xfrm>
            <a:off x="533400" y="4114800"/>
            <a:ext cx="2590800" cy="762000"/>
            <a:chOff x="533400" y="1600200"/>
            <a:chExt cx="2590800" cy="762000"/>
          </a:xfrm>
        </p:grpSpPr>
        <p:sp>
          <p:nvSpPr>
            <p:cNvPr id="67" name="Can 66"/>
            <p:cNvSpPr/>
            <p:nvPr/>
          </p:nvSpPr>
          <p:spPr>
            <a:xfrm>
              <a:off x="533400" y="1600200"/>
              <a:ext cx="1371600" cy="7620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collection</a:t>
              </a:r>
            </a:p>
          </p:txBody>
        </p:sp>
        <p:cxnSp>
          <p:nvCxnSpPr>
            <p:cNvPr id="68" name="Straight Arrow Connector 67"/>
            <p:cNvCxnSpPr>
              <a:stCxn id="67" idx="4"/>
            </p:cNvCxnSpPr>
            <p:nvPr/>
          </p:nvCxnSpPr>
          <p:spPr>
            <a:xfrm flipV="1">
              <a:off x="1905000" y="1960563"/>
              <a:ext cx="1219200" cy="20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1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962400"/>
            <a:ext cx="1235075" cy="1025525"/>
          </a:xfrm>
          <a:prstGeom prst="rect">
            <a:avLst/>
          </a:prstGeom>
          <a:solidFill>
            <a:srgbClr val="D1B2E8"/>
          </a:solidFill>
          <a:ln w="9525">
            <a:noFill/>
            <a:miter lim="800000"/>
            <a:headEnd/>
            <a:tailEnd/>
          </a:ln>
        </p:spPr>
      </p:pic>
      <p:pic>
        <p:nvPicPr>
          <p:cNvPr id="471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5410200"/>
            <a:ext cx="1235075" cy="1025525"/>
          </a:xfrm>
          <a:prstGeom prst="rect">
            <a:avLst/>
          </a:prstGeom>
          <a:solidFill>
            <a:srgbClr val="D1B2E8"/>
          </a:solidFill>
          <a:ln w="9525">
            <a:noFill/>
            <a:miter lim="800000"/>
            <a:headEnd/>
            <a:tailEnd/>
          </a:ln>
        </p:spPr>
      </p:pic>
      <p:grpSp>
        <p:nvGrpSpPr>
          <p:cNvPr id="47117" name="Group 73"/>
          <p:cNvGrpSpPr>
            <a:grpSpLocks/>
          </p:cNvGrpSpPr>
          <p:nvPr/>
        </p:nvGrpSpPr>
        <p:grpSpPr bwMode="auto">
          <a:xfrm>
            <a:off x="533400" y="5486400"/>
            <a:ext cx="2590800" cy="762000"/>
            <a:chOff x="533400" y="1600200"/>
            <a:chExt cx="2590800" cy="762000"/>
          </a:xfrm>
        </p:grpSpPr>
        <p:sp>
          <p:nvSpPr>
            <p:cNvPr id="75" name="Can 74"/>
            <p:cNvSpPr/>
            <p:nvPr/>
          </p:nvSpPr>
          <p:spPr>
            <a:xfrm>
              <a:off x="533400" y="1600200"/>
              <a:ext cx="1371600" cy="7620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collection</a:t>
              </a:r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 flipV="1">
              <a:off x="1905000" y="1960563"/>
              <a:ext cx="1219200" cy="20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8" name="TextBox 76"/>
          <p:cNvSpPr txBox="1">
            <a:spLocks noChangeArrowheads="1"/>
          </p:cNvSpPr>
          <p:nvPr/>
        </p:nvSpPr>
        <p:spPr bwMode="auto">
          <a:xfrm>
            <a:off x="4800600" y="1219200"/>
            <a:ext cx="35512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For our example,</a:t>
            </a:r>
          </a:p>
          <a:p>
            <a:pPr eaLnBrk="1" hangingPunct="1"/>
            <a:r>
              <a:rPr lang="en-US">
                <a:latin typeface="Georgia" pitchFamily="18" charset="0"/>
              </a:rPr>
              <a:t>#1: Schedule parallel parse tasks</a:t>
            </a:r>
          </a:p>
          <a:p>
            <a:pPr eaLnBrk="1" hangingPunct="1"/>
            <a:r>
              <a:rPr lang="en-US">
                <a:latin typeface="Georgia" pitchFamily="18" charset="0"/>
              </a:rPr>
              <a:t>#2: Schedule parallel count tasks</a:t>
            </a:r>
          </a:p>
        </p:txBody>
      </p:sp>
      <p:sp>
        <p:nvSpPr>
          <p:cNvPr id="47119" name="TextBox 77"/>
          <p:cNvSpPr txBox="1">
            <a:spLocks noChangeArrowheads="1"/>
          </p:cNvSpPr>
          <p:nvPr/>
        </p:nvSpPr>
        <p:spPr bwMode="auto">
          <a:xfrm>
            <a:off x="4897438" y="2133600"/>
            <a:ext cx="38655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eorgia" pitchFamily="18" charset="0"/>
              </a:rPr>
              <a:t>This is a particular solution;</a:t>
            </a:r>
          </a:p>
          <a:p>
            <a:pPr eaLnBrk="1" hangingPunct="1"/>
            <a:r>
              <a:rPr lang="en-US" dirty="0">
                <a:latin typeface="Georgia" pitchFamily="18" charset="0"/>
              </a:rPr>
              <a:t>Lets generalize it:</a:t>
            </a:r>
          </a:p>
          <a:p>
            <a:pPr eaLnBrk="1" hangingPunct="1"/>
            <a:endParaRPr lang="en-US" dirty="0">
              <a:latin typeface="Georgia" pitchFamily="18" charset="0"/>
            </a:endParaRPr>
          </a:p>
          <a:p>
            <a:pPr eaLnBrk="1" hangingPunct="1"/>
            <a:r>
              <a:rPr lang="en-US" dirty="0">
                <a:latin typeface="Georgia" pitchFamily="18" charset="0"/>
              </a:rPr>
              <a:t>Our parse </a:t>
            </a:r>
            <a:r>
              <a:rPr lang="en-US" dirty="0">
                <a:solidFill>
                  <a:srgbClr val="FF0000"/>
                </a:solidFill>
                <a:latin typeface="Georgia" pitchFamily="18" charset="0"/>
              </a:rPr>
              <a:t>is a</a:t>
            </a:r>
            <a:r>
              <a:rPr lang="en-US" dirty="0">
                <a:latin typeface="Georgia" pitchFamily="18" charset="0"/>
              </a:rPr>
              <a:t> mapping operation:</a:t>
            </a:r>
          </a:p>
          <a:p>
            <a:pPr eaLnBrk="1" hangingPunct="1"/>
            <a:r>
              <a:rPr lang="en-US" dirty="0">
                <a:latin typeface="Georgia" pitchFamily="18" charset="0"/>
              </a:rPr>
              <a:t>MAP: input </a:t>
            </a:r>
            <a:r>
              <a:rPr lang="en-US" dirty="0">
                <a:latin typeface="Georgia" pitchFamily="18" charset="0"/>
                <a:sym typeface="Wingdings" pitchFamily="2" charset="2"/>
              </a:rPr>
              <a:t> &lt;key, value&gt; pairs</a:t>
            </a:r>
          </a:p>
          <a:p>
            <a:pPr eaLnBrk="1" hangingPunct="1"/>
            <a:endParaRPr lang="en-US" dirty="0">
              <a:latin typeface="Georgia" pitchFamily="18" charset="0"/>
              <a:sym typeface="Wingdings" pitchFamily="2" charset="2"/>
            </a:endParaRPr>
          </a:p>
          <a:p>
            <a:pPr eaLnBrk="1" hangingPunct="1"/>
            <a:r>
              <a:rPr lang="en-US" dirty="0">
                <a:latin typeface="Georgia" pitchFamily="18" charset="0"/>
                <a:sym typeface="Wingdings" pitchFamily="2" charset="2"/>
              </a:rPr>
              <a:t>Our count </a:t>
            </a:r>
            <a:r>
              <a:rPr lang="en-US" dirty="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is a</a:t>
            </a:r>
            <a:r>
              <a:rPr lang="en-US" dirty="0">
                <a:latin typeface="Georgia" pitchFamily="18" charset="0"/>
                <a:sym typeface="Wingdings" pitchFamily="2" charset="2"/>
              </a:rPr>
              <a:t> reduce operation:</a:t>
            </a:r>
          </a:p>
          <a:p>
            <a:pPr eaLnBrk="1" hangingPunct="1"/>
            <a:r>
              <a:rPr lang="en-US" dirty="0">
                <a:latin typeface="Georgia" pitchFamily="18" charset="0"/>
                <a:sym typeface="Wingdings" pitchFamily="2" charset="2"/>
              </a:rPr>
              <a:t>REDUCE: &lt;key, value&gt; pairs reduced</a:t>
            </a:r>
          </a:p>
          <a:p>
            <a:pPr eaLnBrk="1" hangingPunct="1"/>
            <a:endParaRPr lang="en-US" dirty="0">
              <a:latin typeface="Georgia" pitchFamily="18" charset="0"/>
              <a:sym typeface="Wingdings" pitchFamily="2" charset="2"/>
            </a:endParaRPr>
          </a:p>
          <a:p>
            <a:pPr eaLnBrk="1" hangingPunct="1"/>
            <a:endParaRPr lang="en-US" dirty="0">
              <a:latin typeface="Georgia" pitchFamily="18" charset="0"/>
              <a:sym typeface="Wingdings" pitchFamily="2" charset="2"/>
            </a:endParaRPr>
          </a:p>
          <a:p>
            <a:pPr eaLnBrk="1" hangingPunct="1"/>
            <a:endParaRPr lang="en-US" dirty="0">
              <a:latin typeface="Georgia" pitchFamily="18" charset="0"/>
              <a:sym typeface="Wingdings" pitchFamily="2" charset="2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4800" y="1066800"/>
            <a:ext cx="4495800" cy="16764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One node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42B371-AF4F-45E5-AA24-61B14E17AC55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Map Operation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MAP: Input data </a:t>
            </a:r>
            <a:r>
              <a:rPr lang="en-US" sz="2000" smtClean="0">
                <a:sym typeface="Wingdings" pitchFamily="2" charset="2"/>
              </a:rPr>
              <a:t> &lt;key, value&gt; pair</a:t>
            </a:r>
            <a:endParaRPr lang="en-US" sz="2000" smtClean="0"/>
          </a:p>
        </p:txBody>
      </p:sp>
      <p:sp>
        <p:nvSpPr>
          <p:cNvPr id="4" name="Can 3"/>
          <p:cNvSpPr/>
          <p:nvPr/>
        </p:nvSpPr>
        <p:spPr>
          <a:xfrm>
            <a:off x="304800" y="2590800"/>
            <a:ext cx="20574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Collection: split1</a:t>
            </a:r>
          </a:p>
        </p:txBody>
      </p:sp>
      <p:sp>
        <p:nvSpPr>
          <p:cNvPr id="11" name="Right Arrow 10"/>
          <p:cNvSpPr/>
          <p:nvPr/>
        </p:nvSpPr>
        <p:spPr>
          <a:xfrm flipV="1">
            <a:off x="2362200" y="2743200"/>
            <a:ext cx="2514600" cy="4572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81800" y="1371600"/>
          <a:ext cx="1143000" cy="24447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0"/>
                <a:gridCol w="571500"/>
              </a:tblGrid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weed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moon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land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part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213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  <a:tr h="31053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51244" name="TextBox 16"/>
          <p:cNvSpPr txBox="1">
            <a:spLocks noChangeArrowheads="1"/>
          </p:cNvSpPr>
          <p:nvPr/>
        </p:nvSpPr>
        <p:spPr bwMode="auto">
          <a:xfrm>
            <a:off x="2438400" y="3124200"/>
            <a:ext cx="1806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Georgia" pitchFamily="18" charset="0"/>
              </a:rPr>
              <a:t>Split the data to</a:t>
            </a:r>
          </a:p>
          <a:p>
            <a:pPr eaLnBrk="1" hangingPunct="1"/>
            <a:r>
              <a:rPr lang="en-US" dirty="0">
                <a:latin typeface="Georgia" pitchFamily="18" charset="0"/>
              </a:rPr>
              <a:t>Supply multiple</a:t>
            </a:r>
          </a:p>
          <a:p>
            <a:pPr eaLnBrk="1" hangingPunct="1"/>
            <a:r>
              <a:rPr lang="en-US" dirty="0">
                <a:latin typeface="Georgia" pitchFamily="18" charset="0"/>
              </a:rPr>
              <a:t>processors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5400" y="2743200"/>
            <a:ext cx="221536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"/>
            <a:bevelB w="1905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86400" y="5562600"/>
            <a:ext cx="1524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ight Arrow 49"/>
          <p:cNvSpPr/>
          <p:nvPr/>
        </p:nvSpPr>
        <p:spPr>
          <a:xfrm flipV="1">
            <a:off x="2362200" y="4267200"/>
            <a:ext cx="2590800" cy="4572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 flipV="1">
            <a:off x="2362200" y="5638800"/>
            <a:ext cx="2590800" cy="4572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304800" y="3962400"/>
            <a:ext cx="20574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Collection: split 2</a:t>
            </a:r>
          </a:p>
        </p:txBody>
      </p:sp>
      <p:sp>
        <p:nvSpPr>
          <p:cNvPr id="42" name="Can 41"/>
          <p:cNvSpPr/>
          <p:nvPr/>
        </p:nvSpPr>
        <p:spPr>
          <a:xfrm>
            <a:off x="304800" y="5257800"/>
            <a:ext cx="20574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Collection: split 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62800" y="5943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3800" y="5943600"/>
            <a:ext cx="152400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24800" y="5943600"/>
            <a:ext cx="1524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1256" name="Group 69"/>
          <p:cNvGrpSpPr>
            <a:grpSpLocks/>
          </p:cNvGrpSpPr>
          <p:nvPr/>
        </p:nvGrpSpPr>
        <p:grpSpPr bwMode="auto">
          <a:xfrm>
            <a:off x="4953000" y="5334000"/>
            <a:ext cx="1447800" cy="1219200"/>
            <a:chOff x="4419600" y="3810000"/>
            <a:chExt cx="1524000" cy="1371600"/>
          </a:xfrm>
        </p:grpSpPr>
        <p:sp>
          <p:nvSpPr>
            <p:cNvPr id="71" name="Flowchart: Internal Storage 70"/>
            <p:cNvSpPr/>
            <p:nvPr/>
          </p:nvSpPr>
          <p:spPr>
            <a:xfrm>
              <a:off x="4419600" y="3810000"/>
              <a:ext cx="1524000" cy="1371600"/>
            </a:xfrm>
            <a:prstGeom prst="flowChartInternalStorag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222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85732" y="4038600"/>
              <a:ext cx="153737" cy="151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287" name="TextBox 73"/>
            <p:cNvSpPr txBox="1">
              <a:spLocks noChangeArrowheads="1"/>
            </p:cNvSpPr>
            <p:nvPr/>
          </p:nvSpPr>
          <p:spPr bwMode="auto">
            <a:xfrm>
              <a:off x="5105400" y="4267200"/>
              <a:ext cx="2215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Georgia" pitchFamily="18" charset="0"/>
                </a:rPr>
                <a:t> </a:t>
              </a:r>
            </a:p>
            <a:p>
              <a:pPr eaLnBrk="1" hangingPunct="1"/>
              <a:endParaRPr lang="en-US" sz="1200">
                <a:latin typeface="Georgia" pitchFamily="18" charset="0"/>
              </a:endParaRPr>
            </a:p>
          </p:txBody>
        </p:sp>
      </p:grpSp>
      <p:grpSp>
        <p:nvGrpSpPr>
          <p:cNvPr id="51257" name="Group 80"/>
          <p:cNvGrpSpPr>
            <a:grpSpLocks/>
          </p:cNvGrpSpPr>
          <p:nvPr/>
        </p:nvGrpSpPr>
        <p:grpSpPr bwMode="auto">
          <a:xfrm>
            <a:off x="4876800" y="2209800"/>
            <a:ext cx="1447800" cy="1143000"/>
            <a:chOff x="4419600" y="2286000"/>
            <a:chExt cx="1524000" cy="1371600"/>
          </a:xfrm>
        </p:grpSpPr>
        <p:sp>
          <p:nvSpPr>
            <p:cNvPr id="82" name="Flowchart: Internal Storage 81"/>
            <p:cNvSpPr/>
            <p:nvPr/>
          </p:nvSpPr>
          <p:spPr>
            <a:xfrm>
              <a:off x="4419600" y="2286000"/>
              <a:ext cx="1524000" cy="1371600"/>
            </a:xfrm>
            <a:prstGeom prst="flowChartInternalStorag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222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Map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85732" y="2514600"/>
              <a:ext cx="153737" cy="152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1258" name="Group 84"/>
          <p:cNvGrpSpPr>
            <a:grpSpLocks/>
          </p:cNvGrpSpPr>
          <p:nvPr/>
        </p:nvGrpSpPr>
        <p:grpSpPr bwMode="auto">
          <a:xfrm>
            <a:off x="4953000" y="3657600"/>
            <a:ext cx="1371600" cy="1143000"/>
            <a:chOff x="4419600" y="2286000"/>
            <a:chExt cx="1524000" cy="1371600"/>
          </a:xfrm>
        </p:grpSpPr>
        <p:sp>
          <p:nvSpPr>
            <p:cNvPr id="86" name="Flowchart: Internal Storage 85"/>
            <p:cNvSpPr/>
            <p:nvPr/>
          </p:nvSpPr>
          <p:spPr>
            <a:xfrm>
              <a:off x="4419600" y="2286000"/>
              <a:ext cx="1524000" cy="1371600"/>
            </a:xfrm>
            <a:prstGeom prst="flowChartInternalStorag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222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86753" y="2514600"/>
              <a:ext cx="151694" cy="152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8229600" y="5943600"/>
            <a:ext cx="1524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534400" y="5943600"/>
            <a:ext cx="152400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61" name="TextBox 103"/>
          <p:cNvSpPr txBox="1">
            <a:spLocks noChangeArrowheads="1"/>
          </p:cNvSpPr>
          <p:nvPr/>
        </p:nvSpPr>
        <p:spPr bwMode="auto">
          <a:xfrm rot="-5400000">
            <a:off x="2504281" y="4863307"/>
            <a:ext cx="8477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latin typeface="Georgia" pitchFamily="18" charset="0"/>
              </a:rPr>
              <a:t>……</a:t>
            </a:r>
          </a:p>
        </p:txBody>
      </p:sp>
      <p:sp>
        <p:nvSpPr>
          <p:cNvPr id="51262" name="TextBox 55"/>
          <p:cNvSpPr txBox="1">
            <a:spLocks noChangeArrowheads="1"/>
          </p:cNvSpPr>
          <p:nvPr/>
        </p:nvSpPr>
        <p:spPr bwMode="auto">
          <a:xfrm>
            <a:off x="5486400" y="426720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  <a:latin typeface="Georgia" pitchFamily="18" charset="0"/>
              </a:rPr>
              <a:t>Map</a:t>
            </a:r>
          </a:p>
        </p:txBody>
      </p:sp>
      <p:cxnSp>
        <p:nvCxnSpPr>
          <p:cNvPr id="58" name="Straight Connector 57"/>
          <p:cNvCxnSpPr>
            <a:stCxn id="84" idx="0"/>
          </p:cNvCxnSpPr>
          <p:nvPr/>
        </p:nvCxnSpPr>
        <p:spPr>
          <a:xfrm rot="5400000" flipH="1" flipV="1">
            <a:off x="6581775" y="1285875"/>
            <a:ext cx="495300" cy="173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4" idx="2"/>
          </p:cNvCxnSpPr>
          <p:nvPr/>
        </p:nvCxnSpPr>
        <p:spPr>
          <a:xfrm rot="16200000" flipH="1">
            <a:off x="5730875" y="2759075"/>
            <a:ext cx="1282700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553200" y="3276600"/>
          <a:ext cx="1143000" cy="244404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71500"/>
                <a:gridCol w="571500"/>
              </a:tblGrid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weed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moon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land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part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31044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Straight Connector 66"/>
          <p:cNvCxnSpPr>
            <a:stCxn id="88" idx="0"/>
          </p:cNvCxnSpPr>
          <p:nvPr/>
        </p:nvCxnSpPr>
        <p:spPr>
          <a:xfrm rot="5400000" flipH="1" flipV="1">
            <a:off x="6096000" y="3162300"/>
            <a:ext cx="571500" cy="800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8" idx="2"/>
          </p:cNvCxnSpPr>
          <p:nvPr/>
        </p:nvCxnSpPr>
        <p:spPr>
          <a:xfrm rot="16200000" flipH="1">
            <a:off x="5511800" y="4445000"/>
            <a:ext cx="1739900" cy="8001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7239000" y="2514600"/>
          <a:ext cx="1143000" cy="244404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71500"/>
                <a:gridCol w="571500"/>
              </a:tblGrid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weed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moon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land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part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  <a:tr h="31044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D1B2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7848600" y="2895600"/>
          <a:ext cx="1143000" cy="244404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71500"/>
                <a:gridCol w="571500"/>
              </a:tblGrid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weed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moon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land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part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  <a:tr h="31044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>
                    <a:solidFill>
                      <a:srgbClr val="FFF0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7696200" y="1828800"/>
          <a:ext cx="1143000" cy="244404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1500"/>
                <a:gridCol w="571500"/>
              </a:tblGrid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weed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moon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land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part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web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  <a:tr h="31044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73" name="TextBox 58"/>
          <p:cNvSpPr txBox="1">
            <a:spLocks noChangeArrowheads="1"/>
          </p:cNvSpPr>
          <p:nvPr/>
        </p:nvSpPr>
        <p:spPr bwMode="auto">
          <a:xfrm rot="-5400000">
            <a:off x="5283200" y="4775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>
                <a:latin typeface="Georgia" pitchFamily="18" charset="0"/>
              </a:rPr>
              <a:t>…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F354B9-073A-4635-8794-5CB40B514877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entagon 44"/>
          <p:cNvSpPr/>
          <p:nvPr/>
        </p:nvSpPr>
        <p:spPr>
          <a:xfrm>
            <a:off x="6858000" y="5486400"/>
            <a:ext cx="1905000" cy="83820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43" name="Pentagon 42"/>
          <p:cNvSpPr/>
          <p:nvPr/>
        </p:nvSpPr>
        <p:spPr>
          <a:xfrm>
            <a:off x="6781800" y="3810000"/>
            <a:ext cx="1905000" cy="83820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44" name="Pentagon 43"/>
          <p:cNvSpPr/>
          <p:nvPr/>
        </p:nvSpPr>
        <p:spPr>
          <a:xfrm>
            <a:off x="6781800" y="2286000"/>
            <a:ext cx="1905000" cy="83820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532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Reduce Operation</a:t>
            </a:r>
          </a:p>
        </p:txBody>
      </p:sp>
      <p:sp>
        <p:nvSpPr>
          <p:cNvPr id="53254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MAP: Input data </a:t>
            </a:r>
            <a:r>
              <a:rPr lang="en-US" sz="2000" smtClean="0">
                <a:sym typeface="Wingdings" pitchFamily="2" charset="2"/>
              </a:rPr>
              <a:t> &lt;key, value&gt; pair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>
                <a:sym typeface="Wingdings" pitchFamily="2" charset="2"/>
              </a:rPr>
              <a:t>REDUCE: &lt;key, value&gt; pair  &lt;result&gt;</a:t>
            </a:r>
            <a:endParaRPr lang="en-US" sz="2000" smtClean="0"/>
          </a:p>
        </p:txBody>
      </p:sp>
      <p:sp>
        <p:nvSpPr>
          <p:cNvPr id="4" name="Can 3"/>
          <p:cNvSpPr/>
          <p:nvPr/>
        </p:nvSpPr>
        <p:spPr>
          <a:xfrm>
            <a:off x="304800" y="2590800"/>
            <a:ext cx="20574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Collection: split1</a:t>
            </a:r>
          </a:p>
        </p:txBody>
      </p:sp>
      <p:sp>
        <p:nvSpPr>
          <p:cNvPr id="11" name="Right Arrow 10"/>
          <p:cNvSpPr/>
          <p:nvPr/>
        </p:nvSpPr>
        <p:spPr>
          <a:xfrm flipV="1">
            <a:off x="2362200" y="2743200"/>
            <a:ext cx="2514600" cy="304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257" name="TextBox 16"/>
          <p:cNvSpPr txBox="1">
            <a:spLocks noChangeArrowheads="1"/>
          </p:cNvSpPr>
          <p:nvPr/>
        </p:nvSpPr>
        <p:spPr bwMode="auto">
          <a:xfrm>
            <a:off x="2438400" y="3124200"/>
            <a:ext cx="1806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Split the data to</a:t>
            </a:r>
          </a:p>
          <a:p>
            <a:pPr eaLnBrk="1" hangingPunct="1"/>
            <a:r>
              <a:rPr lang="en-US">
                <a:latin typeface="Georgia" pitchFamily="18" charset="0"/>
              </a:rPr>
              <a:t>Supply multiple</a:t>
            </a:r>
          </a:p>
          <a:p>
            <a:pPr eaLnBrk="1" hangingPunct="1"/>
            <a:r>
              <a:rPr lang="en-US">
                <a:latin typeface="Georgia" pitchFamily="18" charset="0"/>
              </a:rPr>
              <a:t>processors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5400" y="2743200"/>
            <a:ext cx="221536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"/>
            <a:bevelB w="1905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86400" y="5562600"/>
            <a:ext cx="1524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ight Arrow 49"/>
          <p:cNvSpPr/>
          <p:nvPr/>
        </p:nvSpPr>
        <p:spPr>
          <a:xfrm flipV="1">
            <a:off x="2362200" y="4267200"/>
            <a:ext cx="2590800" cy="304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 flipV="1">
            <a:off x="2362200" y="5638800"/>
            <a:ext cx="2590800" cy="304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304800" y="3962400"/>
            <a:ext cx="20574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Collection: split 2</a:t>
            </a:r>
          </a:p>
        </p:txBody>
      </p:sp>
      <p:sp>
        <p:nvSpPr>
          <p:cNvPr id="42" name="Can 41"/>
          <p:cNvSpPr/>
          <p:nvPr/>
        </p:nvSpPr>
        <p:spPr>
          <a:xfrm>
            <a:off x="304800" y="5257800"/>
            <a:ext cx="20574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Collection: split n</a:t>
            </a:r>
          </a:p>
        </p:txBody>
      </p:sp>
      <p:grpSp>
        <p:nvGrpSpPr>
          <p:cNvPr id="53266" name="Group 69"/>
          <p:cNvGrpSpPr>
            <a:grpSpLocks/>
          </p:cNvGrpSpPr>
          <p:nvPr/>
        </p:nvGrpSpPr>
        <p:grpSpPr bwMode="auto">
          <a:xfrm>
            <a:off x="4953000" y="5334000"/>
            <a:ext cx="1447800" cy="1219200"/>
            <a:chOff x="4419600" y="3810000"/>
            <a:chExt cx="1524000" cy="1371600"/>
          </a:xfrm>
        </p:grpSpPr>
        <p:sp>
          <p:nvSpPr>
            <p:cNvPr id="71" name="Flowchart: Internal Storage 70"/>
            <p:cNvSpPr/>
            <p:nvPr/>
          </p:nvSpPr>
          <p:spPr>
            <a:xfrm>
              <a:off x="4419600" y="3810000"/>
              <a:ext cx="1524000" cy="1371600"/>
            </a:xfrm>
            <a:prstGeom prst="flowChartInternalStorag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222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Map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85732" y="4038600"/>
              <a:ext cx="153737" cy="151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293" name="TextBox 73"/>
            <p:cNvSpPr txBox="1">
              <a:spLocks noChangeArrowheads="1"/>
            </p:cNvSpPr>
            <p:nvPr/>
          </p:nvSpPr>
          <p:spPr bwMode="auto">
            <a:xfrm>
              <a:off x="5105400" y="4267200"/>
              <a:ext cx="2215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Georgia" pitchFamily="18" charset="0"/>
                </a:rPr>
                <a:t> </a:t>
              </a:r>
            </a:p>
            <a:p>
              <a:pPr eaLnBrk="1" hangingPunct="1"/>
              <a:endParaRPr lang="en-US" sz="1200">
                <a:latin typeface="Georgia" pitchFamily="18" charset="0"/>
              </a:endParaRPr>
            </a:p>
          </p:txBody>
        </p:sp>
      </p:grpSp>
      <p:grpSp>
        <p:nvGrpSpPr>
          <p:cNvPr id="53267" name="Group 80"/>
          <p:cNvGrpSpPr>
            <a:grpSpLocks/>
          </p:cNvGrpSpPr>
          <p:nvPr/>
        </p:nvGrpSpPr>
        <p:grpSpPr bwMode="auto">
          <a:xfrm>
            <a:off x="4876800" y="2209800"/>
            <a:ext cx="1447800" cy="1143000"/>
            <a:chOff x="4419600" y="2286000"/>
            <a:chExt cx="1524000" cy="1371600"/>
          </a:xfrm>
        </p:grpSpPr>
        <p:sp>
          <p:nvSpPr>
            <p:cNvPr id="82" name="Flowchart: Internal Storage 81"/>
            <p:cNvSpPr/>
            <p:nvPr/>
          </p:nvSpPr>
          <p:spPr>
            <a:xfrm>
              <a:off x="4419600" y="2286000"/>
              <a:ext cx="1524000" cy="1371600"/>
            </a:xfrm>
            <a:prstGeom prst="flowChartInternalStorag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222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Map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85732" y="2514600"/>
              <a:ext cx="153737" cy="152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3268" name="Group 84"/>
          <p:cNvGrpSpPr>
            <a:grpSpLocks/>
          </p:cNvGrpSpPr>
          <p:nvPr/>
        </p:nvGrpSpPr>
        <p:grpSpPr bwMode="auto">
          <a:xfrm>
            <a:off x="4953000" y="3657600"/>
            <a:ext cx="1371600" cy="1143000"/>
            <a:chOff x="4419600" y="2286000"/>
            <a:chExt cx="1524000" cy="1371600"/>
          </a:xfrm>
        </p:grpSpPr>
        <p:sp>
          <p:nvSpPr>
            <p:cNvPr id="86" name="Flowchart: Internal Storage 85"/>
            <p:cNvSpPr/>
            <p:nvPr/>
          </p:nvSpPr>
          <p:spPr>
            <a:xfrm>
              <a:off x="4419600" y="2286000"/>
              <a:ext cx="1524000" cy="1371600"/>
            </a:xfrm>
            <a:prstGeom prst="flowChartInternalStorag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222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86753" y="2514600"/>
              <a:ext cx="151694" cy="152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6858000" y="2514600"/>
            <a:ext cx="1524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934200" y="3962400"/>
            <a:ext cx="152400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271" name="TextBox 103"/>
          <p:cNvSpPr txBox="1">
            <a:spLocks noChangeArrowheads="1"/>
          </p:cNvSpPr>
          <p:nvPr/>
        </p:nvSpPr>
        <p:spPr bwMode="auto">
          <a:xfrm rot="-5400000">
            <a:off x="2504281" y="4863307"/>
            <a:ext cx="8477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latin typeface="Georgia" pitchFamily="18" charset="0"/>
              </a:rPr>
              <a:t>……</a:t>
            </a:r>
          </a:p>
        </p:txBody>
      </p:sp>
      <p:sp>
        <p:nvSpPr>
          <p:cNvPr id="53272" name="TextBox 55"/>
          <p:cNvSpPr txBox="1">
            <a:spLocks noChangeArrowheads="1"/>
          </p:cNvSpPr>
          <p:nvPr/>
        </p:nvSpPr>
        <p:spPr bwMode="auto">
          <a:xfrm>
            <a:off x="5486400" y="426720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Map</a:t>
            </a:r>
          </a:p>
        </p:txBody>
      </p:sp>
      <p:sp>
        <p:nvSpPr>
          <p:cNvPr id="53275" name="TextBox 58"/>
          <p:cNvSpPr txBox="1">
            <a:spLocks noChangeArrowheads="1"/>
          </p:cNvSpPr>
          <p:nvPr/>
        </p:nvSpPr>
        <p:spPr bwMode="auto">
          <a:xfrm rot="-5400000">
            <a:off x="5283200" y="4775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>
                <a:latin typeface="Georgia" pitchFamily="18" charset="0"/>
              </a:rPr>
              <a:t>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010400" y="5791200"/>
            <a:ext cx="152400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324600" y="2590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 flipV="1">
            <a:off x="6324600" y="4191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400800" y="5791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6C66C7-F974-4148-8052-6AE4794DC4DD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rapezoid 146"/>
          <p:cNvSpPr/>
          <p:nvPr/>
        </p:nvSpPr>
        <p:spPr>
          <a:xfrm rot="5400000">
            <a:off x="5791200" y="4419600"/>
            <a:ext cx="1524000" cy="182880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146" name="Trapezoid 145"/>
          <p:cNvSpPr/>
          <p:nvPr/>
        </p:nvSpPr>
        <p:spPr>
          <a:xfrm rot="5400000">
            <a:off x="5829300" y="2628900"/>
            <a:ext cx="1447800" cy="182880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145" name="Trapezoid 144"/>
          <p:cNvSpPr/>
          <p:nvPr/>
        </p:nvSpPr>
        <p:spPr>
          <a:xfrm rot="5400000">
            <a:off x="5867400" y="838200"/>
            <a:ext cx="1371600" cy="182880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52600" y="762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1371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28800" y="1143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00" y="838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57400" y="1600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09800" y="1219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47800" y="1143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7800" y="609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9600" y="1600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43000" y="457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76400" y="381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2000" y="1143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90600" y="1143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90600" y="6858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981200" y="381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47800" y="1600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438400" y="76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85800" y="533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00200" y="1371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981200" y="1371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33400" y="1295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95400" y="914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7400" y="838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209800" y="533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209800" y="990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19050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752600" y="2362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43000" y="2971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2743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09600" y="2438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057400" y="3200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62200" y="2819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447800" y="2743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447800" y="2209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09600" y="3200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3000" y="2057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676400" y="1981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62000" y="2743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90600" y="2743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90600" y="2286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81200" y="1981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447800" y="3200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438400" y="2362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5800" y="2133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600200" y="2971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981200" y="2971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33400" y="2895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295400" y="2514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057400" y="2438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209800" y="2133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14400" y="3124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7200" y="35052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1430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8288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09600" y="4038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0574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209800" y="4419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362200" y="4572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447800" y="3810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96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143000" y="3657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676400" y="3581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7620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990600" y="3886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981200" y="3581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447800" y="4800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2438400" y="3962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85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600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981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33400" y="4495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295400" y="4114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057400" y="4038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209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209800" y="4191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914400" y="4724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7200" y="51054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752600" y="5562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828800" y="5943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09600" y="5638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057400" y="6400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209800" y="6019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362200" y="6172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447800" y="5943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1447800" y="5410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09600" y="6400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143000" y="5257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1676400" y="5181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762000" y="5943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0600" y="5486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981200" y="5181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1447800" y="6400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438400" y="5562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85800" y="5334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600200" y="6172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1981200" y="6172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533400" y="6096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295400" y="5715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2057400" y="5638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2209800" y="5334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209800" y="5791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914400" y="6324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404" name="TextBox 122"/>
          <p:cNvSpPr txBox="1">
            <a:spLocks noChangeArrowheads="1"/>
          </p:cNvSpPr>
          <p:nvPr/>
        </p:nvSpPr>
        <p:spPr bwMode="auto">
          <a:xfrm>
            <a:off x="533400" y="0"/>
            <a:ext cx="1970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Large scale data splits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429000" y="762000"/>
            <a:ext cx="13716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3352800" y="5562600"/>
            <a:ext cx="13716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3352800" y="3962400"/>
            <a:ext cx="13716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352800" y="2438400"/>
            <a:ext cx="1447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cxnSp>
        <p:nvCxnSpPr>
          <p:cNvPr id="129" name="Straight Arrow Connector 128"/>
          <p:cNvCxnSpPr>
            <a:stCxn id="4" idx="3"/>
            <a:endCxn id="124" idx="1"/>
          </p:cNvCxnSpPr>
          <p:nvPr/>
        </p:nvCxnSpPr>
        <p:spPr>
          <a:xfrm flipV="1">
            <a:off x="2667000" y="1028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6" idx="3"/>
            <a:endCxn id="127" idx="1"/>
          </p:cNvCxnSpPr>
          <p:nvPr/>
        </p:nvCxnSpPr>
        <p:spPr>
          <a:xfrm>
            <a:off x="2667000" y="26670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65" idx="3"/>
            <a:endCxn id="126" idx="1"/>
          </p:cNvCxnSpPr>
          <p:nvPr/>
        </p:nvCxnSpPr>
        <p:spPr>
          <a:xfrm flipV="1">
            <a:off x="2667000" y="42291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94" idx="3"/>
            <a:endCxn id="125" idx="1"/>
          </p:cNvCxnSpPr>
          <p:nvPr/>
        </p:nvCxnSpPr>
        <p:spPr>
          <a:xfrm flipV="1">
            <a:off x="2667000" y="5829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13" name="TextBox 143"/>
          <p:cNvSpPr txBox="1">
            <a:spLocks noChangeArrowheads="1"/>
          </p:cNvSpPr>
          <p:nvPr/>
        </p:nvSpPr>
        <p:spPr bwMode="auto">
          <a:xfrm>
            <a:off x="3429000" y="2286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Map &lt;key, 1&gt;</a:t>
            </a:r>
          </a:p>
        </p:txBody>
      </p:sp>
      <p:sp>
        <p:nvSpPr>
          <p:cNvPr id="55414" name="TextBox 147"/>
          <p:cNvSpPr txBox="1">
            <a:spLocks noChangeArrowheads="1"/>
          </p:cNvSpPr>
          <p:nvPr/>
        </p:nvSpPr>
        <p:spPr bwMode="auto">
          <a:xfrm>
            <a:off x="5867400" y="228600"/>
            <a:ext cx="201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Reducers (say, Count)</a:t>
            </a:r>
          </a:p>
        </p:txBody>
      </p:sp>
      <p:cxnSp>
        <p:nvCxnSpPr>
          <p:cNvPr id="152" name="Straight Arrow Connector 151"/>
          <p:cNvCxnSpPr>
            <a:stCxn id="124" idx="3"/>
          </p:cNvCxnSpPr>
          <p:nvPr/>
        </p:nvCxnSpPr>
        <p:spPr>
          <a:xfrm>
            <a:off x="4800600" y="1028700"/>
            <a:ext cx="8382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24" idx="3"/>
            <a:endCxn id="147" idx="2"/>
          </p:cNvCxnSpPr>
          <p:nvPr/>
        </p:nvCxnSpPr>
        <p:spPr>
          <a:xfrm>
            <a:off x="4800600" y="1028700"/>
            <a:ext cx="838200" cy="430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7" idx="3"/>
            <a:endCxn id="145" idx="2"/>
          </p:cNvCxnSpPr>
          <p:nvPr/>
        </p:nvCxnSpPr>
        <p:spPr>
          <a:xfrm flipV="1">
            <a:off x="4800600" y="1752600"/>
            <a:ext cx="8382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27" idx="3"/>
            <a:endCxn id="146" idx="2"/>
          </p:cNvCxnSpPr>
          <p:nvPr/>
        </p:nvCxnSpPr>
        <p:spPr>
          <a:xfrm>
            <a:off x="4800600" y="27051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7" idx="3"/>
            <a:endCxn id="147" idx="2"/>
          </p:cNvCxnSpPr>
          <p:nvPr/>
        </p:nvCxnSpPr>
        <p:spPr>
          <a:xfrm>
            <a:off x="4800600" y="2705100"/>
            <a:ext cx="8382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26" idx="3"/>
            <a:endCxn id="145" idx="2"/>
          </p:cNvCxnSpPr>
          <p:nvPr/>
        </p:nvCxnSpPr>
        <p:spPr>
          <a:xfrm flipV="1">
            <a:off x="4724400" y="1752600"/>
            <a:ext cx="914400" cy="247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24" idx="3"/>
            <a:endCxn id="145" idx="2"/>
          </p:cNvCxnSpPr>
          <p:nvPr/>
        </p:nvCxnSpPr>
        <p:spPr>
          <a:xfrm>
            <a:off x="4800600" y="1028700"/>
            <a:ext cx="838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6" idx="3"/>
            <a:endCxn id="146" idx="2"/>
          </p:cNvCxnSpPr>
          <p:nvPr/>
        </p:nvCxnSpPr>
        <p:spPr>
          <a:xfrm flipV="1">
            <a:off x="4724400" y="35433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26" idx="3"/>
            <a:endCxn id="147" idx="2"/>
          </p:cNvCxnSpPr>
          <p:nvPr/>
        </p:nvCxnSpPr>
        <p:spPr>
          <a:xfrm>
            <a:off x="4724400" y="4229100"/>
            <a:ext cx="9144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25" idx="3"/>
            <a:endCxn id="145" idx="2"/>
          </p:cNvCxnSpPr>
          <p:nvPr/>
        </p:nvCxnSpPr>
        <p:spPr>
          <a:xfrm flipV="1">
            <a:off x="4724400" y="1752600"/>
            <a:ext cx="914400" cy="407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5" idx="3"/>
            <a:endCxn id="146" idx="2"/>
          </p:cNvCxnSpPr>
          <p:nvPr/>
        </p:nvCxnSpPr>
        <p:spPr>
          <a:xfrm flipV="1">
            <a:off x="4724400" y="3543300"/>
            <a:ext cx="914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5" idx="3"/>
            <a:endCxn id="147" idx="2"/>
          </p:cNvCxnSpPr>
          <p:nvPr/>
        </p:nvCxnSpPr>
        <p:spPr>
          <a:xfrm flipV="1">
            <a:off x="4724400" y="5334000"/>
            <a:ext cx="914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5" idx="0"/>
          </p:cNvCxnSpPr>
          <p:nvPr/>
        </p:nvCxnSpPr>
        <p:spPr>
          <a:xfrm flipV="1">
            <a:off x="7467600" y="175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46" idx="0"/>
          </p:cNvCxnSpPr>
          <p:nvPr/>
        </p:nvCxnSpPr>
        <p:spPr>
          <a:xfrm flipV="1">
            <a:off x="7467600" y="35052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47" idx="0"/>
          </p:cNvCxnSpPr>
          <p:nvPr/>
        </p:nvCxnSpPr>
        <p:spPr>
          <a:xfrm>
            <a:off x="7467600" y="533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30" name="TextBox 186"/>
          <p:cNvSpPr txBox="1">
            <a:spLocks noChangeArrowheads="1"/>
          </p:cNvSpPr>
          <p:nvPr/>
        </p:nvSpPr>
        <p:spPr bwMode="auto">
          <a:xfrm>
            <a:off x="7848600" y="1752600"/>
            <a:ext cx="898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P-0000  </a:t>
            </a:r>
          </a:p>
        </p:txBody>
      </p:sp>
      <p:sp>
        <p:nvSpPr>
          <p:cNvPr id="55431" name="TextBox 187"/>
          <p:cNvSpPr txBox="1">
            <a:spLocks noChangeArrowheads="1"/>
          </p:cNvSpPr>
          <p:nvPr/>
        </p:nvSpPr>
        <p:spPr bwMode="auto">
          <a:xfrm>
            <a:off x="7924800" y="3581400"/>
            <a:ext cx="846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P-0001 </a:t>
            </a:r>
          </a:p>
        </p:txBody>
      </p:sp>
      <p:sp>
        <p:nvSpPr>
          <p:cNvPr id="55432" name="TextBox 188"/>
          <p:cNvSpPr txBox="1">
            <a:spLocks noChangeArrowheads="1"/>
          </p:cNvSpPr>
          <p:nvPr/>
        </p:nvSpPr>
        <p:spPr bwMode="auto">
          <a:xfrm>
            <a:off x="7924800" y="5410200"/>
            <a:ext cx="898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P-0002  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2209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>
            <a:off x="1981200" y="3581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>
            <a:off x="2438400" y="3962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>
            <a:off x="2057400" y="4038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>
            <a:off x="2209800" y="4191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1981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>
            <a:off x="1600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>
            <a:off x="1447800" y="4800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1295400" y="4114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11430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>
            <a:off x="685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533400" y="4495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>
            <a:off x="1981200" y="3581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>
            <a:off x="18288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>
            <a:off x="990600" y="3886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914400" y="4724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7620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7" name="Rounded Rectangle 206"/>
          <p:cNvSpPr/>
          <p:nvPr/>
        </p:nvSpPr>
        <p:spPr>
          <a:xfrm>
            <a:off x="1676400" y="3581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>
            <a:off x="2209800" y="4419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2362200" y="4572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20574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1" name="Rounded Rectangle 210"/>
          <p:cNvSpPr/>
          <p:nvPr/>
        </p:nvSpPr>
        <p:spPr>
          <a:xfrm>
            <a:off x="6096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609600" y="4038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143000" y="3657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" name="Rounded Rectangle 213"/>
          <p:cNvSpPr/>
          <p:nvPr/>
        </p:nvSpPr>
        <p:spPr>
          <a:xfrm>
            <a:off x="1447800" y="3810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1981200" y="381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1447800" y="2209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2057400" y="5638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400" y="381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334000" y="3048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5181600" y="228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7848600" y="3886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7924800" y="2133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7924800" y="5791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467" name="TextBox 176"/>
          <p:cNvSpPr txBox="1">
            <a:spLocks noChangeArrowheads="1"/>
          </p:cNvSpPr>
          <p:nvPr/>
        </p:nvSpPr>
        <p:spPr bwMode="auto">
          <a:xfrm>
            <a:off x="8001000" y="1981200"/>
            <a:ext cx="98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, count1</a:t>
            </a:r>
          </a:p>
        </p:txBody>
      </p:sp>
      <p:sp>
        <p:nvSpPr>
          <p:cNvPr id="55468" name="TextBox 177"/>
          <p:cNvSpPr txBox="1">
            <a:spLocks noChangeArrowheads="1"/>
          </p:cNvSpPr>
          <p:nvPr/>
        </p:nvSpPr>
        <p:spPr bwMode="auto">
          <a:xfrm>
            <a:off x="7924800" y="37338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 , count2</a:t>
            </a:r>
          </a:p>
        </p:txBody>
      </p:sp>
      <p:sp>
        <p:nvSpPr>
          <p:cNvPr id="55469" name="TextBox 178"/>
          <p:cNvSpPr txBox="1">
            <a:spLocks noChangeArrowheads="1"/>
          </p:cNvSpPr>
          <p:nvPr/>
        </p:nvSpPr>
        <p:spPr bwMode="auto">
          <a:xfrm>
            <a:off x="8077200" y="56388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Georgia" pitchFamily="18" charset="0"/>
              </a:rPr>
              <a:t>,count3</a:t>
            </a:r>
          </a:p>
        </p:txBody>
      </p:sp>
      <p:sp>
        <p:nvSpPr>
          <p:cNvPr id="177" name="Date Placeholder 1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DAB6F-29FC-451F-AAED-28CA03C21105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178" name="Slide Number Placeholder 1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4A67-AF73-403D-B4DE-4321765471F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79" name="Footer Placeholder 1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2812E-6 L 0.39167 -0.0777 " pathEditMode="relative" ptsTypes="AA">
                                      <p:cBhvr>
                                        <p:cTn id="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8.32562E-7 L 0.40833 0.18871 " pathEditMode="relative" ptsTypes="AA">
                                      <p:cBhvr>
                                        <p:cTn id="10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32562E-7 L 0.56667 -0.31082 " pathEditMode="relative" ptsTypes="AA">
                                      <p:cBhvr>
                                        <p:cTn id="14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8.32562E-7 L 0.45833 -0.32193 " pathEditMode="relative" ptsTypes="AA">
                                      <p:cBhvr>
                                        <p:cTn id="1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5143E-6 L 0.575 0.08881 " pathEditMode="relative" ptsTypes="AA">
                                      <p:cBhvr>
                                        <p:cTn id="2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0.45 -0.37743 " pathEditMode="relative" ptsTypes="AA">
                                      <p:cBhvr>
                                        <p:cTn id="26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5837E-6 L 0.425 -0.0666 " pathEditMode="relative" ptsTypes="AA">
                                      <p:cBhvr>
                                        <p:cTn id="30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0.54166 -0.19981 " pathEditMode="relative" ptsTypes="AA">
                                      <p:cBhvr>
                                        <p:cTn id="3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84E-6 L 0.50833 -0.13321 " pathEditMode="relative" ptsTypes="AA">
                                      <p:cBhvr>
                                        <p:cTn id="3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84E-6 L 0.53334 -0.43293 " pathEditMode="relative" ptsTypes="AA">
                                      <p:cBhvr>
                                        <p:cTn id="42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20907E-6 L 0.5 -0.17762 " pathEditMode="relative" ptsTypes="AA">
                                      <p:cBhvr>
                                        <p:cTn id="4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8.32562E-7 L 0.575 -0.39963 " pathEditMode="relative" ptsTypes="AA">
                                      <p:cBhvr>
                                        <p:cTn id="5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2535E-8 L 0.65833 -0.2109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32562E-7 L 0.46666 -0.08881 " pathEditMode="relative" ptsTypes="AA">
                                      <p:cBhvr>
                                        <p:cTn id="5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1138E-6 L 0.44167 0.09991 " pathEditMode="relative" ptsTypes="AA">
                                      <p:cBhvr>
                                        <p:cTn id="62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1138E-6 L 0.56666 0.18871 " pathEditMode="relative" ptsTypes="AA">
                                      <p:cBhvr>
                                        <p:cTn id="6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32562E-7 L 0.39167 -0.0888 " pathEditMode="relative" ptsTypes="AA">
                                      <p:cBhvr>
                                        <p:cTn id="70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0.6 0.16652 " pathEditMode="relative" ptsTypes="AA">
                                      <p:cBhvr>
                                        <p:cTn id="7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86309E-7 L 0.55834 -0.21092 " pathEditMode="relative" ptsTypes="AA">
                                      <p:cBhvr>
                                        <p:cTn id="7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2.46068E-6 L 0.50833 -0.28862 " pathEditMode="relative" ptsTypes="AA">
                                      <p:cBhvr>
                                        <p:cTn id="8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78816E-7 L 0.475 -0.41073 " pathEditMode="relative" ptsTypes="AA">
                                      <p:cBhvr>
                                        <p:cTn id="86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32562E-7 L 0.575 -0.13321 " pathEditMode="relative" ptsTypes="AA">
                                      <p:cBhvr>
                                        <p:cTn id="9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2812E-6 L 0.69167 -0.0444 " pathEditMode="relative" ptsTypes="AA">
                                      <p:cBhvr>
                                        <p:cTn id="9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9.16744E-6 L 0.7 -0.37742 " pathEditMode="relative" ptsTypes="AA">
                                      <p:cBhvr>
                                        <p:cTn id="9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99537E-6 L 0.44167 0.63275 " pathEditMode="relative" ptsTypes="AA">
                                      <p:cBhvr>
                                        <p:cTn id="102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7687E-6 L 0.5 -0.14431 " pathEditMode="relative" ptsTypes="AA">
                                      <p:cBhvr>
                                        <p:cTn id="106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4218E-6 L 0.475 -0.25532 " pathEditMode="relative" ptsTypes="AA">
                                      <p:cBhvr>
                                        <p:cTn id="110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105" y="1371600"/>
            <a:ext cx="8503920" cy="5029200"/>
          </a:xfrm>
        </p:spPr>
        <p:txBody>
          <a:bodyPr/>
          <a:lstStyle/>
          <a:p>
            <a:r>
              <a:rPr lang="en-US" sz="2400" dirty="0" smtClean="0"/>
              <a:t>Many </a:t>
            </a:r>
            <a:r>
              <a:rPr lang="en-US" sz="2400" dirty="0"/>
              <a:t>answers to this question, but </a:t>
            </a:r>
            <a:r>
              <a:rPr lang="en-US" sz="2400" dirty="0" smtClean="0"/>
              <a:t>more focus </a:t>
            </a:r>
            <a:r>
              <a:rPr lang="en-US" sz="2400" dirty="0"/>
              <a:t>on two.</a:t>
            </a:r>
          </a:p>
          <a:p>
            <a:pPr lvl="1"/>
            <a:r>
              <a:rPr lang="en-US" sz="2000" dirty="0"/>
              <a:t>First, </a:t>
            </a:r>
            <a:r>
              <a:rPr lang="en-US" sz="2000" dirty="0" smtClean="0"/>
              <a:t>“big </a:t>
            </a:r>
            <a:r>
              <a:rPr lang="en-US" sz="2000" dirty="0"/>
              <a:t>data" is a fact of the world, and therefore an issue that </a:t>
            </a:r>
            <a:r>
              <a:rPr lang="en-US" sz="2000" dirty="0" smtClean="0"/>
              <a:t>real-world systems </a:t>
            </a:r>
            <a:r>
              <a:rPr lang="en-US" sz="2000" dirty="0"/>
              <a:t>must </a:t>
            </a:r>
            <a:r>
              <a:rPr lang="en-US" sz="2000" dirty="0" smtClean="0"/>
              <a:t>fight with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Second</a:t>
            </a:r>
            <a:r>
              <a:rPr lang="en-US" sz="2000" dirty="0"/>
              <a:t>, </a:t>
            </a:r>
            <a:endParaRPr lang="en-US" sz="2000" dirty="0" smtClean="0"/>
          </a:p>
          <a:p>
            <a:pPr lvl="2"/>
            <a:r>
              <a:rPr lang="en-US" sz="1800" dirty="0" smtClean="0"/>
              <a:t>across </a:t>
            </a:r>
            <a:r>
              <a:rPr lang="en-US" sz="1800" dirty="0"/>
              <a:t>a wide range of text </a:t>
            </a:r>
            <a:r>
              <a:rPr lang="en-US" sz="1800" dirty="0" smtClean="0"/>
              <a:t>processing applications</a:t>
            </a:r>
            <a:r>
              <a:rPr lang="en-US" sz="1800" dirty="0"/>
              <a:t>, </a:t>
            </a:r>
            <a:endParaRPr lang="en-US" sz="1800" dirty="0" smtClean="0"/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more </a:t>
            </a:r>
            <a:r>
              <a:rPr lang="en-US" sz="1800" dirty="0">
                <a:solidFill>
                  <a:srgbClr val="FF0000"/>
                </a:solidFill>
              </a:rPr>
              <a:t>data </a:t>
            </a:r>
            <a:r>
              <a:rPr lang="en-US" sz="1800" dirty="0"/>
              <a:t>translates into </a:t>
            </a:r>
            <a:r>
              <a:rPr lang="en-US" sz="1800" dirty="0">
                <a:solidFill>
                  <a:srgbClr val="FF0000"/>
                </a:solidFill>
              </a:rPr>
              <a:t>more </a:t>
            </a:r>
            <a:r>
              <a:rPr lang="en-US" sz="1800" dirty="0" smtClean="0">
                <a:solidFill>
                  <a:srgbClr val="FF0000"/>
                </a:solidFill>
              </a:rPr>
              <a:t>effective </a:t>
            </a:r>
            <a:r>
              <a:rPr lang="en-US" sz="1800" dirty="0">
                <a:solidFill>
                  <a:srgbClr val="FF0000"/>
                </a:solidFill>
              </a:rPr>
              <a:t>algorithms</a:t>
            </a:r>
            <a:r>
              <a:rPr lang="en-US" sz="1800" dirty="0"/>
              <a:t>, </a:t>
            </a:r>
            <a:endParaRPr lang="en-US" sz="1800" dirty="0" smtClean="0"/>
          </a:p>
          <a:p>
            <a:pPr lvl="2"/>
            <a:r>
              <a:rPr lang="en-US" sz="1800" dirty="0" smtClean="0"/>
              <a:t>makes </a:t>
            </a:r>
            <a:r>
              <a:rPr lang="en-US" sz="1800" dirty="0"/>
              <a:t>sense to take advantage of the </a:t>
            </a:r>
            <a:r>
              <a:rPr lang="en-US" sz="1800" dirty="0" smtClean="0"/>
              <a:t>huge data </a:t>
            </a:r>
            <a:r>
              <a:rPr lang="en-US" sz="1800" dirty="0"/>
              <a:t>that </a:t>
            </a:r>
            <a:r>
              <a:rPr lang="en-US" sz="1800" dirty="0" smtClean="0"/>
              <a:t>surround us.</a:t>
            </a:r>
          </a:p>
          <a:p>
            <a:r>
              <a:rPr lang="en-US" sz="2400" dirty="0" smtClean="0"/>
              <a:t>Another area user </a:t>
            </a:r>
            <a:r>
              <a:rPr lang="en-US" sz="2400" dirty="0"/>
              <a:t>behavior data</a:t>
            </a:r>
            <a:r>
              <a:rPr lang="en-US" sz="2400" dirty="0" smtClean="0"/>
              <a:t>.</a:t>
            </a:r>
          </a:p>
          <a:p>
            <a:pPr lvl="1"/>
            <a:r>
              <a:rPr lang="en-US" sz="1900" dirty="0" smtClean="0"/>
              <a:t>record </a:t>
            </a:r>
            <a:r>
              <a:rPr lang="en-US" sz="1900" dirty="0"/>
              <a:t>user activity and </a:t>
            </a:r>
            <a:r>
              <a:rPr lang="en-US" sz="1900" dirty="0" smtClean="0"/>
              <a:t>in a </a:t>
            </a:r>
            <a:r>
              <a:rPr lang="en-US" sz="1900" dirty="0"/>
              <a:t>matter of weeks (or sooner) be drowning in a torrent of log data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 smtClean="0"/>
              <a:t>logging </a:t>
            </a:r>
            <a:r>
              <a:rPr lang="en-US" sz="1900" dirty="0"/>
              <a:t>user behavior generates so much data that many organizations </a:t>
            </a:r>
            <a:r>
              <a:rPr lang="en-US" sz="1900" dirty="0" smtClean="0"/>
              <a:t>can not cope with.</a:t>
            </a:r>
          </a:p>
          <a:p>
            <a:pPr lvl="1"/>
            <a:r>
              <a:rPr lang="en-US" sz="1900" dirty="0"/>
              <a:t> </a:t>
            </a:r>
            <a:r>
              <a:rPr lang="en-US" sz="1900" dirty="0" smtClean="0"/>
              <a:t>loss the opportunity to mine such data.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CD8125-B552-45B1-8E53-209C0E217DF7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Data-Intensive Text Processing with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000" dirty="0" smtClean="0"/>
              <a:t>Jimmy Lin and Chris Dyer</a:t>
            </a:r>
          </a:p>
          <a:p>
            <a:pPr>
              <a:buNone/>
            </a:pPr>
            <a:r>
              <a:rPr lang="en-US" sz="2000" dirty="0" smtClean="0"/>
              <a:t>		University of Maryland, College Park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E book</a:t>
            </a:r>
            <a:r>
              <a:rPr lang="en-US" dirty="0"/>
              <a:t> </a:t>
            </a:r>
            <a:r>
              <a:rPr lang="en-US" dirty="0" smtClean="0"/>
              <a:t>available at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http://www.iro.umontreal.ca/~nie/IFT6255/Books/MapReduce.pdf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D2EF5-59BF-4FA3-934F-2589C983F6A8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5867400" cy="75882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2314F-A341-43BE-9F60-14F1658533E6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much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/>
          <a:lstStyle/>
          <a:p>
            <a:r>
              <a:rPr lang="en-US" sz="2400" dirty="0" smtClean="0"/>
              <a:t>Latency and bandwidth have improved relatively</a:t>
            </a:r>
          </a:p>
          <a:p>
            <a:pPr lvl="1"/>
            <a:r>
              <a:rPr lang="en-US" sz="1900" dirty="0" smtClean="0"/>
              <a:t> little: in the case of latency, perhaps </a:t>
            </a:r>
            <a:r>
              <a:rPr lang="en-US" sz="1900" b="1" dirty="0" smtClean="0">
                <a:solidFill>
                  <a:srgbClr val="7030A0"/>
                </a:solidFill>
              </a:rPr>
              <a:t>2X</a:t>
            </a:r>
            <a:r>
              <a:rPr lang="en-US" sz="1900" dirty="0" smtClean="0"/>
              <a:t> improvement during the last quarter century, </a:t>
            </a:r>
          </a:p>
          <a:p>
            <a:pPr lvl="1"/>
            <a:r>
              <a:rPr lang="en-US" sz="1900" dirty="0" smtClean="0"/>
              <a:t>bandwidth, perhaps </a:t>
            </a:r>
            <a:r>
              <a:rPr lang="en-US" sz="1900" b="1" dirty="0" smtClean="0">
                <a:solidFill>
                  <a:srgbClr val="7030A0"/>
                </a:solidFill>
              </a:rPr>
              <a:t>50X</a:t>
            </a:r>
            <a:r>
              <a:rPr lang="en-US" sz="1900" dirty="0" smtClean="0"/>
              <a:t>.</a:t>
            </a:r>
          </a:p>
          <a:p>
            <a:pPr lvl="2"/>
            <a:r>
              <a:rPr lang="en-US" sz="1800" dirty="0"/>
              <a:t>Latency = delay. </a:t>
            </a:r>
            <a:endParaRPr lang="en-US" sz="1800" dirty="0" smtClean="0"/>
          </a:p>
          <a:p>
            <a:pPr lvl="2"/>
            <a:r>
              <a:rPr lang="en-US" sz="1800" dirty="0" smtClean="0"/>
              <a:t>It’s </a:t>
            </a:r>
            <a:r>
              <a:rPr lang="en-US" sz="1800" dirty="0"/>
              <a:t>the amount of delay (or time) it takes to send information from one point to the next. </a:t>
            </a:r>
            <a:endParaRPr lang="en-US" sz="1800" dirty="0" smtClean="0"/>
          </a:p>
          <a:p>
            <a:pPr lvl="2"/>
            <a:r>
              <a:rPr lang="en-US" sz="1800" dirty="0" smtClean="0"/>
              <a:t>Bandwidth </a:t>
            </a:r>
            <a:r>
              <a:rPr lang="en-US" sz="1800" dirty="0"/>
              <a:t>has to do with how </a:t>
            </a:r>
            <a:r>
              <a:rPr lang="en-US" sz="1800" dirty="0">
                <a:solidFill>
                  <a:srgbClr val="7030A0"/>
                </a:solidFill>
              </a:rPr>
              <a:t>wide or narrow </a:t>
            </a:r>
            <a:r>
              <a:rPr lang="en-US" sz="1800" dirty="0"/>
              <a:t>a pipe </a:t>
            </a:r>
            <a:r>
              <a:rPr lang="en-US" sz="1800" dirty="0" smtClean="0"/>
              <a:t>is</a:t>
            </a:r>
          </a:p>
          <a:p>
            <a:pPr lvl="2"/>
            <a:r>
              <a:rPr lang="en-US" sz="1800" dirty="0" smtClean="0"/>
              <a:t>Latency </a:t>
            </a:r>
            <a:r>
              <a:rPr lang="en-US" sz="1800" dirty="0"/>
              <a:t>has to do with the contents of the pipe; how fast it moves from one end to the 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121-D974-45C8-B910-2EC537A840DB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large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The first </a:t>
            </a:r>
            <a:r>
              <a:rPr lang="en-US" sz="1800" dirty="0"/>
              <a:t>answer is </a:t>
            </a:r>
            <a:r>
              <a:rPr lang="en-US" sz="1800" dirty="0" smtClean="0"/>
              <a:t>similar to </a:t>
            </a:r>
            <a:r>
              <a:rPr lang="en-US" sz="1800" dirty="0"/>
              <a:t>the reason people climb mountains: because </a:t>
            </a:r>
            <a:r>
              <a:rPr lang="en-US" sz="1800" dirty="0" smtClean="0"/>
              <a:t>they are </a:t>
            </a:r>
            <a:r>
              <a:rPr lang="en-US" sz="1800" dirty="0"/>
              <a:t>there. </a:t>
            </a:r>
            <a:endParaRPr lang="en-US" sz="1800" dirty="0" smtClean="0"/>
          </a:p>
          <a:p>
            <a:r>
              <a:rPr lang="en-US" sz="1800" dirty="0" smtClean="0"/>
              <a:t>The second answer </a:t>
            </a:r>
            <a:r>
              <a:rPr lang="en-US" sz="1800" dirty="0"/>
              <a:t>is even </a:t>
            </a:r>
            <a:r>
              <a:rPr lang="en-US" sz="1800" dirty="0" smtClean="0"/>
              <a:t>more </a:t>
            </a:r>
            <a:r>
              <a:rPr lang="en-US" sz="1800" b="1" dirty="0" smtClean="0">
                <a:solidFill>
                  <a:srgbClr val="FF0000"/>
                </a:solidFill>
              </a:rPr>
              <a:t>compelling/forces 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lvl="1"/>
            <a:r>
              <a:rPr lang="en-US" sz="1600" dirty="0" smtClean="0"/>
              <a:t>Data </a:t>
            </a:r>
            <a:r>
              <a:rPr lang="en-US" sz="1600" dirty="0"/>
              <a:t>represent the rising tide that lifts </a:t>
            </a:r>
            <a:r>
              <a:rPr lang="en-US" sz="1600" dirty="0" smtClean="0"/>
              <a:t>all boats.</a:t>
            </a:r>
          </a:p>
          <a:p>
            <a:pPr lvl="1"/>
            <a:r>
              <a:rPr lang="en-US" sz="1600" dirty="0" smtClean="0"/>
              <a:t>More </a:t>
            </a:r>
            <a:r>
              <a:rPr lang="en-US" sz="1600" dirty="0"/>
              <a:t>data lead to better algorithms and systems for solving </a:t>
            </a:r>
            <a:r>
              <a:rPr lang="en-US" sz="1600" dirty="0" smtClean="0"/>
              <a:t>real-world problems</a:t>
            </a:r>
            <a:r>
              <a:rPr lang="en-US" sz="1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1"/>
            <a:ext cx="3200400" cy="2212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52800"/>
            <a:ext cx="4419600" cy="274624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0F14C9-DA78-4661-A7FB-8179ED6AF44B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Due </a:t>
            </a:r>
            <a:r>
              <a:rPr lang="en-US" sz="2000" dirty="0"/>
              <a:t>to the </a:t>
            </a:r>
            <a:r>
              <a:rPr lang="en-US" sz="2000" dirty="0" smtClean="0"/>
              <a:t>rapidly </a:t>
            </a:r>
            <a:r>
              <a:rPr lang="en-US" sz="2000" dirty="0"/>
              <a:t>decreasing </a:t>
            </a:r>
            <a:r>
              <a:rPr lang="en-US" sz="2000" dirty="0" smtClean="0"/>
              <a:t>cost </a:t>
            </a:r>
            <a:r>
              <a:rPr lang="en-US" sz="2000" dirty="0"/>
              <a:t>of processing, memory, </a:t>
            </a:r>
            <a:r>
              <a:rPr lang="en-US" sz="2000" dirty="0" smtClean="0"/>
              <a:t>and communication</a:t>
            </a:r>
            <a:r>
              <a:rPr lang="en-US" sz="2000" dirty="0"/>
              <a:t>, it has appeared inevitable for at least two </a:t>
            </a:r>
            <a:r>
              <a:rPr lang="en-US" sz="2000" dirty="0" smtClean="0"/>
              <a:t>decades that </a:t>
            </a:r>
            <a:r>
              <a:rPr lang="en-US" sz="2000" dirty="0"/>
              <a:t>parallel machines will eventually displace sequential ones </a:t>
            </a:r>
            <a:r>
              <a:rPr lang="en-US" sz="2000" dirty="0" smtClean="0"/>
              <a:t>in computationally </a:t>
            </a:r>
            <a:r>
              <a:rPr lang="en-US" sz="2000" dirty="0"/>
              <a:t>intensive domains.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276600"/>
            <a:ext cx="5867400" cy="242380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D35523-C4AE-479C-A9FE-F9CAA72955C6}" type="datetime4">
              <a:rPr lang="en-US" smtClean="0"/>
              <a:t>January 14,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1542-351E-4BEB-8C74-9E6245EE53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Dept. of CSE, KUET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744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7485</TotalTime>
  <Words>4248</Words>
  <Application>Microsoft Office PowerPoint</Application>
  <PresentationFormat>On-screen Show (4:3)</PresentationFormat>
  <Paragraphs>869</Paragraphs>
  <Slides>61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宋体</vt:lpstr>
      <vt:lpstr>Arial</vt:lpstr>
      <vt:lpstr>Calibri</vt:lpstr>
      <vt:lpstr>Courier New</vt:lpstr>
      <vt:lpstr>方正舒体</vt:lpstr>
      <vt:lpstr>Georgia</vt:lpstr>
      <vt:lpstr>Lucida Sans Typewriter</vt:lpstr>
      <vt:lpstr>Symbol</vt:lpstr>
      <vt:lpstr>Verdana</vt:lpstr>
      <vt:lpstr>Wingdings</vt:lpstr>
      <vt:lpstr>Wingdings 2</vt:lpstr>
      <vt:lpstr>Civic</vt:lpstr>
      <vt:lpstr>Visio</vt:lpstr>
      <vt:lpstr>CSE 6247: Large-Scale Data Management</vt:lpstr>
      <vt:lpstr>Course Learning Outcome</vt:lpstr>
      <vt:lpstr>MapReduce Basics</vt:lpstr>
      <vt:lpstr>Introduction</vt:lpstr>
      <vt:lpstr>MapReduce</vt:lpstr>
      <vt:lpstr>Why? </vt:lpstr>
      <vt:lpstr>How much data?</vt:lpstr>
      <vt:lpstr>why large data?</vt:lpstr>
      <vt:lpstr>Working in parallel</vt:lpstr>
      <vt:lpstr>Why is MapReduce important?</vt:lpstr>
      <vt:lpstr>Why is MapReduce important?</vt:lpstr>
      <vt:lpstr>The important issues</vt:lpstr>
      <vt:lpstr>The important issues</vt:lpstr>
      <vt:lpstr>Advantages of MapReduce</vt:lpstr>
      <vt:lpstr>What is MapReduce?</vt:lpstr>
      <vt:lpstr>The Context: Big-data</vt:lpstr>
      <vt:lpstr>The Context: Big-data</vt:lpstr>
      <vt:lpstr>Functional programming and MapReduce</vt:lpstr>
      <vt:lpstr>What is Functional Programming?</vt:lpstr>
      <vt:lpstr>Example</vt:lpstr>
      <vt:lpstr>Example</vt:lpstr>
      <vt:lpstr>Why is it Useful?</vt:lpstr>
      <vt:lpstr>Functional Programming Review</vt:lpstr>
      <vt:lpstr>Functional Programming Review</vt:lpstr>
      <vt:lpstr>Functions As Arguments</vt:lpstr>
      <vt:lpstr>Typical Large-Data Problem</vt:lpstr>
      <vt:lpstr>Functional Programming Roots</vt:lpstr>
      <vt:lpstr>Functional Programming Review</vt:lpstr>
      <vt:lpstr>Map function</vt:lpstr>
      <vt:lpstr>Reduce function</vt:lpstr>
      <vt:lpstr>map function</vt:lpstr>
      <vt:lpstr>Introducing parallelism</vt:lpstr>
      <vt:lpstr>Roots in Functional Programming</vt:lpstr>
      <vt:lpstr>MapReduce Basics</vt:lpstr>
      <vt:lpstr>MapReduce Basics</vt:lpstr>
      <vt:lpstr>Viewed from different angle</vt:lpstr>
      <vt:lpstr>To be precise</vt:lpstr>
      <vt:lpstr>Mappers and Reducers</vt:lpstr>
      <vt:lpstr>MapReduce</vt:lpstr>
      <vt:lpstr>MapReduce “Runtime”</vt:lpstr>
      <vt:lpstr>Mappers and Reducers</vt:lpstr>
      <vt:lpstr>Simplified view of MapReduce</vt:lpstr>
      <vt:lpstr>A simple word count algorithm in MapReduce</vt:lpstr>
      <vt:lpstr>Simple word count algorithm</vt:lpstr>
      <vt:lpstr>Simple word count algorithm</vt:lpstr>
      <vt:lpstr>Example: Mapper</vt:lpstr>
      <vt:lpstr>Example: Reducer</vt:lpstr>
      <vt:lpstr>MapReduce</vt:lpstr>
      <vt:lpstr>One more example</vt:lpstr>
      <vt:lpstr>Word Counter and Result Table</vt:lpstr>
      <vt:lpstr>Multiple Instances of Word Counter</vt:lpstr>
      <vt:lpstr>Peta-scale Data</vt:lpstr>
      <vt:lpstr>Peta Scale Data is Commonly Distributed </vt:lpstr>
      <vt:lpstr>Write Once Read Many (WORM) data</vt:lpstr>
      <vt:lpstr>WORM Data is Amenable to Parallelism</vt:lpstr>
      <vt:lpstr>Divide and Conquer: Provision Computing at Data Location</vt:lpstr>
      <vt:lpstr>Map Operation</vt:lpstr>
      <vt:lpstr>Reduce Operation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and Hadoop File System</dc:title>
  <dc:creator>bina</dc:creator>
  <cp:lastModifiedBy>Lenovo</cp:lastModifiedBy>
  <cp:revision>183</cp:revision>
  <dcterms:created xsi:type="dcterms:W3CDTF">2009-03-10T21:25:30Z</dcterms:created>
  <dcterms:modified xsi:type="dcterms:W3CDTF">2020-01-14T09:05:57Z</dcterms:modified>
</cp:coreProperties>
</file>