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  <p:sldMasterId id="2147483679" r:id="rId3"/>
    <p:sldMasterId id="2147483684" r:id="rId4"/>
    <p:sldMasterId id="2147483710" r:id="rId5"/>
  </p:sldMasterIdLst>
  <p:notesMasterIdLst>
    <p:notesMasterId r:id="rId22"/>
  </p:notesMasterIdLst>
  <p:sldIdLst>
    <p:sldId id="256" r:id="rId6"/>
    <p:sldId id="260" r:id="rId7"/>
    <p:sldId id="276" r:id="rId8"/>
    <p:sldId id="277" r:id="rId9"/>
    <p:sldId id="280" r:id="rId10"/>
    <p:sldId id="283" r:id="rId11"/>
    <p:sldId id="284" r:id="rId12"/>
    <p:sldId id="278" r:id="rId13"/>
    <p:sldId id="279" r:id="rId14"/>
    <p:sldId id="281" r:id="rId15"/>
    <p:sldId id="282" r:id="rId16"/>
    <p:sldId id="289" r:id="rId17"/>
    <p:sldId id="285" r:id="rId18"/>
    <p:sldId id="286" r:id="rId19"/>
    <p:sldId id="287" r:id="rId20"/>
    <p:sldId id="290" r:id="rId21"/>
  </p:sldIdLst>
  <p:sldSz cx="12192000" cy="6858000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009866"/>
    <a:srgbClr val="CC0000"/>
    <a:srgbClr val="94A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0599" autoAdjust="0"/>
  </p:normalViewPr>
  <p:slideViewPr>
    <p:cSldViewPr snapToGrid="0">
      <p:cViewPr varScale="1">
        <p:scale>
          <a:sx n="128" d="100"/>
          <a:sy n="128" d="100"/>
        </p:scale>
        <p:origin x="336" y="176"/>
      </p:cViewPr>
      <p:guideLst>
        <p:guide orient="horz" pos="10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5CDB-4DD3-4616-A2B1-CADC4CFE2E43}" type="datetimeFigureOut">
              <a:rPr lang="de-DE" smtClean="0"/>
              <a:t>28.12.24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B78E7-9FC0-46C6-A5A3-AA04B3BC5A4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09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298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945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000" y="3582391"/>
            <a:ext cx="6134100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Willkommen an der</a:t>
            </a:r>
          </a:p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Technischen Hochschule Ingolstadt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001" y="5440363"/>
            <a:ext cx="6311900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800" b="0" i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3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49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79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40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9FB2-15AD-4BAD-B5DA-63EA35E480F0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17CD2510-B24F-E08D-439F-08B03EA5D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62" y="520624"/>
            <a:ext cx="10515600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j-ea"/>
                <a:cs typeface="+mj-cs"/>
              </a:rPr>
              <a:t>Mastertitelformat bearbeiten</a:t>
            </a:r>
            <a:br>
              <a:rPr lang="de-DE" dirty="0"/>
            </a:br>
            <a:r>
              <a:rPr lang="de-DE" dirty="0"/>
              <a:t>Mastertitelformat bearbeiten</a:t>
            </a: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0838" y="1658364"/>
            <a:ext cx="11507787" cy="3941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821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1591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8006" y="1639492"/>
            <a:ext cx="5487185" cy="394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946" y="1620640"/>
            <a:ext cx="5480905" cy="3960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63870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11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 / Kapitel / 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103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4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18D1FF35-9BF2-B781-1F61-D38E0058699D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1C0FF0-7DE2-2B0A-9495-E7604AF15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6" y="346585"/>
            <a:ext cx="755370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9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755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4211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476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6344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326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2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7728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28.12.24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8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639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19FF2D26-B569-39E6-E876-1EBA05CB33EB}"/>
              </a:ext>
            </a:extLst>
          </p:cNvPr>
          <p:cNvSpPr/>
          <p:nvPr userDrawn="1"/>
        </p:nvSpPr>
        <p:spPr>
          <a:xfrm rot="900000">
            <a:off x="6921781" y="-502505"/>
            <a:ext cx="6205790" cy="8324029"/>
          </a:xfrm>
          <a:custGeom>
            <a:avLst/>
            <a:gdLst>
              <a:gd name="connsiteX0" fmla="*/ 0 w 5166047"/>
              <a:gd name="connsiteY0" fmla="*/ 0 h 7103738"/>
              <a:gd name="connsiteX1" fmla="*/ 5166047 w 5166047"/>
              <a:gd name="connsiteY1" fmla="*/ 0 h 7103738"/>
              <a:gd name="connsiteX2" fmla="*/ 5166047 w 5166047"/>
              <a:gd name="connsiteY2" fmla="*/ 7103738 h 7103738"/>
              <a:gd name="connsiteX3" fmla="*/ 0 w 5166047"/>
              <a:gd name="connsiteY3" fmla="*/ 7103738 h 7103738"/>
              <a:gd name="connsiteX4" fmla="*/ 0 w 5166047"/>
              <a:gd name="connsiteY4" fmla="*/ 0 h 7103738"/>
              <a:gd name="connsiteX0" fmla="*/ 0 w 5166047"/>
              <a:gd name="connsiteY0" fmla="*/ 1073163 h 8176901"/>
              <a:gd name="connsiteX1" fmla="*/ 3953853 w 5166047"/>
              <a:gd name="connsiteY1" fmla="*/ 0 h 8176901"/>
              <a:gd name="connsiteX2" fmla="*/ 5166047 w 5166047"/>
              <a:gd name="connsiteY2" fmla="*/ 8176901 h 8176901"/>
              <a:gd name="connsiteX3" fmla="*/ 0 w 5166047"/>
              <a:gd name="connsiteY3" fmla="*/ 8176901 h 8176901"/>
              <a:gd name="connsiteX4" fmla="*/ 0 w 5166047"/>
              <a:gd name="connsiteY4" fmla="*/ 1073163 h 8176901"/>
              <a:gd name="connsiteX0" fmla="*/ 0 w 5725841"/>
              <a:gd name="connsiteY0" fmla="*/ 1073163 h 8176901"/>
              <a:gd name="connsiteX1" fmla="*/ 3953853 w 5725841"/>
              <a:gd name="connsiteY1" fmla="*/ 0 h 8176901"/>
              <a:gd name="connsiteX2" fmla="*/ 5725841 w 5725841"/>
              <a:gd name="connsiteY2" fmla="*/ 6650950 h 8176901"/>
              <a:gd name="connsiteX3" fmla="*/ 0 w 5725841"/>
              <a:gd name="connsiteY3" fmla="*/ 8176901 h 8176901"/>
              <a:gd name="connsiteX4" fmla="*/ 0 w 5725841"/>
              <a:gd name="connsiteY4" fmla="*/ 1073163 h 8176901"/>
              <a:gd name="connsiteX0" fmla="*/ 0 w 5725841"/>
              <a:gd name="connsiteY0" fmla="*/ 1196999 h 8300737"/>
              <a:gd name="connsiteX1" fmla="*/ 4416016 w 5725841"/>
              <a:gd name="connsiteY1" fmla="*/ 0 h 8300737"/>
              <a:gd name="connsiteX2" fmla="*/ 5725841 w 5725841"/>
              <a:gd name="connsiteY2" fmla="*/ 6774786 h 8300737"/>
              <a:gd name="connsiteX3" fmla="*/ 0 w 5725841"/>
              <a:gd name="connsiteY3" fmla="*/ 8300737 h 8300737"/>
              <a:gd name="connsiteX4" fmla="*/ 0 w 5725841"/>
              <a:gd name="connsiteY4" fmla="*/ 1196999 h 8300737"/>
              <a:gd name="connsiteX0" fmla="*/ 0 w 6201024"/>
              <a:gd name="connsiteY0" fmla="*/ 1196999 h 8300737"/>
              <a:gd name="connsiteX1" fmla="*/ 4416016 w 6201024"/>
              <a:gd name="connsiteY1" fmla="*/ 0 h 8300737"/>
              <a:gd name="connsiteX2" fmla="*/ 6201024 w 6201024"/>
              <a:gd name="connsiteY2" fmla="*/ 6658469 h 8300737"/>
              <a:gd name="connsiteX3" fmla="*/ 0 w 6201024"/>
              <a:gd name="connsiteY3" fmla="*/ 8300737 h 8300737"/>
              <a:gd name="connsiteX4" fmla="*/ 0 w 6201024"/>
              <a:gd name="connsiteY4" fmla="*/ 1196999 h 8300737"/>
              <a:gd name="connsiteX0" fmla="*/ 4766 w 6205790"/>
              <a:gd name="connsiteY0" fmla="*/ 1196999 h 8324029"/>
              <a:gd name="connsiteX1" fmla="*/ 4420782 w 6205790"/>
              <a:gd name="connsiteY1" fmla="*/ 0 h 8324029"/>
              <a:gd name="connsiteX2" fmla="*/ 6205790 w 6205790"/>
              <a:gd name="connsiteY2" fmla="*/ 6658469 h 8324029"/>
              <a:gd name="connsiteX3" fmla="*/ 0 w 6205790"/>
              <a:gd name="connsiteY3" fmla="*/ 8324029 h 8324029"/>
              <a:gd name="connsiteX4" fmla="*/ 4766 w 6205790"/>
              <a:gd name="connsiteY4" fmla="*/ 1196999 h 83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790" h="8324029">
                <a:moveTo>
                  <a:pt x="4766" y="1196999"/>
                </a:moveTo>
                <a:lnTo>
                  <a:pt x="4420782" y="0"/>
                </a:lnTo>
                <a:lnTo>
                  <a:pt x="6205790" y="6658469"/>
                </a:lnTo>
                <a:lnTo>
                  <a:pt x="0" y="8324029"/>
                </a:lnTo>
                <a:cubicBezTo>
                  <a:pt x="1589" y="5948352"/>
                  <a:pt x="3177" y="3572676"/>
                  <a:pt x="4766" y="1196999"/>
                </a:cubicBez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CA39A26B-9A3F-B5D2-47E6-6D4AF8ED2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307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20311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E80EAF-E5FB-8104-6451-3CF39FD5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20" y="4140023"/>
            <a:ext cx="452551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AAB4838-1A6D-26A3-2490-24EED1DDC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469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88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1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6.xml"/><Relationship Id="rId7" Type="http://schemas.openxmlformats.org/officeDocument/2006/relationships/tags" Target="../tags/tag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6.xml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10.emf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69E5155-9253-EBF8-86B8-2AC7A14C62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15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A9B2F0-3FEC-5503-6AB9-6A9A08D98B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64" y="473284"/>
            <a:ext cx="3220152" cy="141610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C4B237F-1D3E-5D6E-2340-BBADACC6DE4B}"/>
              </a:ext>
            </a:extLst>
          </p:cNvPr>
          <p:cNvGrpSpPr/>
          <p:nvPr userDrawn="1"/>
        </p:nvGrpSpPr>
        <p:grpSpPr>
          <a:xfrm>
            <a:off x="-990690" y="1772087"/>
            <a:ext cx="10849815" cy="6178838"/>
            <a:chOff x="-13375759" y="5567763"/>
            <a:chExt cx="10849815" cy="617883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DB640FA-9CF3-32D3-C002-A98F1AE2B61D}"/>
                </a:ext>
              </a:extLst>
            </p:cNvPr>
            <p:cNvSpPr/>
            <p:nvPr/>
          </p:nvSpPr>
          <p:spPr>
            <a:xfrm rot="900000">
              <a:off x="-13375759" y="5567763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hteck 3">
              <a:extLst>
                <a:ext uri="{FF2B5EF4-FFF2-40B4-BE49-F238E27FC236}">
                  <a16:creationId xmlns:a16="http://schemas.microsoft.com/office/drawing/2014/main" id="{7FBA1A7C-1D52-055F-6AA8-6300F602C51C}"/>
                </a:ext>
              </a:extLst>
            </p:cNvPr>
            <p:cNvSpPr/>
            <p:nvPr/>
          </p:nvSpPr>
          <p:spPr>
            <a:xfrm rot="900000">
              <a:off x="-13375759" y="5567765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AA32A68-51B0-73DF-A0C5-0F2A3798E8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60507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D1D845-7E4B-2EC9-45C4-EC760D5BE5B6}"/>
              </a:ext>
            </a:extLst>
          </p:cNvPr>
          <p:cNvCxnSpPr>
            <a:cxnSpLocks/>
          </p:cNvCxnSpPr>
          <p:nvPr userDrawn="1"/>
        </p:nvCxnSpPr>
        <p:spPr>
          <a:xfrm>
            <a:off x="509920" y="621399"/>
            <a:ext cx="0" cy="5615202"/>
          </a:xfrm>
          <a:prstGeom prst="line">
            <a:avLst/>
          </a:prstGeom>
          <a:noFill/>
          <a:ln w="28575" cap="flat" cmpd="sng" algn="ctr">
            <a:solidFill>
              <a:srgbClr val="00599C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432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0" r:id="rId3"/>
    <p:sldLayoutId id="2147483677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A5E5612-9CE0-1B4F-EC83-B4C92B3DA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40666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383" imgH="384" progId="TCLayout.ActiveDocument.1">
                  <p:embed/>
                </p:oleObj>
              </mc:Choice>
              <mc:Fallback>
                <p:oleObj name="think-cell Folie" r:id="rId10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2" r:id="rId5"/>
    <p:sldLayoutId id="2147483693" r:id="rId6"/>
    <p:sldLayoutId id="214748369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16AFAC0-93FB-3081-FDF7-18A43127E1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1258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1528"/>
            <a:ext cx="12201525" cy="10164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26" y="6260659"/>
            <a:ext cx="2072098" cy="3138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6260659"/>
            <a:ext cx="2038352" cy="374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595" y="166594"/>
            <a:ext cx="2173955" cy="9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30A5D2-BE97-F26E-B4E5-B3632E5F1A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0335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383" imgH="384" progId="TCLayout.ActiveDocument.1">
                  <p:embed/>
                </p:oleObj>
              </mc:Choice>
              <mc:Fallback>
                <p:oleObj name="think-cell Folie" r:id="rId1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055" name="Bild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5213"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yamin335.github.io/project_gantt_chart.html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24F06F1-EA4C-B9B0-7538-76CF9502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922" y="2812775"/>
            <a:ext cx="6031149" cy="1661159"/>
          </a:xfrm>
        </p:spPr>
        <p:txBody>
          <a:bodyPr>
            <a:noAutofit/>
          </a:bodyPr>
          <a:lstStyle/>
          <a:p>
            <a:pPr algn="just"/>
            <a:r>
              <a:rPr lang="de-DE" sz="2800" dirty="0">
                <a:cs typeface="Times New Roman" panose="02020603050405020304" pitchFamily="18" charset="0"/>
              </a:rPr>
              <a:t>AUF/5: Setup of a Framework for Employing Foundation Models in Autonomous Driving</a:t>
            </a:r>
          </a:p>
        </p:txBody>
      </p:sp>
      <p:sp>
        <p:nvSpPr>
          <p:cNvPr id="4" name="Datumsplatzhalter 9">
            <a:extLst>
              <a:ext uri="{FF2B5EF4-FFF2-40B4-BE49-F238E27FC236}">
                <a16:creationId xmlns:a16="http://schemas.microsoft.com/office/drawing/2014/main" id="{324228CE-4DD2-8405-EB58-E8F78B4D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8827" y="6338035"/>
            <a:ext cx="1520688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.12.2024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82C0BF-129F-D9F3-8110-B6B179E9DEC5}"/>
              </a:ext>
            </a:extLst>
          </p:cNvPr>
          <p:cNvSpPr txBox="1">
            <a:spLocks/>
          </p:cNvSpPr>
          <p:nvPr/>
        </p:nvSpPr>
        <p:spPr>
          <a:xfrm>
            <a:off x="10127975" y="4681994"/>
            <a:ext cx="1520687" cy="1586467"/>
          </a:xfrm>
          <a:prstGeom prst="rect">
            <a:avLst/>
          </a:prstGeom>
        </p:spPr>
        <p:txBody>
          <a:bodyPr lIns="0" tIns="0" rIns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Team Members:</a:t>
            </a:r>
            <a:b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</a:br>
            <a:endParaRPr lang="de-DE" sz="1200" dirty="0">
              <a:solidFill>
                <a:srgbClr val="00599C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 err="1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Yamin</a:t>
            </a: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Mollah</a:t>
            </a: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 (Lead)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Md Shiful Islam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Md Fuad Hasan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Elvis Eric Soans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de-DE" sz="1200" dirty="0">
                <a:solidFill>
                  <a:srgbClr val="00599C"/>
                </a:solidFill>
                <a:latin typeface="+mn-lt"/>
                <a:cs typeface="Arial" panose="020B0604020202020204" pitchFamily="34" charset="0"/>
              </a:rPr>
              <a:t>Manav Joshi 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31D08A-4609-6F0B-C88A-9BBF9E0FAC71}"/>
              </a:ext>
            </a:extLst>
          </p:cNvPr>
          <p:cNvSpPr txBox="1"/>
          <p:nvPr/>
        </p:nvSpPr>
        <p:spPr>
          <a:xfrm>
            <a:off x="9334501" y="638085"/>
            <a:ext cx="3905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>
                <a:solidFill>
                  <a:srgbClr val="005A96"/>
                </a:solidFill>
              </a:rPr>
              <a:t>12.06.2024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12511-48C9-3020-64F8-BAA0E2F32A18}"/>
              </a:ext>
            </a:extLst>
          </p:cNvPr>
          <p:cNvSpPr txBox="1"/>
          <p:nvPr/>
        </p:nvSpPr>
        <p:spPr>
          <a:xfrm>
            <a:off x="665922" y="4375206"/>
            <a:ext cx="3568148" cy="37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Supervisor: </a:t>
            </a:r>
            <a:r>
              <a:rPr lang="en-GB" dirty="0">
                <a:solidFill>
                  <a:schemeClr val="bg1"/>
                </a:solidFill>
              </a:rPr>
              <a:t>Marion Neumeier</a:t>
            </a:r>
            <a:endParaRPr lang="en-D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7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8AF45-DD23-0403-96BC-0E9EB709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4124" cy="4367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Metrics Observed: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diffusion_loss, action_loss, dist_loss, and cosine similarity.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Comparison of training vs. testing metrics.</a:t>
            </a:r>
          </a:p>
          <a:p>
            <a:pPr marL="0" indent="0">
              <a:buNone/>
            </a:pP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 Metrics: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Goal-conditioned losses (gc_action_loss, gc_dist_loss).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Evaluation of trajectory accuracy and goal alignment.</a:t>
            </a: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A0194B-6540-8C7D-3310-AD93047A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9AFF14-4DF7-75F1-D9B2-5995A149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Summary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33E3A1-5D9E-4DCA-C477-99A2371024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B02A86D-E9ED-BC09-495F-25FF1FAC1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57" y="1825625"/>
            <a:ext cx="5642613" cy="2684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60D6B5-4132-1F7F-6DF4-CF0B0D1057A8}"/>
              </a:ext>
            </a:extLst>
          </p:cNvPr>
          <p:cNvSpPr txBox="1"/>
          <p:nvPr/>
        </p:nvSpPr>
        <p:spPr>
          <a:xfrm>
            <a:off x="7337946" y="4566387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Figure: Evaluation Summary</a:t>
            </a:r>
          </a:p>
        </p:txBody>
      </p:sp>
    </p:spTree>
    <p:extLst>
      <p:ext uri="{BB962C8B-B14F-4D97-AF65-F5344CB8AC3E}">
        <p14:creationId xmlns:p14="http://schemas.microsoft.com/office/powerpoint/2010/main" val="201220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631B78-1548-A76D-92F3-7B6D5794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967" y="4074013"/>
            <a:ext cx="5933303" cy="2310268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Visualization: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Cyan (predicted path), pink (ground truth), green (current position), red (goal).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Observation and goal views.</a:t>
            </a:r>
          </a:p>
          <a:p>
            <a:pPr marL="457200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Fast, accurate predictions in structured environments.</a:t>
            </a: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887B6-76AC-40A5-D86C-ABEC3878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4DC59C-97CD-3AF0-12CA-79206AF4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Results – ViNT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3CA559-3AD8-153E-181F-8EBD18C674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rry image of a road&#10;&#10;Description automatically generated">
            <a:extLst>
              <a:ext uri="{FF2B5EF4-FFF2-40B4-BE49-F238E27FC236}">
                <a16:creationId xmlns:a16="http://schemas.microsoft.com/office/drawing/2014/main" id="{EC9D74DC-2598-230B-5E46-19500479A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60" y="1355997"/>
            <a:ext cx="9086016" cy="2412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E6199-9A33-487F-65EA-5A17838EEE6D}"/>
              </a:ext>
            </a:extLst>
          </p:cNvPr>
          <p:cNvSpPr txBox="1"/>
          <p:nvPr/>
        </p:nvSpPr>
        <p:spPr>
          <a:xfrm>
            <a:off x="4357595" y="3704790"/>
            <a:ext cx="379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Figure: THI Data Test Action-Prediction</a:t>
            </a:r>
          </a:p>
        </p:txBody>
      </p:sp>
    </p:spTree>
    <p:extLst>
      <p:ext uri="{BB962C8B-B14F-4D97-AF65-F5344CB8AC3E}">
        <p14:creationId xmlns:p14="http://schemas.microsoft.com/office/powerpoint/2010/main" val="35440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4FB7D-FDF0-EF0D-86C5-22DE7D85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A674B7-A3B1-7465-9714-F2CD238D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762" y="1743171"/>
            <a:ext cx="3039628" cy="173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  <a:t>Distance prediction are shown in the unit as given in the trajectory files.</a:t>
            </a:r>
          </a:p>
          <a:p>
            <a:pPr marL="0" indent="0">
              <a:buNone/>
            </a:pPr>
            <a:r>
              <a:rPr lang="en-DE" sz="1800" b="1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lang="en-DE" sz="1800" dirty="0">
                <a:latin typeface="Arial" panose="020B0604020202020204" pitchFamily="34" charset="0"/>
                <a:cs typeface="Arial" panose="020B0604020202020204" pitchFamily="34" charset="0"/>
              </a:rPr>
              <a:t> In our case in meters.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0DFD0-76A2-AA47-58A8-43E9036E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256452-0BB3-5305-8A8E-0A9AAB20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Results – ViNT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E6943-2E86-1754-CBB2-42A9533CBA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C7D9E-ED03-D65E-CE28-41F7E81B0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944" y="1461458"/>
            <a:ext cx="6536725" cy="4637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B30D4-B810-9AA9-EC49-FCDECFC3EF62}"/>
              </a:ext>
            </a:extLst>
          </p:cNvPr>
          <p:cNvSpPr txBox="1"/>
          <p:nvPr/>
        </p:nvSpPr>
        <p:spPr>
          <a:xfrm>
            <a:off x="6507671" y="6098623"/>
            <a:ext cx="379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Figure: THI Data Test Action-Prediction</a:t>
            </a:r>
          </a:p>
        </p:txBody>
      </p:sp>
    </p:spTree>
    <p:extLst>
      <p:ext uri="{BB962C8B-B14F-4D97-AF65-F5344CB8AC3E}">
        <p14:creationId xmlns:p14="http://schemas.microsoft.com/office/powerpoint/2010/main" val="15085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AFD77C-172A-5A97-E4B5-D3130A58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75873"/>
            <a:ext cx="4388707" cy="4411362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Current Position: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Represented by the green dot as the starting point.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Goal Location: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Shown as the red dot indicating the target.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Predicted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Trajectory: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The refined pink line aligns closely with the goal.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Refinement: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Faint pink paths represent explored candidates during diffusion.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Observation: 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Visual input aligns with the goal, ensuring task consistency.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48739-ED6D-5353-8324-E080F0D8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A0C8C-6A07-E3DD-C450-507DDCEC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Results – NoMaD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B6F41-880A-E06B-2969-235D5952D8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F0D7D3B-A393-6939-C571-1A85FE80B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08" y="1472921"/>
            <a:ext cx="6892849" cy="39121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24115-73BE-C9D1-F542-190E63D91EEA}"/>
              </a:ext>
            </a:extLst>
          </p:cNvPr>
          <p:cNvSpPr txBox="1"/>
          <p:nvPr/>
        </p:nvSpPr>
        <p:spPr>
          <a:xfrm>
            <a:off x="6946032" y="4374292"/>
            <a:ext cx="345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Figure: THI Data test action sample</a:t>
            </a:r>
          </a:p>
        </p:txBody>
      </p:sp>
    </p:spTree>
    <p:extLst>
      <p:ext uri="{BB962C8B-B14F-4D97-AF65-F5344CB8AC3E}">
        <p14:creationId xmlns:p14="http://schemas.microsoft.com/office/powerpoint/2010/main" val="427242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5532FD-4A14-4B3E-1031-39F31D78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76FB5A-7CB5-CF91-94ED-0D96DFE4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Summary Outputs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01E61-3FFF-FACB-A85B-DA04785E83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A478512-4256-4A0F-4F8F-04EDE32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900374"/>
            <a:ext cx="5748993" cy="2735204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2325C2-153D-0A2B-EEF9-D75B5A82A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43772"/>
            <a:ext cx="5736056" cy="2420721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FF55BA5F-3CAB-861D-B0B5-12EE1AF28697}"/>
              </a:ext>
            </a:extLst>
          </p:cNvPr>
          <p:cNvSpPr txBox="1">
            <a:spLocks/>
          </p:cNvSpPr>
          <p:nvPr/>
        </p:nvSpPr>
        <p:spPr>
          <a:xfrm>
            <a:off x="7055939" y="5010483"/>
            <a:ext cx="3632656" cy="514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Figure: THI Data Evaluation Summary using pre trained ViNT Check Points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A2149E7-D805-51C1-C6DE-5FBD2481BE82}"/>
              </a:ext>
            </a:extLst>
          </p:cNvPr>
          <p:cNvSpPr txBox="1">
            <a:spLocks/>
          </p:cNvSpPr>
          <p:nvPr/>
        </p:nvSpPr>
        <p:spPr>
          <a:xfrm>
            <a:off x="7055939" y="2379712"/>
            <a:ext cx="3632656" cy="1049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STAR" panose="020B060402020202020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Figure: THI Data Evaluation Summary using pre trained Check Points trained by Single Public Data, Named –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GoStanford.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2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2E80B-1466-4387-DB2D-F577689A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Real-World Use Cases:</a:t>
            </a:r>
          </a:p>
          <a:p>
            <a:pPr marL="0" indent="0">
              <a:buNone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Autonomous Driving: Enabling vehicles to navigate roads, avoid obstacles, and follow traffic rules.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Logistics: Assisting in autonomous delivery systems for last-mile solutions.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Warehousing: Efficient robot navigation for inventory management.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Search and Rescue: Exploring unknown terrains to locate survivors.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Home Automation: Navigating diverse home layouts for assistance tasks.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Healthcare: Autonomous navigation in hospitals for deliveries.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48312-F887-ECD6-6617-93E379B4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CC61E5-AACF-698E-5112-F83B8528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2A01C-6999-6926-105A-386A44A256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5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B62E0-8E82-8E45-91BA-EE74F35A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D3B593-357C-7E36-ADE0-B91F4C0B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Gantt Chart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AA05E7-EC13-E859-A671-55E811D0B3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1A11C-76FA-E0F4-494E-E7D5E0D563D7}"/>
              </a:ext>
            </a:extLst>
          </p:cNvPr>
          <p:cNvSpPr txBox="1"/>
          <p:nvPr/>
        </p:nvSpPr>
        <p:spPr>
          <a:xfrm>
            <a:off x="4670854" y="5418593"/>
            <a:ext cx="19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Figure: Gantt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1BC36-D299-C033-62C3-B41CBEA807EF}"/>
              </a:ext>
            </a:extLst>
          </p:cNvPr>
          <p:cNvSpPr txBox="1"/>
          <p:nvPr/>
        </p:nvSpPr>
        <p:spPr>
          <a:xfrm>
            <a:off x="2075935" y="6141308"/>
            <a:ext cx="566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Link: </a:t>
            </a:r>
            <a:r>
              <a:rPr lang="en-GB" dirty="0">
                <a:hlinkClick r:id="rId2"/>
              </a:rPr>
              <a:t>https://yamin335.github.io/</a:t>
            </a:r>
            <a:r>
              <a:rPr lang="en-GB" dirty="0" err="1">
                <a:hlinkClick r:id="rId2"/>
              </a:rPr>
              <a:t>project_gantt_chart.html</a:t>
            </a:r>
            <a:endParaRPr lang="en-DE" dirty="0"/>
          </a:p>
        </p:txBody>
      </p:sp>
      <p:pic>
        <p:nvPicPr>
          <p:cNvPr id="11" name="Content Placeholder 10" descr="A graph with colorful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A51D7C1D-B37C-3B0E-BEF2-A430BCE3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795" y="1169472"/>
            <a:ext cx="9404410" cy="5041018"/>
          </a:xfrm>
        </p:spPr>
      </p:pic>
    </p:spTree>
    <p:extLst>
      <p:ext uri="{BB962C8B-B14F-4D97-AF65-F5344CB8AC3E}">
        <p14:creationId xmlns:p14="http://schemas.microsoft.com/office/powerpoint/2010/main" val="22175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EE5C8E4-9FE4-6150-1473-7E7EEF16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0F3725D-37C8-59E4-12E7-0609BD07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078"/>
            <a:ext cx="10132340" cy="709391"/>
          </a:xfrm>
        </p:spPr>
        <p:txBody>
          <a:bodyPr/>
          <a:lstStyle/>
          <a:p>
            <a:r>
              <a:rPr lang="en-GB" dirty="0"/>
              <a:t>Overview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7B8AA-48A1-2996-70F4-645BF3D217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C3EB7-0A70-6711-7E89-F45C503594B2}"/>
              </a:ext>
            </a:extLst>
          </p:cNvPr>
          <p:cNvSpPr txBox="1"/>
          <p:nvPr/>
        </p:nvSpPr>
        <p:spPr>
          <a:xfrm>
            <a:off x="838200" y="1961053"/>
            <a:ext cx="105609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Autonomous Driving relies on accurate and adaptable navigation systems.</a:t>
            </a:r>
            <a:endParaRPr lang="en-GB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(Visual Navigation Transformer) is a goal-conditioned visual navigation model.</a:t>
            </a:r>
          </a:p>
          <a:p>
            <a:endParaRPr lang="en-GB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 to: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accurate and efficient navigation in structured environments.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visual data (e.g., robot observations) to predict paths to specific goals.</a:t>
            </a:r>
          </a:p>
          <a:p>
            <a:pPr lvl="1"/>
            <a:endParaRPr lang="en-GB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Powered by transformer architectures for processing visual and spatial inputs.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Learns from diverse datasets, enabling generalization across robot types and environments.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Excels in tasks where goal alignment and visual context are critical.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GB" sz="16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 of the General Navigation Model family, alongside GNM and NoMaD.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8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4031AB-A5C0-2EC9-10EA-4A9D7707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Develop universal navigation policies for Autonomous Driving.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Enable cross-robot adaptability using diverse datasets.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Balance between goal-directed navigation and exploration.</a:t>
            </a:r>
          </a:p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Leverage advanced architectures (e.g., transformers, diffusion policies).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27346-E2AA-7DAD-3D18-E68AB771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10E1A4-CF2E-9282-548B-D4A8E751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Goals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D3034-9425-37CC-2B99-D06C09CC4A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9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EB034C-EF1D-EFB0-45AD-92D7802F1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GNM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 Foundational navigation model for diverse environments.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ViNT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 Vision-based transformer model for goal-conditioned tasks.</a:t>
            </a:r>
          </a:p>
          <a:p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NoMaD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: Diffusion-based model for navigation and exploration.</a:t>
            </a:r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45FF1-9FA4-6BD6-58C0-4733D403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5DD83C-E7C8-D45C-B171-401DAEE1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Models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B8843B-313D-4568-76B0-A50654657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6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869531-9185-4919-AA96-803D904E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1265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General Navigation Models (GNM) aim to: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Generalize across multiple robots.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Adapt to new environments and tasks.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Operate with minimal additional training.</a:t>
            </a: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B3F3C-5E8A-4FD8-991C-86662E5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87577F-7313-08BF-13A4-020C96DE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GNM &amp; </a:t>
            </a:r>
            <a:r>
              <a:rPr lang="en-GB" dirty="0"/>
              <a:t>NoMaD – Diffusion-Based Policies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2027AA-2693-94E0-11A9-5122D016C7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E697C-D1D6-2018-F844-ABA9212FBAFF}"/>
              </a:ext>
            </a:extLst>
          </p:cNvPr>
          <p:cNvSpPr txBox="1"/>
          <p:nvPr/>
        </p:nvSpPr>
        <p:spPr>
          <a:xfrm>
            <a:off x="993913" y="3220278"/>
            <a:ext cx="922351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NoMaD – Diffusion-Based Policies: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Core Idea: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Generate trajectories via iterative refinement of noisy paths.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Handles uncertainty with diverse trajectory predictions.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Combines navigation and exploration using goal masking.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Adapts well to dynamic and unstructured environments.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2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A23BA-12FD-4E3E-1CC0-9EB55B809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Core Idea: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Goal-conditioned navigation using transformer architectures.</a:t>
            </a: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Superior in structured environments.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Highly efficient for vision-based tasks.</a:t>
            </a: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Strengths: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Fast and accurate trajectory predictions.</a:t>
            </a: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843555-C8EE-E608-EEC9-63F47F68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938721-DC44-2C92-8F99-638D7D14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ViNT – Vision Transformer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737E8E-ECDE-E535-49EF-C9E39EAE17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01B34-0798-8560-2B03-1E1F947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E92D9-5261-FF9D-9219-CBF4A5F0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Comparisons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E0961E-D9B6-0DE8-3973-7C19C3D78B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C0C5D-B917-3644-E9B7-3F3EAAA60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22029"/>
              </p:ext>
            </p:extLst>
          </p:nvPr>
        </p:nvGraphicFramePr>
        <p:xfrm>
          <a:off x="664174" y="1895174"/>
          <a:ext cx="10863652" cy="306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913">
                  <a:extLst>
                    <a:ext uri="{9D8B030D-6E8A-4147-A177-3AD203B41FA5}">
                      <a16:colId xmlns:a16="http://schemas.microsoft.com/office/drawing/2014/main" val="972252165"/>
                    </a:ext>
                  </a:extLst>
                </a:gridCol>
                <a:gridCol w="2715913">
                  <a:extLst>
                    <a:ext uri="{9D8B030D-6E8A-4147-A177-3AD203B41FA5}">
                      <a16:colId xmlns:a16="http://schemas.microsoft.com/office/drawing/2014/main" val="1245497546"/>
                    </a:ext>
                  </a:extLst>
                </a:gridCol>
                <a:gridCol w="2715913">
                  <a:extLst>
                    <a:ext uri="{9D8B030D-6E8A-4147-A177-3AD203B41FA5}">
                      <a16:colId xmlns:a16="http://schemas.microsoft.com/office/drawing/2014/main" val="2409015146"/>
                    </a:ext>
                  </a:extLst>
                </a:gridCol>
                <a:gridCol w="2715913">
                  <a:extLst>
                    <a:ext uri="{9D8B030D-6E8A-4147-A177-3AD203B41FA5}">
                      <a16:colId xmlns:a16="http://schemas.microsoft.com/office/drawing/2014/main" val="299971958"/>
                    </a:ext>
                  </a:extLst>
                </a:gridCol>
              </a:tblGrid>
              <a:tr h="5950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Aspect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GNM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ViNT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NoMaD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47557"/>
                  </a:ext>
                </a:extLst>
              </a:tr>
              <a:tr h="595055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Core Technology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ML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Vision Transformer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Diffusion Policies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93260"/>
                  </a:ext>
                </a:extLst>
              </a:tr>
              <a:tr h="62584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Focus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use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Goal-conditioned tasks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Navigation &amp; exploration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78288"/>
                  </a:ext>
                </a:extLst>
              </a:tr>
              <a:tr h="62584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Strength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Broad use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Accurate goal alignment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Handles uncertainty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842300"/>
                  </a:ext>
                </a:extLst>
              </a:tr>
              <a:tr h="625847">
                <a:tc>
                  <a:txBody>
                    <a:bodyPr/>
                    <a:lstStyle/>
                    <a:p>
                      <a:pPr algn="ctr"/>
                      <a:r>
                        <a:rPr lang="en-GB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Ideal Scenarios</a:t>
                      </a:r>
                      <a:endParaRPr lang="en-DE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General tasks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Structured environments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Dynamic environments</a:t>
                      </a:r>
                      <a:endParaRPr lang="en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49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72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E9BA18-11BC-1E60-F2F6-31952B76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84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Sources: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Public datasets (e.g., RECON, GoStanford).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Custom robot trajectory data (collected via ROS).</a:t>
            </a: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 Processing Steps: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Convert raw data into training-ready formats (images and trajectory data).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Split into training and testing subsets.</a:t>
            </a: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Dataset Structure: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Images of robot's observations.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Trajectory data (position, yaw).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D885D0-CB77-2E88-DE58-28526BC1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40F36-D847-312A-F942-09AC6E47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Pipeline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0278E-26D5-EEE3-F0AC-2276DDBD76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09480-AEE9-2FE6-B094-58430455C23C}"/>
              </a:ext>
            </a:extLst>
          </p:cNvPr>
          <p:cNvSpPr txBox="1"/>
          <p:nvPr/>
        </p:nvSpPr>
        <p:spPr>
          <a:xfrm>
            <a:off x="7765774" y="1572593"/>
            <a:ext cx="35880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├── &lt;dataset_name&gt;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├── &lt;name_of_traj1&gt;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0.jpg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1.jpg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...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T_1.jpg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└── traj_data.pkl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├── &lt;name_of_traj2&gt;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0.jpg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1.jpg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...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├── T_2.jpg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│   └── traj_data.pkl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│   ...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└── └── &lt;name_of_trajN&gt;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	├── 0.jpg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	├── 1.jpg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	├── ...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├── T_N.jpg</a:t>
            </a:r>
          </a:p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      └── traj_data.pkl</a:t>
            </a:r>
            <a:endParaRPr lang="en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E91B9-2CA1-7A9C-164E-00B59F810CF7}"/>
              </a:ext>
            </a:extLst>
          </p:cNvPr>
          <p:cNvSpPr txBox="1"/>
          <p:nvPr/>
        </p:nvSpPr>
        <p:spPr>
          <a:xfrm>
            <a:off x="8110331" y="6014949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Data Set Structure</a:t>
            </a:r>
          </a:p>
        </p:txBody>
      </p:sp>
    </p:spTree>
    <p:extLst>
      <p:ext uri="{BB962C8B-B14F-4D97-AF65-F5344CB8AC3E}">
        <p14:creationId xmlns:p14="http://schemas.microsoft.com/office/powerpoint/2010/main" val="47215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03EC3-FE3A-0709-BFDB-2181586F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Define configuration parameters (e.g., datasets, learning rates).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Train models using training scripts (train.py).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Save checkpoints for further fine-tuning or evaluation.</a:t>
            </a:r>
          </a:p>
          <a:p>
            <a:pPr marL="457200" lvl="1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Arial" panose="020B0604020202020204" pitchFamily="34" charset="0"/>
                <a:cs typeface="Arial" panose="020B0604020202020204" pitchFamily="34" charset="0"/>
              </a:rPr>
              <a:t>Model-Specific Training: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GNM/ViNT: Transformer-based learning.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NoMaD: Diffusion-based trajectory refinement.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DFEFD3-B284-BF11-543F-0559574B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30F1AC-DA87-E82A-32C0-6ED661E0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Framework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BC0E35-BFE1-BA81-5060-7D51FC3F60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Models for Autonomous Driving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1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DC2CCC8D-1625-446F-90C0-4629122B4DD4}" vid="{1BB9B128-420B-4197-BDDB-C5C68FFD6CA6}"/>
    </a:ext>
  </a:extLst>
</a:theme>
</file>

<file path=ppt/theme/theme2.xml><?xml version="1.0" encoding="utf-8"?>
<a:theme xmlns:a="http://schemas.openxmlformats.org/drawingml/2006/main" name="1_Strich li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hne Stri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.potx" id="{A3411A10-55D1-43C2-B04C-3C5E8E7CFDE5}" vid="{E60593B4-911D-4758-8327-43937288FFED}"/>
    </a:ext>
  </a:extLst>
</a:theme>
</file>

<file path=ppt/theme/theme5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C2CCC8D-1625-446F-90C0-4629122B4DD4}" vid="{85D937B5-FC70-40A9-8B57-A5E32D18F27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1049</Words>
  <Application>Microsoft Macintosh PowerPoint</Application>
  <PresentationFormat>Widescreen</PresentationFormat>
  <Paragraphs>191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Akzidenz-Grotesk Next Regular</vt:lpstr>
      <vt:lpstr>Arial</vt:lpstr>
      <vt:lpstr>Calibri</vt:lpstr>
      <vt:lpstr>Times New Roman</vt:lpstr>
      <vt:lpstr>TSTAR</vt:lpstr>
      <vt:lpstr>Wingdings</vt:lpstr>
      <vt:lpstr>1_Office</vt:lpstr>
      <vt:lpstr>1_Strich links</vt:lpstr>
      <vt:lpstr>2_ohne Strich</vt:lpstr>
      <vt:lpstr>3_Benutzerdefiniertes Design</vt:lpstr>
      <vt:lpstr>1_Bildschirm</vt:lpstr>
      <vt:lpstr>think-cell Folie</vt:lpstr>
      <vt:lpstr>PowerPoint Presentation</vt:lpstr>
      <vt:lpstr>Overview</vt:lpstr>
      <vt:lpstr>Project Goals</vt:lpstr>
      <vt:lpstr>Overview of Models</vt:lpstr>
      <vt:lpstr>GNM &amp; NoMaD – Diffusion-Based Policies</vt:lpstr>
      <vt:lpstr>ViNT – Vision Transformer</vt:lpstr>
      <vt:lpstr>Model Comparisons</vt:lpstr>
      <vt:lpstr>Data Pipeline</vt:lpstr>
      <vt:lpstr>Training Framework</vt:lpstr>
      <vt:lpstr>Run Summary</vt:lpstr>
      <vt:lpstr>Visual Results – ViNT</vt:lpstr>
      <vt:lpstr>Visual Results – ViNT</vt:lpstr>
      <vt:lpstr>Visual Results – NoMaD</vt:lpstr>
      <vt:lpstr>Comparison of Summary Outputs</vt:lpstr>
      <vt:lpstr>Applications</vt:lpstr>
      <vt:lpstr>Gantt Chart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Michl, Ann Katrin</dc:creator>
  <cp:lastModifiedBy>mdm5873</cp:lastModifiedBy>
  <cp:revision>331</cp:revision>
  <dcterms:created xsi:type="dcterms:W3CDTF">2024-01-11T16:28:37Z</dcterms:created>
  <dcterms:modified xsi:type="dcterms:W3CDTF">2024-12-28T10:40:25Z</dcterms:modified>
</cp:coreProperties>
</file>