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57" r:id="rId3"/>
    <p:sldId id="303" r:id="rId4"/>
    <p:sldId id="258" r:id="rId5"/>
    <p:sldId id="261" r:id="rId6"/>
    <p:sldId id="262" r:id="rId7"/>
    <p:sldId id="307" r:id="rId8"/>
    <p:sldId id="306" r:id="rId9"/>
    <p:sldId id="294" r:id="rId10"/>
    <p:sldId id="297" r:id="rId11"/>
    <p:sldId id="296" r:id="rId12"/>
    <p:sldId id="298" r:id="rId13"/>
    <p:sldId id="29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14" autoAdjust="0"/>
  </p:normalViewPr>
  <p:slideViewPr>
    <p:cSldViewPr>
      <p:cViewPr varScale="1">
        <p:scale>
          <a:sx n="86" d="100"/>
          <a:sy n="86" d="100"/>
        </p:scale>
        <p:origin x="900" y="66"/>
      </p:cViewPr>
      <p:guideLst>
        <p:guide orient="horz" pos="2160"/>
        <p:guide pos="2880"/>
      </p:guideLst>
    </p:cSldViewPr>
  </p:slideViewPr>
  <p:outlineViewPr>
    <p:cViewPr>
      <p:scale>
        <a:sx n="33" d="100"/>
        <a:sy n="33" d="100"/>
      </p:scale>
      <p:origin x="0" y="631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yo-N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9B57C-092D-4139-A0F6-F714C088455C}" type="datetimeFigureOut">
              <a:rPr lang="yo-NG" smtClean="0"/>
              <a:pPr/>
              <a:t>20/04/2017</a:t>
            </a:fld>
            <a:endParaRPr lang="yo-N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yo-N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yo-N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yo-N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AC97A-97F6-4176-AAC1-28265F4830FF}" type="slidenum">
              <a:rPr lang="yo-NG" smtClean="0"/>
              <a:pPr/>
              <a:t>‹#›</a:t>
            </a:fld>
            <a:endParaRPr lang="yo-NG"/>
          </a:p>
        </p:txBody>
      </p:sp>
    </p:spTree>
    <p:extLst>
      <p:ext uri="{BB962C8B-B14F-4D97-AF65-F5344CB8AC3E}">
        <p14:creationId xmlns:p14="http://schemas.microsoft.com/office/powerpoint/2010/main" val="382075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EAC97A-97F6-4176-AAC1-28265F4830FF}" type="slidenum">
              <a:rPr lang="yo-NG" smtClean="0"/>
              <a:pPr/>
              <a:t>6</a:t>
            </a:fld>
            <a:endParaRPr lang="yo-NG"/>
          </a:p>
        </p:txBody>
      </p:sp>
    </p:spTree>
    <p:extLst>
      <p:ext uri="{BB962C8B-B14F-4D97-AF65-F5344CB8AC3E}">
        <p14:creationId xmlns:p14="http://schemas.microsoft.com/office/powerpoint/2010/main" val="67618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000" smtClean="0"/>
              <a:t>Algorithms</a:t>
            </a:r>
          </a:p>
        </p:txBody>
      </p:sp>
      <p:sp>
        <p:nvSpPr>
          <p:cNvPr id="34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000" smtClean="0"/>
              <a:t>CS333 / class 22</a:t>
            </a:r>
          </a:p>
        </p:txBody>
      </p:sp>
      <p:sp>
        <p:nvSpPr>
          <p:cNvPr id="34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5DDCBE49-0236-46A0-8E6A-1170373891CC}" type="slidenum">
              <a:rPr lang="en-US" sz="1000"/>
              <a:pPr/>
              <a:t>8</a:t>
            </a:fld>
            <a:endParaRPr lang="en-US" sz="100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3585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2AF1677-11EC-430F-B249-955A70F76EE3}" type="datetime1">
              <a:rPr lang="en-US" smtClean="0"/>
              <a:pPr/>
              <a:t>4/20/2017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98FE26-0E8D-43D4-9335-5577877F546A}" type="datetime1">
              <a:rPr lang="en-US" smtClean="0"/>
              <a:pPr/>
              <a:t>4/20/2017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9D1D7AE-C415-4F56-8707-445C0497D719}" type="datetime1">
              <a:rPr lang="en-US" smtClean="0"/>
              <a:pPr/>
              <a:t>4/20/2017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5B4A62-7966-45B7-9FA9-8A62E4FF0DC4}" type="datetime1">
              <a:rPr lang="en-US" smtClean="0"/>
              <a:pPr/>
              <a:t>4/20/2017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C0AE4DB-B612-472A-A5F5-FA86A48A29D0}" type="datetime1">
              <a:rPr lang="en-US" smtClean="0"/>
              <a:pPr/>
              <a:t>4/20/2017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A700B4-EBA6-4145-B45B-690600A8E84A}" type="datetime1">
              <a:rPr lang="en-US" smtClean="0"/>
              <a:pPr/>
              <a:t>4/20/2017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60C4F0-83FC-4ACA-AF30-AEFA01B8CF85}" type="datetime1">
              <a:rPr lang="en-US" smtClean="0"/>
              <a:pPr/>
              <a:t>4/20/2017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2470D37-3088-4ECD-8F87-3C022A4D2DCA}" type="datetime1">
              <a:rPr lang="en-US" smtClean="0"/>
              <a:pPr/>
              <a:t>4/20/2017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54EC10F-33E6-4D91-8E1E-5376AEFABED3}" type="datetime1">
              <a:rPr lang="en-US" smtClean="0"/>
              <a:pPr/>
              <a:t>4/20/2017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0F4FA62-A656-4BB2-834B-869C7152785D}" type="datetime1">
              <a:rPr lang="en-US" smtClean="0"/>
              <a:pPr/>
              <a:t>4/20/2017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DAB9F00-B36D-4978-85B2-9FC02C1429A4}" type="datetime1">
              <a:rPr lang="en-US" smtClean="0"/>
              <a:pPr/>
              <a:t>4/20/2017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4D1D863-A6E2-4CF3-AAFC-D517805C0F8C}" type="datetime1">
              <a:rPr lang="en-US" smtClean="0"/>
              <a:pPr/>
              <a:t>4/20/2017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10600" cy="2384425"/>
          </a:xfrm>
          <a:ln>
            <a:solidFill>
              <a:schemeClr val="accent1">
                <a:lumMod val="75000"/>
              </a:schemeClr>
            </a:solidFill>
          </a:ln>
        </p:spPr>
        <p:txBody>
          <a:bodyPr>
            <a:normAutofit fontScale="90000"/>
          </a:bodyPr>
          <a:lstStyle/>
          <a:p>
            <a:pPr algn="ctr"/>
            <a:r>
              <a:rPr lang="en-US" dirty="0" smtClean="0"/>
              <a:t/>
            </a:r>
            <a:br>
              <a:rPr lang="en-US" dirty="0" smtClean="0"/>
            </a:br>
            <a:r>
              <a:rPr lang="en-US" sz="4900" dirty="0" err="1" smtClean="0"/>
              <a:t>Uber</a:t>
            </a:r>
            <a:r>
              <a:rPr lang="en-US" sz="4900" dirty="0" smtClean="0"/>
              <a:t> Transportation system with all pairs shortest path </a:t>
            </a:r>
            <a:r>
              <a:rPr lang="en-US" sz="4900" dirty="0" smtClean="0"/>
              <a:t>feature</a:t>
            </a:r>
            <a:r>
              <a:rPr lang="en-US" sz="4900" dirty="0" smtClean="0"/>
              <a:t/>
            </a:r>
            <a:br>
              <a:rPr lang="en-US" sz="4900" dirty="0" smtClean="0"/>
            </a:br>
            <a:r>
              <a:rPr lang="en-US" sz="4900" dirty="0" smtClean="0"/>
              <a:t>(Floyd </a:t>
            </a:r>
            <a:r>
              <a:rPr lang="en-US" sz="4900" dirty="0" err="1" smtClean="0"/>
              <a:t>Warshall</a:t>
            </a:r>
            <a:r>
              <a:rPr lang="en-US" sz="4900" dirty="0" smtClean="0"/>
              <a:t>)</a:t>
            </a:r>
            <a:endParaRPr lang="yo-NG" sz="4900" dirty="0"/>
          </a:p>
        </p:txBody>
      </p:sp>
      <p:sp>
        <p:nvSpPr>
          <p:cNvPr id="3" name="Slide Number Placeholder 2"/>
          <p:cNvSpPr>
            <a:spLocks noGrp="1"/>
          </p:cNvSpPr>
          <p:nvPr>
            <p:ph type="sldNum" sz="quarter" idx="11"/>
          </p:nvPr>
        </p:nvSpPr>
        <p:spPr/>
        <p:txBody>
          <a:bodyPr/>
          <a:lstStyle/>
          <a:p>
            <a:fld id="{B6F15528-21DE-4FAA-801E-634DDDAF4B2B}" type="slidenum">
              <a:rPr lang="en-US" smtClean="0"/>
              <a:pPr/>
              <a:t>1</a:t>
            </a:fld>
            <a:endParaRPr lang="en-US"/>
          </a:p>
        </p:txBody>
      </p:sp>
      <p:sp>
        <p:nvSpPr>
          <p:cNvPr id="7" name="TextBox 6"/>
          <p:cNvSpPr txBox="1"/>
          <p:nvPr/>
        </p:nvSpPr>
        <p:spPr>
          <a:xfrm>
            <a:off x="533400" y="3048000"/>
            <a:ext cx="7239000" cy="2246769"/>
          </a:xfrm>
          <a:prstGeom prst="rect">
            <a:avLst/>
          </a:prstGeom>
          <a:noFill/>
        </p:spPr>
        <p:txBody>
          <a:bodyPr wrap="square" rtlCol="0">
            <a:spAutoFit/>
          </a:bodyPr>
          <a:lstStyle/>
          <a:p>
            <a:r>
              <a:rPr lang="en-US" sz="2800" b="1" i="1" dirty="0" smtClean="0"/>
              <a:t>Presented by</a:t>
            </a:r>
          </a:p>
          <a:p>
            <a:endParaRPr lang="en-US" sz="2800" b="1" i="1" dirty="0" smtClean="0"/>
          </a:p>
          <a:p>
            <a:r>
              <a:rPr lang="en-US" sz="2800" dirty="0" err="1" smtClean="0"/>
              <a:t>Pappu</a:t>
            </a:r>
            <a:r>
              <a:rPr lang="en-US" sz="2800" dirty="0" smtClean="0"/>
              <a:t> Kumar </a:t>
            </a:r>
            <a:r>
              <a:rPr lang="en-US" sz="2800" dirty="0" err="1" smtClean="0"/>
              <a:t>Basak</a:t>
            </a:r>
            <a:r>
              <a:rPr lang="en-US" sz="2800" dirty="0" smtClean="0"/>
              <a:t> (2015-2-60-051)</a:t>
            </a:r>
          </a:p>
          <a:p>
            <a:endParaRPr lang="en-US" sz="2800" dirty="0" smtClean="0"/>
          </a:p>
          <a:p>
            <a:r>
              <a:rPr lang="en-US" sz="2800" dirty="0" smtClean="0"/>
              <a:t>Md. </a:t>
            </a:r>
            <a:r>
              <a:rPr lang="en-US" sz="2800" dirty="0" err="1" smtClean="0"/>
              <a:t>Golam</a:t>
            </a:r>
            <a:r>
              <a:rPr lang="en-US" sz="2800" dirty="0" smtClean="0"/>
              <a:t> </a:t>
            </a:r>
            <a:r>
              <a:rPr lang="en-US" sz="2800" dirty="0" err="1" smtClean="0"/>
              <a:t>Sarowar</a:t>
            </a:r>
            <a:r>
              <a:rPr lang="en-US" sz="2800" dirty="0" smtClean="0"/>
              <a:t> (2015-2-60-107)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Work</a:t>
            </a:r>
            <a:endParaRPr lang="en-US" dirty="0"/>
          </a:p>
        </p:txBody>
      </p:sp>
      <p:sp>
        <p:nvSpPr>
          <p:cNvPr id="6" name="Content Placeholder 5"/>
          <p:cNvSpPr>
            <a:spLocks noGrp="1"/>
          </p:cNvSpPr>
          <p:nvPr>
            <p:ph idx="1"/>
          </p:nvPr>
        </p:nvSpPr>
        <p:spPr/>
        <p:txBody>
          <a:bodyPr/>
          <a:lstStyle/>
          <a:p>
            <a:r>
              <a:rPr lang="en-US" dirty="0" smtClean="0"/>
              <a:t>Here in this project we have used few numbers of locations to find the shortest distance. In future we want to develop it for all over Bangladesh. Also we have used the feature of various famous </a:t>
            </a:r>
            <a:r>
              <a:rPr lang="en-US" dirty="0" smtClean="0"/>
              <a:t>places </a:t>
            </a:r>
            <a:r>
              <a:rPr lang="en-US" dirty="0" smtClean="0"/>
              <a:t>visiting feature, we will implement 0/1 knapsack there. Also use BFS for finding taxi.</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normAutofit lnSpcReduction="10000"/>
          </a:bodyPr>
          <a:lstStyle/>
          <a:p>
            <a:r>
              <a:rPr lang="en-US" dirty="0" smtClean="0"/>
              <a:t>In this project </a:t>
            </a:r>
            <a:r>
              <a:rPr lang="en-US" dirty="0" smtClean="0"/>
              <a:t>Floyd </a:t>
            </a:r>
            <a:r>
              <a:rPr lang="en-US" dirty="0" err="1" smtClean="0"/>
              <a:t>warshall’s</a:t>
            </a:r>
            <a:r>
              <a:rPr lang="en-US" dirty="0" smtClean="0"/>
              <a:t> </a:t>
            </a:r>
            <a:r>
              <a:rPr lang="en-US" dirty="0" smtClean="0"/>
              <a:t>algorithm is used to find out the shortest path in a graph. The proposed algorithm can limit the search in a sub-graph based on the given nodes of the distance between the two nodes. As a result, the calculation for the shortest path has been simplified. So, we need this type of project because, due to the development of this algorithm it is possible to determine the shortest route.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Questions or Suggestions</a:t>
            </a:r>
            <a:endParaRPr lang="en-US" dirty="0"/>
          </a:p>
        </p:txBody>
      </p:sp>
      <p:sp>
        <p:nvSpPr>
          <p:cNvPr id="6" name="Content Placeholder 5"/>
          <p:cNvSpPr>
            <a:spLocks noGrp="1"/>
          </p:cNvSpPr>
          <p:nvPr>
            <p:ph idx="1"/>
          </p:nvPr>
        </p:nvSpPr>
        <p:spPr/>
        <p:txBody>
          <a:bodyPr/>
          <a:lstStyle/>
          <a:p>
            <a:endParaRPr lang="en-US"/>
          </a:p>
        </p:txBody>
      </p:sp>
      <p:sp>
        <p:nvSpPr>
          <p:cNvPr id="8"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Content Placeholder 3" descr="question.jpg"/>
          <p:cNvPicPr>
            <a:picLocks noChangeAspect="1"/>
          </p:cNvPicPr>
          <p:nvPr/>
        </p:nvPicPr>
        <p:blipFill>
          <a:blip r:embed="rId2" cstate="print"/>
          <a:stretch>
            <a:fillRect/>
          </a:stretch>
        </p:blipFill>
        <p:spPr>
          <a:xfrm>
            <a:off x="457200" y="1600200"/>
            <a:ext cx="8229600" cy="47091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endParaRPr lang="en-US" b="1" dirty="0" smtClean="0">
              <a:solidFill>
                <a:schemeClr val="accent1">
                  <a:lumMod val="75000"/>
                </a:schemeClr>
              </a:solidFill>
            </a:endParaRPr>
          </a:p>
          <a:p>
            <a:endParaRPr lang="en-US" b="1" dirty="0" smtClean="0">
              <a:solidFill>
                <a:schemeClr val="accent1">
                  <a:lumMod val="75000"/>
                </a:schemeClr>
              </a:solidFill>
            </a:endParaRPr>
          </a:p>
          <a:p>
            <a:endParaRPr lang="en-US" b="1" dirty="0" smtClean="0">
              <a:solidFill>
                <a:schemeClr val="accent1">
                  <a:lumMod val="75000"/>
                </a:schemeClr>
              </a:solidFill>
            </a:endParaRPr>
          </a:p>
          <a:p>
            <a:pPr algn="ctr"/>
            <a:r>
              <a:rPr lang="en-US" sz="4000" dirty="0"/>
              <a:t>THANK YOU </a:t>
            </a:r>
            <a:r>
              <a:rPr lang="en-US" sz="4000" dirty="0">
                <a:sym typeface="Wingdings"/>
              </a:rPr>
              <a:t></a:t>
            </a:r>
            <a:endParaRPr lang="en-US" sz="4000" b="1" dirty="0" smtClean="0">
              <a:solidFill>
                <a:schemeClr val="accent1">
                  <a:lumMod val="75000"/>
                </a:schemeClr>
              </a:solidFill>
            </a:endParaRPr>
          </a:p>
          <a:p>
            <a:endParaRPr lang="en-US" b="1" dirty="0" smtClean="0">
              <a:solidFill>
                <a:schemeClr val="accent1">
                  <a:lumMod val="75000"/>
                </a:schemeClr>
              </a:solidFill>
            </a:endParaRPr>
          </a:p>
          <a:p>
            <a:endParaRPr lang="en-US" b="1" dirty="0" smtClean="0">
              <a:solidFill>
                <a:schemeClr val="accent1">
                  <a:lumMod val="75000"/>
                </a:schemeClr>
              </a:solidFill>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990600"/>
          </a:xfrm>
        </p:spPr>
        <p:txBody>
          <a:bodyPr/>
          <a:lstStyle/>
          <a:p>
            <a:pPr algn="ctr"/>
            <a:r>
              <a:rPr lang="en-US" b="1" dirty="0" smtClean="0"/>
              <a:t>Overview</a:t>
            </a:r>
            <a:endParaRPr lang="yo-NG" b="1" dirty="0"/>
          </a:p>
        </p:txBody>
      </p:sp>
      <p:sp>
        <p:nvSpPr>
          <p:cNvPr id="3" name="Content Placeholder 2"/>
          <p:cNvSpPr>
            <a:spLocks noGrp="1"/>
          </p:cNvSpPr>
          <p:nvPr>
            <p:ph idx="1"/>
          </p:nvPr>
        </p:nvSpPr>
        <p:spPr>
          <a:xfrm>
            <a:off x="533400" y="2057400"/>
            <a:ext cx="8229600" cy="4389120"/>
          </a:xfrm>
        </p:spPr>
        <p:txBody>
          <a:bodyPr>
            <a:normAutofit lnSpcReduction="10000"/>
          </a:bodyPr>
          <a:lstStyle/>
          <a:p>
            <a:pPr>
              <a:buFont typeface="Wingdings" pitchFamily="2" charset="2"/>
              <a:buChar char="q"/>
            </a:pPr>
            <a:r>
              <a:rPr lang="en-US" sz="2800" dirty="0" smtClean="0"/>
              <a:t>What Is Shortest Path?</a:t>
            </a:r>
          </a:p>
          <a:p>
            <a:pPr>
              <a:buFont typeface="Wingdings" pitchFamily="2" charset="2"/>
              <a:buChar char="q"/>
            </a:pPr>
            <a:endParaRPr lang="en-US" sz="2800" dirty="0" smtClean="0"/>
          </a:p>
          <a:p>
            <a:pPr>
              <a:buFont typeface="Wingdings" pitchFamily="2" charset="2"/>
              <a:buChar char="q"/>
            </a:pPr>
            <a:r>
              <a:rPr lang="en-US" sz="2800" dirty="0" smtClean="0"/>
              <a:t>Floyd </a:t>
            </a:r>
            <a:r>
              <a:rPr lang="en-US" sz="2800" dirty="0" err="1" smtClean="0"/>
              <a:t>Warshall’s</a:t>
            </a:r>
            <a:r>
              <a:rPr lang="en-US" sz="2800" dirty="0" smtClean="0"/>
              <a:t> Algorithm</a:t>
            </a:r>
          </a:p>
          <a:p>
            <a:pPr>
              <a:buNone/>
            </a:pPr>
            <a:endParaRPr lang="en-US" sz="2800" dirty="0" smtClean="0"/>
          </a:p>
          <a:p>
            <a:pPr>
              <a:buFont typeface="Wingdings" pitchFamily="2" charset="2"/>
              <a:buChar char="q"/>
            </a:pPr>
            <a:r>
              <a:rPr lang="en-US" sz="2800" dirty="0" smtClean="0"/>
              <a:t> DEMO For  Shortest Route</a:t>
            </a:r>
          </a:p>
          <a:p>
            <a:pPr>
              <a:buFont typeface="Wingdings" pitchFamily="2" charset="2"/>
              <a:buChar char="q"/>
            </a:pPr>
            <a:endParaRPr lang="en-US" sz="2800" dirty="0" smtClean="0"/>
          </a:p>
          <a:p>
            <a:pPr>
              <a:buFont typeface="Wingdings" pitchFamily="2" charset="2"/>
              <a:buChar char="q"/>
            </a:pPr>
            <a:r>
              <a:rPr lang="en-US" sz="2800" dirty="0" smtClean="0"/>
              <a:t>ALGORITHMS ANALYSIS</a:t>
            </a:r>
          </a:p>
          <a:p>
            <a:pPr>
              <a:buNone/>
            </a:pPr>
            <a:endParaRPr lang="en-US" sz="2800" dirty="0" smtClean="0"/>
          </a:p>
          <a:p>
            <a:pPr>
              <a:buFont typeface="Wingdings" pitchFamily="2" charset="2"/>
              <a:buChar char="q"/>
            </a:pPr>
            <a:r>
              <a:rPr lang="en-US" sz="2800" dirty="0" smtClean="0"/>
              <a:t>WHY WE USE Floyd </a:t>
            </a:r>
            <a:r>
              <a:rPr lang="en-US" sz="2800" dirty="0" err="1" smtClean="0"/>
              <a:t>Warshall</a:t>
            </a:r>
            <a:endParaRPr lang="en-US" sz="2800" dirty="0" smtClean="0"/>
          </a:p>
          <a:p>
            <a:pPr>
              <a:buNone/>
            </a:pPr>
            <a:endParaRPr lang="en-US" sz="2800" dirty="0" smtClean="0"/>
          </a:p>
          <a:p>
            <a:pPr>
              <a:buFont typeface="Wingdings" pitchFamily="2" charset="2"/>
              <a:buChar char="q"/>
            </a:pPr>
            <a:r>
              <a:rPr lang="en-US" sz="2800" dirty="0" smtClean="0"/>
              <a:t>CONCLUSION</a:t>
            </a:r>
          </a:p>
          <a:p>
            <a:pPr>
              <a:buFont typeface="Wingdings" pitchFamily="2" charset="2"/>
              <a:buChar char="q"/>
            </a:pPr>
            <a:endParaRPr lang="en-US" sz="1800" dirty="0" smtClean="0"/>
          </a:p>
          <a:p>
            <a:pPr>
              <a:buFont typeface="Wingdings" pitchFamily="2" charset="2"/>
              <a:buChar char="q"/>
            </a:pPr>
            <a:endParaRPr lang="yo-NG"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3" name="Content Placeholder 2"/>
          <p:cNvSpPr>
            <a:spLocks noGrp="1"/>
          </p:cNvSpPr>
          <p:nvPr>
            <p:ph idx="1"/>
          </p:nvPr>
        </p:nvSpPr>
        <p:spPr/>
        <p:txBody>
          <a:bodyPr/>
          <a:lstStyle/>
          <a:p>
            <a:pPr lvl="1">
              <a:buClr>
                <a:schemeClr val="accent1"/>
              </a:buClr>
              <a:buFont typeface="Wingdings" pitchFamily="2" charset="2"/>
              <a:buChar char="§"/>
            </a:pPr>
            <a:r>
              <a:rPr lang="en-US" sz="2800" dirty="0" smtClean="0">
                <a:solidFill>
                  <a:schemeClr val="accent1">
                    <a:lumMod val="40000"/>
                    <a:lumOff val="60000"/>
                  </a:schemeClr>
                </a:solidFill>
              </a:rPr>
              <a:t>shortest </a:t>
            </a:r>
            <a:r>
              <a:rPr lang="en-US" sz="2800" dirty="0" smtClean="0">
                <a:solidFill>
                  <a:schemeClr val="accent1">
                    <a:lumMod val="40000"/>
                    <a:lumOff val="60000"/>
                  </a:schemeClr>
                </a:solidFill>
                <a:latin typeface="TimesNewRomanPSMT;TimesNewRoman"/>
              </a:rPr>
              <a:t>path can be the shortest length </a:t>
            </a:r>
            <a:r>
              <a:rPr lang="en-US" sz="2800" dirty="0" smtClean="0">
                <a:solidFill>
                  <a:schemeClr val="accent1">
                    <a:lumMod val="40000"/>
                    <a:lumOff val="60000"/>
                  </a:schemeClr>
                </a:solidFill>
              </a:rPr>
              <a:t>between two vertices</a:t>
            </a:r>
            <a:r>
              <a:rPr lang="tr-TR" sz="2800" b="1" dirty="0" smtClean="0">
                <a:solidFill>
                  <a:schemeClr val="accent1">
                    <a:lumMod val="40000"/>
                    <a:lumOff val="60000"/>
                  </a:schemeClr>
                </a:solidFill>
              </a:rPr>
              <a:t> </a:t>
            </a:r>
            <a:r>
              <a:rPr lang="tr-TR" sz="2800" dirty="0" smtClean="0">
                <a:solidFill>
                  <a:schemeClr val="accent1">
                    <a:lumMod val="40000"/>
                    <a:lumOff val="60000"/>
                  </a:schemeClr>
                </a:solidFill>
              </a:rPr>
              <a:t>for </a:t>
            </a:r>
            <a:r>
              <a:rPr lang="en-US" sz="2800" dirty="0" smtClean="0">
                <a:solidFill>
                  <a:schemeClr val="accent1">
                    <a:lumMod val="40000"/>
                    <a:lumOff val="60000"/>
                  </a:schemeClr>
                </a:solidFill>
              </a:rPr>
              <a:t>an unweighted graph: </a:t>
            </a:r>
          </a:p>
          <a:p>
            <a:pPr lvl="1">
              <a:buClr>
                <a:schemeClr val="accent1"/>
              </a:buClr>
              <a:buFont typeface="Wingdings" pitchFamily="2" charset="2"/>
              <a:buChar char="§"/>
            </a:pPr>
            <a:endParaRPr lang="en-US" sz="2800" dirty="0" smtClean="0">
              <a:solidFill>
                <a:schemeClr val="accent1">
                  <a:lumMod val="40000"/>
                  <a:lumOff val="60000"/>
                </a:schemeClr>
              </a:solidFill>
            </a:endParaRPr>
          </a:p>
          <a:p>
            <a:pPr lvl="1">
              <a:buClr>
                <a:schemeClr val="accent1"/>
              </a:buClr>
              <a:buFont typeface="Wingdings" pitchFamily="2" charset="2"/>
              <a:buChar char="§"/>
            </a:pPr>
            <a:r>
              <a:rPr lang="en-US" sz="2800" dirty="0" smtClean="0">
                <a:solidFill>
                  <a:schemeClr val="accent1">
                    <a:lumMod val="40000"/>
                    <a:lumOff val="60000"/>
                  </a:schemeClr>
                </a:solidFill>
              </a:rPr>
              <a:t>smallest cost can be lowest cost between two vertices</a:t>
            </a:r>
            <a:r>
              <a:rPr lang="tr-TR" sz="2800" i="1" dirty="0" smtClean="0">
                <a:solidFill>
                  <a:schemeClr val="accent1">
                    <a:lumMod val="40000"/>
                    <a:lumOff val="60000"/>
                  </a:schemeClr>
                </a:solidFill>
              </a:rPr>
              <a:t> for</a:t>
            </a:r>
            <a:r>
              <a:rPr lang="en-US" sz="2800" dirty="0" smtClean="0">
                <a:solidFill>
                  <a:schemeClr val="accent1">
                    <a:lumMod val="40000"/>
                    <a:lumOff val="60000"/>
                  </a:schemeClr>
                </a:solidFill>
              </a:rPr>
              <a:t> a weighted graph: </a:t>
            </a:r>
          </a:p>
          <a:p>
            <a:pPr lvl="1">
              <a:buClr>
                <a:schemeClr val="accent1"/>
              </a:buClr>
              <a:buFont typeface="Wingdings" pitchFamily="2" charset="2"/>
              <a:buChar char="§"/>
            </a:pPr>
            <a:endParaRPr lang="en-US" sz="2800" b="1" dirty="0" smtClean="0">
              <a:solidFill>
                <a:schemeClr val="accent1">
                  <a:lumMod val="40000"/>
                  <a:lumOff val="60000"/>
                </a:schemeClr>
              </a:solidFill>
            </a:endParaRPr>
          </a:p>
          <a:p>
            <a:pPr lvl="1">
              <a:buClr>
                <a:schemeClr val="accent1"/>
              </a:buClr>
              <a:buFont typeface="Wingdings" pitchFamily="2" charset="2"/>
              <a:buChar char="§"/>
            </a:pPr>
            <a:r>
              <a:rPr lang="en-US" sz="2800" dirty="0" smtClean="0">
                <a:solidFill>
                  <a:schemeClr val="accent1">
                    <a:lumMod val="40000"/>
                    <a:lumOff val="60000"/>
                  </a:schemeClr>
                </a:solidFill>
              </a:rPr>
              <a:t>it can be also thought to be shortest time to travel from one place to another.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Floyd </a:t>
            </a:r>
            <a:r>
              <a:rPr lang="en-US" smtClean="0"/>
              <a:t>Warshall’s </a:t>
            </a:r>
            <a:r>
              <a:rPr lang="en-US" dirty="0" smtClean="0"/>
              <a:t>Algorithm</a:t>
            </a:r>
            <a:endParaRPr lang="yo-NG"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Usually all the shortest path algorithms like </a:t>
            </a:r>
            <a:r>
              <a:rPr lang="en-US" dirty="0" err="1" smtClean="0">
                <a:latin typeface="Times New Roman" panose="02020603050405020304" pitchFamily="18" charset="0"/>
                <a:cs typeface="Times New Roman" panose="02020603050405020304" pitchFamily="18" charset="0"/>
              </a:rPr>
              <a:t>dijkstra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bellmenford</a:t>
            </a:r>
            <a:r>
              <a:rPr lang="en-US" dirty="0" smtClean="0">
                <a:latin typeface="Times New Roman" panose="02020603050405020304" pitchFamily="18" charset="0"/>
                <a:cs typeface="Times New Roman" panose="02020603050405020304" pitchFamily="18" charset="0"/>
              </a:rPr>
              <a:t> where there’s always appear some constraint which is hard to handle. For the solution of this purpose here the </a:t>
            </a:r>
            <a:r>
              <a:rPr lang="en-US" dirty="0" err="1" smtClean="0">
                <a:latin typeface="Times New Roman" panose="02020603050405020304" pitchFamily="18" charset="0"/>
                <a:cs typeface="Times New Roman" panose="02020603050405020304" pitchFamily="18" charset="0"/>
              </a:rPr>
              <a:t>floyed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warshall</a:t>
            </a:r>
            <a:r>
              <a:rPr lang="en-US" dirty="0" smtClean="0">
                <a:latin typeface="Times New Roman" panose="02020603050405020304" pitchFamily="18" charset="0"/>
                <a:cs typeface="Times New Roman" panose="02020603050405020304" pitchFamily="18" charset="0"/>
              </a:rPr>
              <a:t> algorithm has been used. This algorithm basically determine all the shortest paths from all the vertices. It also can detect negative edges but not negative cycle.</a:t>
            </a:r>
          </a:p>
          <a:p>
            <a:pPr>
              <a:buFont typeface="Wingdings" pitchFamily="2" charset="2"/>
              <a:buChar char="Ø"/>
            </a:pPr>
            <a:endParaRPr lang="yo-NG"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Applying Floyd </a:t>
            </a:r>
            <a:r>
              <a:rPr lang="en-US" dirty="0" err="1" smtClean="0"/>
              <a:t>Warshall</a:t>
            </a:r>
            <a:endParaRPr lang="en-US" dirty="0"/>
          </a:p>
        </p:txBody>
      </p:sp>
      <p:sp>
        <p:nvSpPr>
          <p:cNvPr id="6" name="Content Placeholder 5"/>
          <p:cNvSpPr>
            <a:spLocks noGrp="1"/>
          </p:cNvSpPr>
          <p:nvPr>
            <p:ph idx="1"/>
          </p:nvPr>
        </p:nvSpPr>
        <p:spPr/>
        <p:txBody>
          <a:bodyPr/>
          <a:lstStyle/>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Let us assume locations as vertices and distances as edges.</a:t>
            </a:r>
          </a:p>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Here we have used C++ </a:t>
            </a:r>
            <a:r>
              <a:rPr lang="en-US" dirty="0" err="1" smtClean="0">
                <a:latin typeface="Times New Roman" panose="02020603050405020304" pitchFamily="18" charset="0"/>
                <a:cs typeface="Times New Roman" panose="02020603050405020304" pitchFamily="18" charset="0"/>
              </a:rPr>
              <a:t>stl</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MAP, vector, array, Boolean array </a:t>
            </a:r>
            <a:r>
              <a:rPr lang="en-US" dirty="0" smtClean="0">
                <a:latin typeface="Times New Roman" panose="02020603050405020304" pitchFamily="18" charset="0"/>
                <a:cs typeface="Times New Roman" panose="02020603050405020304" pitchFamily="18" charset="0"/>
              </a:rPr>
              <a:t>for implementing the overall algorithm.</a:t>
            </a:r>
          </a:p>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Finding shortest route from </a:t>
            </a:r>
            <a:r>
              <a:rPr lang="en-US" dirty="0" smtClean="0">
                <a:latin typeface="Times New Roman" panose="02020603050405020304" pitchFamily="18" charset="0"/>
                <a:cs typeface="Times New Roman" panose="02020603050405020304" pitchFamily="18" charset="0"/>
              </a:rPr>
              <a:t>every </a:t>
            </a:r>
            <a:r>
              <a:rPr lang="en-US" dirty="0" smtClean="0">
                <a:latin typeface="Times New Roman" panose="02020603050405020304" pitchFamily="18" charset="0"/>
                <a:cs typeface="Times New Roman" panose="02020603050405020304" pitchFamily="18" charset="0"/>
              </a:rPr>
              <a:t>place to all other locations.</a:t>
            </a:r>
          </a:p>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Finding shortest route from </a:t>
            </a:r>
            <a:r>
              <a:rPr lang="en-US" dirty="0" smtClean="0">
                <a:latin typeface="Times New Roman" panose="02020603050405020304" pitchFamily="18" charset="0"/>
                <a:cs typeface="Times New Roman" panose="02020603050405020304" pitchFamily="18" charset="0"/>
              </a:rPr>
              <a:t>various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path to all other locations</a:t>
            </a:r>
          </a:p>
          <a:p>
            <a:pPr>
              <a:buNone/>
            </a:pPr>
            <a:endParaRPr lang="en-US" dirty="0" smtClean="0"/>
          </a:p>
          <a:p>
            <a:pPr>
              <a:buFont typeface="Wingdings" pitchFamily="2" charset="2"/>
              <a:buChar char="Ø"/>
            </a:pPr>
            <a:endParaRPr lang="en-US" dirty="0"/>
          </a:p>
        </p:txBody>
      </p:sp>
      <p:sp>
        <p:nvSpPr>
          <p:cNvPr id="7" name="TextBox 6"/>
          <p:cNvSpPr txBox="1"/>
          <p:nvPr/>
        </p:nvSpPr>
        <p:spPr>
          <a:xfrm>
            <a:off x="1981200" y="19050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Output of our code</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146" y="1676399"/>
            <a:ext cx="8801391" cy="472440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74" y="914400"/>
            <a:ext cx="8382000" cy="5136541"/>
          </a:xfrm>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0514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28600"/>
            <a:ext cx="7772400" cy="1143000"/>
          </a:xfrm>
        </p:spPr>
        <p:txBody>
          <a:bodyPr>
            <a:normAutofit fontScale="90000"/>
          </a:bodyPr>
          <a:lstStyle/>
          <a:p>
            <a:r>
              <a:rPr lang="en-US" smtClean="0"/>
              <a:t>Floyd's Algorithm Using n+1 </a:t>
            </a:r>
            <a:r>
              <a:rPr lang="en-US" i="1" smtClean="0"/>
              <a:t>D</a:t>
            </a:r>
            <a:r>
              <a:rPr lang="en-US" smtClean="0"/>
              <a:t> matrices</a:t>
            </a:r>
          </a:p>
        </p:txBody>
      </p:sp>
      <p:sp>
        <p:nvSpPr>
          <p:cNvPr id="14339" name="Rectangle 3"/>
          <p:cNvSpPr>
            <a:spLocks noGrp="1" noChangeArrowheads="1"/>
          </p:cNvSpPr>
          <p:nvPr>
            <p:ph type="body" idx="1"/>
          </p:nvPr>
        </p:nvSpPr>
        <p:spPr>
          <a:xfrm>
            <a:off x="304800" y="1524000"/>
            <a:ext cx="8534400" cy="5029200"/>
          </a:xfrm>
        </p:spPr>
        <p:txBody>
          <a:bodyPr>
            <a:normAutofit fontScale="85000" lnSpcReduction="10000"/>
          </a:bodyPr>
          <a:lstStyle/>
          <a:p>
            <a:pPr>
              <a:buFontTx/>
              <a:buNone/>
            </a:pPr>
            <a:r>
              <a:rPr lang="en-US" dirty="0" smtClean="0"/>
              <a:t>Floyd//Computes shortest distance between all pairs </a:t>
            </a:r>
          </a:p>
          <a:p>
            <a:pPr>
              <a:buFontTx/>
              <a:buNone/>
            </a:pPr>
            <a:endParaRPr lang="en-US" b="1" dirty="0"/>
          </a:p>
          <a:p>
            <a:pPr>
              <a:buFontTx/>
              <a:buNone/>
            </a:pPr>
            <a:r>
              <a:rPr lang="en-US" b="1" dirty="0" smtClean="0"/>
              <a:t>   1</a:t>
            </a:r>
            <a:r>
              <a:rPr lang="en-US" dirty="0" smtClean="0"/>
              <a:t>. </a:t>
            </a:r>
            <a:r>
              <a:rPr lang="en-US" b="1" i="1" dirty="0" smtClean="0"/>
              <a:t>D</a:t>
            </a:r>
            <a:r>
              <a:rPr lang="en-US" b="1" baseline="30000" dirty="0" smtClean="0"/>
              <a:t>0</a:t>
            </a:r>
            <a:r>
              <a:rPr lang="en-US" b="1" i="1" dirty="0" smtClean="0"/>
              <a:t>  </a:t>
            </a:r>
            <a:r>
              <a:rPr lang="en-US" b="1" dirty="0" smtClean="0">
                <a:sym typeface="Symbol" panose="05050102010706020507" pitchFamily="18" charset="2"/>
              </a:rPr>
              <a:t> </a:t>
            </a:r>
            <a:r>
              <a:rPr lang="en-US" b="1" i="1" dirty="0" smtClean="0">
                <a:sym typeface="Symbol" panose="05050102010706020507" pitchFamily="18" charset="2"/>
              </a:rPr>
              <a:t>W   </a:t>
            </a:r>
            <a:r>
              <a:rPr lang="en-US" dirty="0" smtClean="0">
                <a:sym typeface="Symbol" panose="05050102010706020507" pitchFamily="18" charset="2"/>
              </a:rPr>
              <a:t>// initialize </a:t>
            </a:r>
            <a:r>
              <a:rPr lang="en-US" i="1" dirty="0" smtClean="0">
                <a:sym typeface="Symbol" panose="05050102010706020507" pitchFamily="18" charset="2"/>
              </a:rPr>
              <a:t>D</a:t>
            </a:r>
            <a:r>
              <a:rPr lang="en-US" dirty="0" smtClean="0">
                <a:sym typeface="Symbol" panose="05050102010706020507" pitchFamily="18" charset="2"/>
              </a:rPr>
              <a:t> array to </a:t>
            </a:r>
            <a:r>
              <a:rPr lang="en-US" i="1" dirty="0" smtClean="0">
                <a:sym typeface="Symbol" panose="05050102010706020507" pitchFamily="18" charset="2"/>
              </a:rPr>
              <a:t>W </a:t>
            </a:r>
            <a:r>
              <a:rPr lang="en-US" dirty="0" smtClean="0">
                <a:sym typeface="Symbol" panose="05050102010706020507" pitchFamily="18" charset="2"/>
              </a:rPr>
              <a:t>[ ]</a:t>
            </a:r>
            <a:r>
              <a:rPr lang="en-US" b="1" i="1" dirty="0" smtClean="0">
                <a:sym typeface="Symbol" panose="05050102010706020507" pitchFamily="18" charset="2"/>
              </a:rPr>
              <a:t/>
            </a:r>
            <a:br>
              <a:rPr lang="en-US" b="1" i="1" dirty="0" smtClean="0">
                <a:sym typeface="Symbol" panose="05050102010706020507" pitchFamily="18" charset="2"/>
              </a:rPr>
            </a:br>
            <a:r>
              <a:rPr lang="en-US" b="1" dirty="0" smtClean="0">
                <a:sym typeface="Symbol" panose="05050102010706020507" pitchFamily="18" charset="2"/>
              </a:rPr>
              <a:t>2. </a:t>
            </a:r>
            <a:r>
              <a:rPr lang="en-US" b="1" i="1" dirty="0" smtClean="0">
                <a:sym typeface="Symbol" panose="05050102010706020507" pitchFamily="18" charset="2"/>
              </a:rPr>
              <a:t>P </a:t>
            </a:r>
            <a:r>
              <a:rPr lang="en-US" b="1" dirty="0" smtClean="0">
                <a:sym typeface="Symbol" panose="05050102010706020507" pitchFamily="18" charset="2"/>
              </a:rPr>
              <a:t></a:t>
            </a:r>
            <a:r>
              <a:rPr lang="en-US" i="1" dirty="0" smtClean="0">
                <a:sym typeface="Symbol" panose="05050102010706020507" pitchFamily="18" charset="2"/>
              </a:rPr>
              <a:t> </a:t>
            </a:r>
            <a:r>
              <a:rPr lang="en-US" dirty="0" smtClean="0">
                <a:sym typeface="Symbol" panose="05050102010706020507" pitchFamily="18" charset="2"/>
              </a:rPr>
              <a:t>0     // initialize P array to [0]</a:t>
            </a:r>
            <a:r>
              <a:rPr lang="en-US" i="1" dirty="0" smtClean="0">
                <a:sym typeface="Symbol" panose="05050102010706020507" pitchFamily="18" charset="2"/>
              </a:rPr>
              <a:t/>
            </a:r>
            <a:br>
              <a:rPr lang="en-US" i="1" dirty="0" smtClean="0">
                <a:sym typeface="Symbol" panose="05050102010706020507" pitchFamily="18" charset="2"/>
              </a:rPr>
            </a:br>
            <a:r>
              <a:rPr lang="en-US" b="1" dirty="0" smtClean="0">
                <a:sym typeface="Symbol" panose="05050102010706020507" pitchFamily="18" charset="2"/>
              </a:rPr>
              <a:t>3</a:t>
            </a:r>
            <a:r>
              <a:rPr lang="en-US" dirty="0" smtClean="0">
                <a:sym typeface="Symbol" panose="05050102010706020507" pitchFamily="18" charset="2"/>
              </a:rPr>
              <a:t>. </a:t>
            </a:r>
            <a:r>
              <a:rPr lang="en-US" b="1" dirty="0" smtClean="0">
                <a:sym typeface="Symbol" panose="05050102010706020507" pitchFamily="18" charset="2"/>
              </a:rPr>
              <a:t>for </a:t>
            </a:r>
            <a:r>
              <a:rPr lang="en-US" b="1" i="1" dirty="0" smtClean="0">
                <a:sym typeface="Symbol" panose="05050102010706020507" pitchFamily="18" charset="2"/>
              </a:rPr>
              <a:t>k </a:t>
            </a:r>
            <a:r>
              <a:rPr lang="en-US" b="1" dirty="0" smtClean="0">
                <a:sym typeface="Symbol" panose="05050102010706020507" pitchFamily="18" charset="2"/>
              </a:rPr>
              <a:t> 1 to </a:t>
            </a:r>
            <a:r>
              <a:rPr lang="en-US" b="1" i="1" dirty="0" smtClean="0">
                <a:sym typeface="Symbol" panose="05050102010706020507" pitchFamily="18" charset="2"/>
              </a:rPr>
              <a:t>n</a:t>
            </a:r>
            <a:br>
              <a:rPr lang="en-US" b="1" i="1" dirty="0" smtClean="0">
                <a:sym typeface="Symbol" panose="05050102010706020507" pitchFamily="18" charset="2"/>
              </a:rPr>
            </a:br>
            <a:r>
              <a:rPr lang="en-US" b="1" dirty="0" smtClean="0">
                <a:sym typeface="Symbol" panose="05050102010706020507" pitchFamily="18" charset="2"/>
              </a:rPr>
              <a:t>4.       do for </a:t>
            </a:r>
            <a:r>
              <a:rPr lang="en-US" b="1" i="1" dirty="0" err="1" smtClean="0">
                <a:sym typeface="Symbol" panose="05050102010706020507" pitchFamily="18" charset="2"/>
              </a:rPr>
              <a:t>i</a:t>
            </a:r>
            <a:r>
              <a:rPr lang="en-US" b="1" i="1" dirty="0" smtClean="0">
                <a:sym typeface="Symbol" panose="05050102010706020507" pitchFamily="18" charset="2"/>
              </a:rPr>
              <a:t> </a:t>
            </a:r>
            <a:r>
              <a:rPr lang="en-US" b="1" dirty="0" smtClean="0">
                <a:sym typeface="Symbol" panose="05050102010706020507" pitchFamily="18" charset="2"/>
              </a:rPr>
              <a:t> 1 to </a:t>
            </a:r>
            <a:r>
              <a:rPr lang="en-US" b="1" i="1" dirty="0" smtClean="0">
                <a:sym typeface="Symbol" panose="05050102010706020507" pitchFamily="18" charset="2"/>
              </a:rPr>
              <a:t>n</a:t>
            </a:r>
            <a:br>
              <a:rPr lang="en-US" b="1" i="1" dirty="0" smtClean="0">
                <a:sym typeface="Symbol" panose="05050102010706020507" pitchFamily="18" charset="2"/>
              </a:rPr>
            </a:br>
            <a:r>
              <a:rPr lang="en-US" b="1" dirty="0" smtClean="0">
                <a:sym typeface="Symbol" panose="05050102010706020507" pitchFamily="18" charset="2"/>
              </a:rPr>
              <a:t>5.            do for </a:t>
            </a:r>
            <a:r>
              <a:rPr lang="en-US" b="1" i="1" dirty="0" smtClean="0">
                <a:sym typeface="Symbol" panose="05050102010706020507" pitchFamily="18" charset="2"/>
              </a:rPr>
              <a:t>j </a:t>
            </a:r>
            <a:r>
              <a:rPr lang="en-US" b="1" dirty="0" smtClean="0">
                <a:sym typeface="Symbol" panose="05050102010706020507" pitchFamily="18" charset="2"/>
              </a:rPr>
              <a:t> 1 to </a:t>
            </a:r>
            <a:r>
              <a:rPr lang="en-US" b="1" i="1" dirty="0" smtClean="0">
                <a:sym typeface="Symbol" panose="05050102010706020507" pitchFamily="18" charset="2"/>
              </a:rPr>
              <a:t>n</a:t>
            </a:r>
            <a:br>
              <a:rPr lang="en-US" b="1" i="1" dirty="0" smtClean="0">
                <a:sym typeface="Symbol" panose="05050102010706020507" pitchFamily="18" charset="2"/>
              </a:rPr>
            </a:br>
            <a:r>
              <a:rPr lang="en-US" b="1" dirty="0" smtClean="0">
                <a:sym typeface="Symbol" panose="05050102010706020507" pitchFamily="18" charset="2"/>
              </a:rPr>
              <a:t>6.</a:t>
            </a:r>
            <a:r>
              <a:rPr lang="en-US" b="1" i="1" dirty="0" smtClean="0">
                <a:sym typeface="Symbol" panose="05050102010706020507" pitchFamily="18" charset="2"/>
              </a:rPr>
              <a:t>                 </a:t>
            </a:r>
            <a:r>
              <a:rPr lang="en-US" b="1" dirty="0" smtClean="0">
                <a:sym typeface="Symbol" panose="05050102010706020507" pitchFamily="18" charset="2"/>
              </a:rPr>
              <a:t>if (</a:t>
            </a:r>
            <a:r>
              <a:rPr lang="en-US" b="1" i="1" dirty="0" smtClean="0">
                <a:sym typeface="Symbol" panose="05050102010706020507" pitchFamily="18" charset="2"/>
              </a:rPr>
              <a:t>D</a:t>
            </a:r>
            <a:r>
              <a:rPr lang="en-US" b="1" i="1" baseline="30000" dirty="0" smtClean="0">
                <a:sym typeface="Symbol" panose="05050102010706020507" pitchFamily="18" charset="2"/>
              </a:rPr>
              <a:t>k</a:t>
            </a:r>
            <a:r>
              <a:rPr lang="en-US" b="1" baseline="30000" dirty="0" smtClean="0">
                <a:sym typeface="Symbol" panose="05050102010706020507" pitchFamily="18" charset="2"/>
              </a:rPr>
              <a:t>-1</a:t>
            </a:r>
            <a:r>
              <a:rPr lang="en-US" b="1" dirty="0" smtClean="0">
                <a:sym typeface="Symbol" panose="05050102010706020507" pitchFamily="18" charset="2"/>
              </a:rPr>
              <a:t>[ </a:t>
            </a:r>
            <a:r>
              <a:rPr lang="en-US" b="1" i="1" dirty="0" err="1" smtClean="0">
                <a:sym typeface="Symbol" panose="05050102010706020507" pitchFamily="18" charset="2"/>
              </a:rPr>
              <a:t>i</a:t>
            </a:r>
            <a:r>
              <a:rPr lang="en-US" b="1" dirty="0" smtClean="0">
                <a:sym typeface="Symbol" panose="05050102010706020507" pitchFamily="18" charset="2"/>
              </a:rPr>
              <a:t>, </a:t>
            </a:r>
            <a:r>
              <a:rPr lang="en-US" b="1" i="1" dirty="0" smtClean="0">
                <a:sym typeface="Symbol" panose="05050102010706020507" pitchFamily="18" charset="2"/>
              </a:rPr>
              <a:t>j</a:t>
            </a:r>
            <a:r>
              <a:rPr lang="en-US" b="1" dirty="0" smtClean="0">
                <a:sym typeface="Symbol" panose="05050102010706020507" pitchFamily="18" charset="2"/>
              </a:rPr>
              <a:t> ] &gt; </a:t>
            </a:r>
            <a:r>
              <a:rPr lang="en-US" b="1" i="1" dirty="0" smtClean="0">
                <a:sym typeface="Symbol" panose="05050102010706020507" pitchFamily="18" charset="2"/>
              </a:rPr>
              <a:t>D</a:t>
            </a:r>
            <a:r>
              <a:rPr lang="en-US" b="1" i="1" baseline="30000" dirty="0" smtClean="0">
                <a:sym typeface="Symbol" panose="05050102010706020507" pitchFamily="18" charset="2"/>
              </a:rPr>
              <a:t>k</a:t>
            </a:r>
            <a:r>
              <a:rPr lang="en-US" b="1" baseline="30000" dirty="0" smtClean="0">
                <a:sym typeface="Symbol" panose="05050102010706020507" pitchFamily="18" charset="2"/>
              </a:rPr>
              <a:t>-1</a:t>
            </a:r>
            <a:r>
              <a:rPr lang="en-US" b="1" i="1" dirty="0" smtClean="0">
                <a:sym typeface="Symbol" panose="05050102010706020507" pitchFamily="18" charset="2"/>
              </a:rPr>
              <a:t> </a:t>
            </a:r>
            <a:r>
              <a:rPr lang="en-US" b="1" dirty="0" smtClean="0">
                <a:sym typeface="Symbol" panose="05050102010706020507" pitchFamily="18" charset="2"/>
              </a:rPr>
              <a:t>[ </a:t>
            </a:r>
            <a:r>
              <a:rPr lang="en-US" b="1" i="1" dirty="0" err="1" smtClean="0">
                <a:sym typeface="Symbol" panose="05050102010706020507" pitchFamily="18" charset="2"/>
              </a:rPr>
              <a:t>i</a:t>
            </a:r>
            <a:r>
              <a:rPr lang="en-US" b="1" dirty="0" smtClean="0">
                <a:sym typeface="Symbol" panose="05050102010706020507" pitchFamily="18" charset="2"/>
              </a:rPr>
              <a:t>, </a:t>
            </a:r>
            <a:r>
              <a:rPr lang="en-US" b="1" i="1" dirty="0" smtClean="0">
                <a:sym typeface="Symbol" panose="05050102010706020507" pitchFamily="18" charset="2"/>
              </a:rPr>
              <a:t>k</a:t>
            </a:r>
            <a:r>
              <a:rPr lang="en-US" b="1" dirty="0" smtClean="0">
                <a:sym typeface="Symbol" panose="05050102010706020507" pitchFamily="18" charset="2"/>
              </a:rPr>
              <a:t> ] +</a:t>
            </a:r>
            <a:r>
              <a:rPr lang="en-US" b="1" i="1" dirty="0" smtClean="0">
                <a:sym typeface="Symbol" panose="05050102010706020507" pitchFamily="18" charset="2"/>
              </a:rPr>
              <a:t> D</a:t>
            </a:r>
            <a:r>
              <a:rPr lang="en-US" b="1" i="1" baseline="30000" dirty="0" smtClean="0">
                <a:sym typeface="Symbol" panose="05050102010706020507" pitchFamily="18" charset="2"/>
              </a:rPr>
              <a:t>k</a:t>
            </a:r>
            <a:r>
              <a:rPr lang="en-US" b="1" baseline="30000" dirty="0" smtClean="0">
                <a:sym typeface="Symbol" panose="05050102010706020507" pitchFamily="18" charset="2"/>
              </a:rPr>
              <a:t>-1</a:t>
            </a:r>
            <a:r>
              <a:rPr lang="en-US" b="1" i="1" dirty="0" smtClean="0">
                <a:sym typeface="Symbol" panose="05050102010706020507" pitchFamily="18" charset="2"/>
              </a:rPr>
              <a:t> </a:t>
            </a:r>
            <a:r>
              <a:rPr lang="en-US" b="1" dirty="0" smtClean="0">
                <a:sym typeface="Symbol" panose="05050102010706020507" pitchFamily="18" charset="2"/>
              </a:rPr>
              <a:t>[ </a:t>
            </a:r>
            <a:r>
              <a:rPr lang="en-US" b="1" i="1" dirty="0" smtClean="0">
                <a:sym typeface="Symbol" panose="05050102010706020507" pitchFamily="18" charset="2"/>
              </a:rPr>
              <a:t>k</a:t>
            </a:r>
            <a:r>
              <a:rPr lang="en-US" b="1" dirty="0" smtClean="0">
                <a:sym typeface="Symbol" panose="05050102010706020507" pitchFamily="18" charset="2"/>
              </a:rPr>
              <a:t>, </a:t>
            </a:r>
            <a:r>
              <a:rPr lang="en-US" b="1" i="1" dirty="0" smtClean="0">
                <a:sym typeface="Symbol" panose="05050102010706020507" pitchFamily="18" charset="2"/>
              </a:rPr>
              <a:t>j</a:t>
            </a:r>
            <a:r>
              <a:rPr lang="en-US" b="1" dirty="0" smtClean="0">
                <a:sym typeface="Symbol" panose="05050102010706020507" pitchFamily="18" charset="2"/>
              </a:rPr>
              <a:t> ] ) </a:t>
            </a:r>
            <a:br>
              <a:rPr lang="en-US" b="1" dirty="0" smtClean="0">
                <a:sym typeface="Symbol" panose="05050102010706020507" pitchFamily="18" charset="2"/>
              </a:rPr>
            </a:br>
            <a:r>
              <a:rPr lang="en-US" b="1" dirty="0" smtClean="0">
                <a:sym typeface="Symbol" panose="05050102010706020507" pitchFamily="18" charset="2"/>
              </a:rPr>
              <a:t>7.	</a:t>
            </a:r>
            <a:r>
              <a:rPr lang="en-US" b="1" dirty="0">
                <a:sym typeface="Symbol" panose="05050102010706020507" pitchFamily="18" charset="2"/>
              </a:rPr>
              <a:t> </a:t>
            </a:r>
            <a:r>
              <a:rPr lang="en-US" b="1" dirty="0" smtClean="0">
                <a:sym typeface="Symbol" panose="05050102010706020507" pitchFamily="18" charset="2"/>
              </a:rPr>
              <a:t>           then  </a:t>
            </a:r>
            <a:r>
              <a:rPr lang="en-US" b="1" i="1" dirty="0" err="1" smtClean="0">
                <a:sym typeface="Symbol" panose="05050102010706020507" pitchFamily="18" charset="2"/>
              </a:rPr>
              <a:t>D</a:t>
            </a:r>
            <a:r>
              <a:rPr lang="en-US" b="1" i="1" baseline="30000" dirty="0" err="1" smtClean="0">
                <a:sym typeface="Symbol" panose="05050102010706020507" pitchFamily="18" charset="2"/>
              </a:rPr>
              <a:t>k</a:t>
            </a:r>
            <a:r>
              <a:rPr lang="en-US" b="1" dirty="0" smtClean="0">
                <a:sym typeface="Symbol" panose="05050102010706020507" pitchFamily="18" charset="2"/>
              </a:rPr>
              <a:t>[ </a:t>
            </a:r>
            <a:r>
              <a:rPr lang="en-US" b="1" i="1" dirty="0" err="1" smtClean="0">
                <a:sym typeface="Symbol" panose="05050102010706020507" pitchFamily="18" charset="2"/>
              </a:rPr>
              <a:t>i</a:t>
            </a:r>
            <a:r>
              <a:rPr lang="en-US" b="1" dirty="0" smtClean="0">
                <a:sym typeface="Symbol" panose="05050102010706020507" pitchFamily="18" charset="2"/>
              </a:rPr>
              <a:t>, </a:t>
            </a:r>
            <a:r>
              <a:rPr lang="en-US" b="1" i="1" dirty="0" smtClean="0">
                <a:sym typeface="Symbol" panose="05050102010706020507" pitchFamily="18" charset="2"/>
              </a:rPr>
              <a:t>j</a:t>
            </a:r>
            <a:r>
              <a:rPr lang="en-US" b="1" dirty="0" smtClean="0">
                <a:sym typeface="Symbol" panose="05050102010706020507" pitchFamily="18" charset="2"/>
              </a:rPr>
              <a:t> ]  </a:t>
            </a:r>
            <a:r>
              <a:rPr lang="en-US" b="1" i="1" dirty="0" smtClean="0">
                <a:sym typeface="Symbol" panose="05050102010706020507" pitchFamily="18" charset="2"/>
              </a:rPr>
              <a:t>D</a:t>
            </a:r>
            <a:r>
              <a:rPr lang="en-US" b="1" i="1" baseline="30000" dirty="0" smtClean="0">
                <a:sym typeface="Symbol" panose="05050102010706020507" pitchFamily="18" charset="2"/>
              </a:rPr>
              <a:t>k</a:t>
            </a:r>
            <a:r>
              <a:rPr lang="en-US" b="1" baseline="30000" dirty="0" smtClean="0">
                <a:sym typeface="Symbol" panose="05050102010706020507" pitchFamily="18" charset="2"/>
              </a:rPr>
              <a:t>-1</a:t>
            </a:r>
            <a:r>
              <a:rPr lang="en-US" b="1" i="1" dirty="0" smtClean="0">
                <a:sym typeface="Symbol" panose="05050102010706020507" pitchFamily="18" charset="2"/>
              </a:rPr>
              <a:t> </a:t>
            </a:r>
            <a:r>
              <a:rPr lang="en-US" b="1" dirty="0" smtClean="0">
                <a:sym typeface="Symbol" panose="05050102010706020507" pitchFamily="18" charset="2"/>
              </a:rPr>
              <a:t>[ </a:t>
            </a:r>
            <a:r>
              <a:rPr lang="en-US" b="1" i="1" dirty="0" err="1" smtClean="0">
                <a:sym typeface="Symbol" panose="05050102010706020507" pitchFamily="18" charset="2"/>
              </a:rPr>
              <a:t>i</a:t>
            </a:r>
            <a:r>
              <a:rPr lang="en-US" b="1" dirty="0" smtClean="0">
                <a:sym typeface="Symbol" panose="05050102010706020507" pitchFamily="18" charset="2"/>
              </a:rPr>
              <a:t>, </a:t>
            </a:r>
            <a:r>
              <a:rPr lang="en-US" b="1" i="1" dirty="0" smtClean="0">
                <a:sym typeface="Symbol" panose="05050102010706020507" pitchFamily="18" charset="2"/>
              </a:rPr>
              <a:t>k</a:t>
            </a:r>
            <a:r>
              <a:rPr lang="en-US" b="1" dirty="0" smtClean="0">
                <a:sym typeface="Symbol" panose="05050102010706020507" pitchFamily="18" charset="2"/>
              </a:rPr>
              <a:t> ] +</a:t>
            </a:r>
            <a:r>
              <a:rPr lang="en-US" b="1" i="1" dirty="0" smtClean="0">
                <a:sym typeface="Symbol" panose="05050102010706020507" pitchFamily="18" charset="2"/>
              </a:rPr>
              <a:t> D</a:t>
            </a:r>
            <a:r>
              <a:rPr lang="en-US" b="1" i="1" baseline="30000" dirty="0" smtClean="0">
                <a:sym typeface="Symbol" panose="05050102010706020507" pitchFamily="18" charset="2"/>
              </a:rPr>
              <a:t>k</a:t>
            </a:r>
            <a:r>
              <a:rPr lang="en-US" b="1" baseline="30000" dirty="0" smtClean="0">
                <a:sym typeface="Symbol" panose="05050102010706020507" pitchFamily="18" charset="2"/>
              </a:rPr>
              <a:t>-1</a:t>
            </a:r>
            <a:r>
              <a:rPr lang="en-US" b="1" i="1" dirty="0" smtClean="0">
                <a:sym typeface="Symbol" panose="05050102010706020507" pitchFamily="18" charset="2"/>
              </a:rPr>
              <a:t> </a:t>
            </a:r>
            <a:r>
              <a:rPr lang="en-US" b="1" dirty="0" smtClean="0">
                <a:sym typeface="Symbol" panose="05050102010706020507" pitchFamily="18" charset="2"/>
              </a:rPr>
              <a:t>[ </a:t>
            </a:r>
            <a:r>
              <a:rPr lang="en-US" b="1" i="1" dirty="0" smtClean="0">
                <a:sym typeface="Symbol" panose="05050102010706020507" pitchFamily="18" charset="2"/>
              </a:rPr>
              <a:t>k</a:t>
            </a:r>
            <a:r>
              <a:rPr lang="en-US" b="1" dirty="0" smtClean="0">
                <a:sym typeface="Symbol" panose="05050102010706020507" pitchFamily="18" charset="2"/>
              </a:rPr>
              <a:t>, </a:t>
            </a:r>
            <a:r>
              <a:rPr lang="en-US" b="1" i="1" dirty="0" smtClean="0">
                <a:sym typeface="Symbol" panose="05050102010706020507" pitchFamily="18" charset="2"/>
              </a:rPr>
              <a:t>j</a:t>
            </a:r>
            <a:r>
              <a:rPr lang="en-US" b="1" dirty="0" smtClean="0">
                <a:sym typeface="Symbol" panose="05050102010706020507" pitchFamily="18" charset="2"/>
              </a:rPr>
              <a:t> ] </a:t>
            </a:r>
            <a:br>
              <a:rPr lang="en-US" b="1" dirty="0" smtClean="0">
                <a:sym typeface="Symbol" panose="05050102010706020507" pitchFamily="18" charset="2"/>
              </a:rPr>
            </a:br>
            <a:r>
              <a:rPr lang="en-US" b="1" dirty="0" smtClean="0">
                <a:sym typeface="Symbol" panose="05050102010706020507" pitchFamily="18" charset="2"/>
              </a:rPr>
              <a:t>8.		                    </a:t>
            </a:r>
            <a:r>
              <a:rPr lang="en-US" b="1" i="1" dirty="0" smtClean="0"/>
              <a:t>P</a:t>
            </a:r>
            <a:r>
              <a:rPr lang="en-US" b="1" dirty="0" smtClean="0"/>
              <a:t>[ </a:t>
            </a:r>
            <a:r>
              <a:rPr lang="en-US" b="1" i="1" dirty="0" err="1" smtClean="0"/>
              <a:t>i</a:t>
            </a:r>
            <a:r>
              <a:rPr lang="en-US" b="1" i="1" dirty="0" smtClean="0"/>
              <a:t>, j</a:t>
            </a:r>
            <a:r>
              <a:rPr lang="en-US" b="1" dirty="0" smtClean="0"/>
              <a:t> ] </a:t>
            </a:r>
            <a:r>
              <a:rPr lang="en-US" b="1" dirty="0" smtClean="0">
                <a:sym typeface="Symbol" panose="05050102010706020507" pitchFamily="18" charset="2"/>
              </a:rPr>
              <a:t> </a:t>
            </a:r>
            <a:r>
              <a:rPr lang="en-US" b="1" i="1" dirty="0" smtClean="0"/>
              <a:t>k</a:t>
            </a:r>
            <a:r>
              <a:rPr lang="en-US" b="1" dirty="0" smtClean="0"/>
              <a:t>;</a:t>
            </a:r>
            <a:br>
              <a:rPr lang="en-US" b="1" dirty="0" smtClean="0"/>
            </a:br>
            <a:r>
              <a:rPr lang="en-US" b="1" dirty="0" smtClean="0"/>
              <a:t>9.		           else </a:t>
            </a:r>
            <a:r>
              <a:rPr lang="en-US" b="1" i="1" dirty="0" err="1" smtClean="0">
                <a:sym typeface="Symbol" panose="05050102010706020507" pitchFamily="18" charset="2"/>
              </a:rPr>
              <a:t>D</a:t>
            </a:r>
            <a:r>
              <a:rPr lang="en-US" b="1" i="1" baseline="30000" dirty="0" err="1" smtClean="0">
                <a:sym typeface="Symbol" panose="05050102010706020507" pitchFamily="18" charset="2"/>
              </a:rPr>
              <a:t>k</a:t>
            </a:r>
            <a:r>
              <a:rPr lang="en-US" b="1" dirty="0" smtClean="0">
                <a:sym typeface="Symbol" panose="05050102010706020507" pitchFamily="18" charset="2"/>
              </a:rPr>
              <a:t>[ </a:t>
            </a:r>
            <a:r>
              <a:rPr lang="en-US" b="1" i="1" dirty="0" err="1" smtClean="0">
                <a:sym typeface="Symbol" panose="05050102010706020507" pitchFamily="18" charset="2"/>
              </a:rPr>
              <a:t>i</a:t>
            </a:r>
            <a:r>
              <a:rPr lang="en-US" b="1" dirty="0" smtClean="0">
                <a:sym typeface="Symbol" panose="05050102010706020507" pitchFamily="18" charset="2"/>
              </a:rPr>
              <a:t>, </a:t>
            </a:r>
            <a:r>
              <a:rPr lang="en-US" b="1" i="1" dirty="0" smtClean="0">
                <a:sym typeface="Symbol" panose="05050102010706020507" pitchFamily="18" charset="2"/>
              </a:rPr>
              <a:t>j</a:t>
            </a:r>
            <a:r>
              <a:rPr lang="en-US" b="1" dirty="0" smtClean="0">
                <a:sym typeface="Symbol" panose="05050102010706020507" pitchFamily="18" charset="2"/>
              </a:rPr>
              <a:t> ]  </a:t>
            </a:r>
            <a:r>
              <a:rPr lang="en-US" b="1" i="1" dirty="0" smtClean="0">
                <a:sym typeface="Symbol" panose="05050102010706020507" pitchFamily="18" charset="2"/>
              </a:rPr>
              <a:t>D</a:t>
            </a:r>
            <a:r>
              <a:rPr lang="en-US" b="1" i="1" baseline="30000" dirty="0" smtClean="0">
                <a:sym typeface="Symbol" panose="05050102010706020507" pitchFamily="18" charset="2"/>
              </a:rPr>
              <a:t>k</a:t>
            </a:r>
            <a:r>
              <a:rPr lang="en-US" b="1" baseline="30000" dirty="0" smtClean="0">
                <a:sym typeface="Symbol" panose="05050102010706020507" pitchFamily="18" charset="2"/>
              </a:rPr>
              <a:t>-1</a:t>
            </a:r>
            <a:r>
              <a:rPr lang="en-US" b="1" i="1" dirty="0" smtClean="0">
                <a:sym typeface="Symbol" panose="05050102010706020507" pitchFamily="18" charset="2"/>
              </a:rPr>
              <a:t> </a:t>
            </a:r>
            <a:r>
              <a:rPr lang="en-US" b="1" dirty="0" smtClean="0">
                <a:sym typeface="Symbol" panose="05050102010706020507" pitchFamily="18" charset="2"/>
              </a:rPr>
              <a:t>[ </a:t>
            </a:r>
            <a:r>
              <a:rPr lang="en-US" b="1" i="1" dirty="0" err="1" smtClean="0">
                <a:sym typeface="Symbol" panose="05050102010706020507" pitchFamily="18" charset="2"/>
              </a:rPr>
              <a:t>i</a:t>
            </a:r>
            <a:r>
              <a:rPr lang="en-US" b="1" dirty="0" smtClean="0">
                <a:sym typeface="Symbol" panose="05050102010706020507" pitchFamily="18" charset="2"/>
              </a:rPr>
              <a:t>, </a:t>
            </a:r>
            <a:r>
              <a:rPr lang="en-US" b="1" i="1" dirty="0" smtClean="0">
                <a:sym typeface="Symbol" panose="05050102010706020507" pitchFamily="18" charset="2"/>
              </a:rPr>
              <a:t>j</a:t>
            </a:r>
            <a:r>
              <a:rPr lang="en-US" b="1" dirty="0" smtClean="0">
                <a:sym typeface="Symbol" panose="05050102010706020507" pitchFamily="18" charset="2"/>
              </a:rPr>
              <a:t> ] </a:t>
            </a:r>
            <a:endParaRPr lang="en-US" b="1" dirty="0" smtClean="0"/>
          </a:p>
          <a:p>
            <a:pPr>
              <a:buFontTx/>
              <a:buNone/>
            </a:pPr>
            <a:endParaRPr lang="en-US" b="1" dirty="0" smtClean="0"/>
          </a:p>
        </p:txBody>
      </p:sp>
      <p:sp>
        <p:nvSpPr>
          <p:cNvPr id="14340" name="Slide Number Placeholder 3"/>
          <p:cNvSpPr>
            <a:spLocks noGrp="1"/>
          </p:cNvSpPr>
          <p:nvPr>
            <p:ph type="sldNum" sz="quarter" idx="10"/>
          </p:nvPr>
        </p:nvSpPr>
        <p:spPr>
          <a:xfrm>
            <a:off x="6705600" y="6248400"/>
            <a:ext cx="2438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a:t>Floyd–Warshall Algorithm </a:t>
            </a:r>
            <a:fld id="{E70E56C8-59C6-40A2-A9AF-D5D17ACA1A76}" type="slidenum">
              <a:rPr lang="en-US" sz="1400"/>
              <a:pPr/>
              <a:t>8</a:t>
            </a:fld>
            <a:endParaRPr lang="en-US" sz="1400"/>
          </a:p>
        </p:txBody>
      </p:sp>
    </p:spTree>
    <p:extLst>
      <p:ext uri="{BB962C8B-B14F-4D97-AF65-F5344CB8AC3E}">
        <p14:creationId xmlns:p14="http://schemas.microsoft.com/office/powerpoint/2010/main" val="2349465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04800"/>
            <a:ext cx="8229600" cy="1143000"/>
          </a:xfrm>
        </p:spPr>
        <p:txBody>
          <a:bodyPr>
            <a:normAutofit fontScale="90000"/>
          </a:bodyPr>
          <a:lstStyle/>
          <a:p>
            <a:r>
              <a:rPr lang="en-US" dirty="0" smtClean="0"/>
              <a:t>Complexity Analysis of Floyd </a:t>
            </a:r>
            <a:r>
              <a:rPr lang="en-US" dirty="0" err="1" smtClean="0"/>
              <a:t>Warshal’s</a:t>
            </a:r>
            <a:r>
              <a:rPr lang="en-US" dirty="0" smtClean="0"/>
              <a:t> Algorithm</a:t>
            </a:r>
            <a:endParaRPr lang="en-US" dirty="0"/>
          </a:p>
        </p:txBody>
      </p:sp>
      <p:sp>
        <p:nvSpPr>
          <p:cNvPr id="6" name="Content Placeholder 5"/>
          <p:cNvSpPr>
            <a:spLocks noGrp="1"/>
          </p:cNvSpPr>
          <p:nvPr>
            <p:ph idx="1"/>
          </p:nvPr>
        </p:nvSpPr>
        <p:spPr/>
        <p:txBody>
          <a:bodyPr>
            <a:normAutofit/>
          </a:bodyPr>
          <a:lstStyle/>
          <a:p>
            <a:r>
              <a:rPr lang="en-US" dirty="0" smtClean="0"/>
              <a:t> </a:t>
            </a:r>
          </a:p>
          <a:p>
            <a:pPr algn="just"/>
            <a:r>
              <a:rPr lang="en-US" dirty="0" smtClean="0"/>
              <a:t>The function </a:t>
            </a:r>
            <a:r>
              <a:rPr lang="en-US" dirty="0" err="1" smtClean="0"/>
              <a:t>Floyedwarshall</a:t>
            </a:r>
            <a:r>
              <a:rPr lang="en-US" dirty="0" smtClean="0"/>
              <a:t>(</a:t>
            </a:r>
            <a:r>
              <a:rPr lang="en-US" dirty="0" err="1" smtClean="0"/>
              <a:t>int</a:t>
            </a:r>
            <a:r>
              <a:rPr lang="en-US" dirty="0" smtClean="0"/>
              <a:t>) calls both </a:t>
            </a:r>
            <a:r>
              <a:rPr lang="en-US" dirty="0" err="1" smtClean="0"/>
              <a:t>findpath</a:t>
            </a:r>
            <a:r>
              <a:rPr lang="en-US" dirty="0" smtClean="0"/>
              <a:t> and extract min once for all the vertex. There’s three loop in </a:t>
            </a:r>
            <a:r>
              <a:rPr lang="en-US" dirty="0" err="1" smtClean="0"/>
              <a:t>floyed</a:t>
            </a:r>
            <a:r>
              <a:rPr lang="en-US" dirty="0" smtClean="0"/>
              <a:t> </a:t>
            </a:r>
            <a:r>
              <a:rPr lang="en-US" dirty="0" err="1" smtClean="0"/>
              <a:t>warshall</a:t>
            </a:r>
            <a:r>
              <a:rPr lang="en-US" dirty="0" smtClean="0"/>
              <a:t> algorithm to find the all pair shortest distance. Therefore, approximately the time complexity of this algorithm is O(</a:t>
            </a:r>
            <a:r>
              <a:rPr lang="en-US" sz="2000" dirty="0" smtClean="0"/>
              <a:t>n</a:t>
            </a:r>
            <a:r>
              <a:rPr lang="en-US" sz="2800" dirty="0" smtClean="0"/>
              <a:t>3</a:t>
            </a:r>
            <a:r>
              <a:rPr lang="en-US" dirty="0" smtClean="0"/>
              <a: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929</TotalTime>
  <Words>405</Words>
  <Application>Microsoft Office PowerPoint</Application>
  <PresentationFormat>On-screen Show (4:3)</PresentationFormat>
  <Paragraphs>60</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Rockwell</vt:lpstr>
      <vt:lpstr>Symbol</vt:lpstr>
      <vt:lpstr>Times New Roman</vt:lpstr>
      <vt:lpstr>TimesNewRomanPSMT;TimesNewRoman</vt:lpstr>
      <vt:lpstr>Wingdings</vt:lpstr>
      <vt:lpstr>Wingdings 2</vt:lpstr>
      <vt:lpstr>Foundry</vt:lpstr>
      <vt:lpstr> Uber Transportation system with all pairs shortest path feature (Floyd Warshall)</vt:lpstr>
      <vt:lpstr>Overview</vt:lpstr>
      <vt:lpstr>Shortest path</vt:lpstr>
      <vt:lpstr>Floyd Warshall’s Algorithm</vt:lpstr>
      <vt:lpstr>Applying Floyd Warshall</vt:lpstr>
      <vt:lpstr>Output of our code</vt:lpstr>
      <vt:lpstr>PowerPoint Presentation</vt:lpstr>
      <vt:lpstr>Floyd's Algorithm Using n+1 D matrices</vt:lpstr>
      <vt:lpstr>Complexity Analysis of Floyd Warshal’s Algorithm</vt:lpstr>
      <vt:lpstr>Future Work</vt:lpstr>
      <vt:lpstr>Conclusion</vt:lpstr>
      <vt:lpstr>Questions or Suggestions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RAHAT AHMED</dc:creator>
  <cp:lastModifiedBy>pappu basak</cp:lastModifiedBy>
  <cp:revision>86</cp:revision>
  <dcterms:created xsi:type="dcterms:W3CDTF">2006-08-16T00:00:00Z</dcterms:created>
  <dcterms:modified xsi:type="dcterms:W3CDTF">2017-04-20T11:04:11Z</dcterms:modified>
</cp:coreProperties>
</file>