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 id="2147483864" r:id="rId2"/>
    <p:sldMasterId id="2147483876" r:id="rId3"/>
  </p:sldMasterIdLst>
  <p:notesMasterIdLst>
    <p:notesMasterId r:id="rId10"/>
  </p:notesMasterIdLst>
  <p:handoutMasterIdLst>
    <p:handoutMasterId r:id="rId11"/>
  </p:handoutMasterIdLst>
  <p:sldIdLst>
    <p:sldId id="256" r:id="rId4"/>
    <p:sldId id="261" r:id="rId5"/>
    <p:sldId id="258" r:id="rId6"/>
    <p:sldId id="257"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2C36F6-49BB-4669-B6E4-2601D924D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BBD2A39-76C7-4F2A-827C-8DBE28BB51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E98C1-A57A-4217-B0FC-F38B1ABEC0A0}" type="datetimeFigureOut">
              <a:rPr lang="en-US" smtClean="0"/>
              <a:t>1/23/2025</a:t>
            </a:fld>
            <a:endParaRPr lang="en-US"/>
          </a:p>
        </p:txBody>
      </p:sp>
      <p:sp>
        <p:nvSpPr>
          <p:cNvPr id="4" name="Footer Placeholder 3">
            <a:extLst>
              <a:ext uri="{FF2B5EF4-FFF2-40B4-BE49-F238E27FC236}">
                <a16:creationId xmlns:a16="http://schemas.microsoft.com/office/drawing/2014/main" id="{BE3B14B3-3D8F-4885-A5DE-561B49CFBF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1B3A19-1978-45F3-BCCA-EC6DFA2B47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613E05-5115-42A4-957B-47F582A41661}" type="slidenum">
              <a:rPr lang="en-US" smtClean="0"/>
              <a:t>‹#›</a:t>
            </a:fld>
            <a:endParaRPr lang="en-US"/>
          </a:p>
        </p:txBody>
      </p:sp>
    </p:spTree>
    <p:extLst>
      <p:ext uri="{BB962C8B-B14F-4D97-AF65-F5344CB8AC3E}">
        <p14:creationId xmlns:p14="http://schemas.microsoft.com/office/powerpoint/2010/main" val="881901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4137E-9257-468C-BD19-2449641905D0}"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CA5FB-4741-4514-93F4-D89CF9A38B84}" type="slidenum">
              <a:rPr lang="en-US" smtClean="0"/>
              <a:t>‹#›</a:t>
            </a:fld>
            <a:endParaRPr lang="en-US"/>
          </a:p>
        </p:txBody>
      </p:sp>
    </p:spTree>
    <p:extLst>
      <p:ext uri="{BB962C8B-B14F-4D97-AF65-F5344CB8AC3E}">
        <p14:creationId xmlns:p14="http://schemas.microsoft.com/office/powerpoint/2010/main" val="14520412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888219B-7C53-4026-9C7D-9D6066B4F95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138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20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23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878-C63E-46C9-9E54-D64D184A3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8E72D-1D18-4551-9E01-E7B6B9872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9F2D62-9E87-4FE5-8931-85824F8E4CCD}"/>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a:extLst>
              <a:ext uri="{FF2B5EF4-FFF2-40B4-BE49-F238E27FC236}">
                <a16:creationId xmlns:a16="http://schemas.microsoft.com/office/drawing/2014/main" id="{5BB20B83-4BC4-4D78-BA6C-31D8B4647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AE874-AC52-472F-9C80-C1B5CC422B15}"/>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384518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5EF4-F597-4843-A5E0-001E99249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C1309-2064-415E-A52F-F6BEA9FE5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D8173-47FA-4D38-806A-FFADB40BD804}"/>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a:extLst>
              <a:ext uri="{FF2B5EF4-FFF2-40B4-BE49-F238E27FC236}">
                <a16:creationId xmlns:a16="http://schemas.microsoft.com/office/drawing/2014/main" id="{7C43B577-1FCC-4372-A7ED-D69AD37FD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AEDF8-0BBC-4899-97CC-8D522A005290}"/>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1693280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12E9-A2B2-46A5-92DB-4BBEE753F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80ACB-20CA-494A-9CAD-030E63CA9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1F7D8-4AA4-4427-A5B7-8BDC182EF725}"/>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a:extLst>
              <a:ext uri="{FF2B5EF4-FFF2-40B4-BE49-F238E27FC236}">
                <a16:creationId xmlns:a16="http://schemas.microsoft.com/office/drawing/2014/main" id="{1328E50F-20ED-4742-89D1-71D9DEB8A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78A5E-089D-49DC-84BB-763B191D04B7}"/>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115413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9673-D595-4517-BD75-AD184DBE1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B3268-BA26-4357-A956-B8D61D95C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4E924-081C-4C53-BC96-15760FC87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2FC7A-743E-4F46-A6C5-305B2D55ECC1}"/>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a:extLst>
              <a:ext uri="{FF2B5EF4-FFF2-40B4-BE49-F238E27FC236}">
                <a16:creationId xmlns:a16="http://schemas.microsoft.com/office/drawing/2014/main" id="{87A39968-48E4-49C6-B651-4941C9BFD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126EE-6A80-4BF0-B06A-6DC01CE81EEE}"/>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395608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29B4-0081-4306-B97A-85EA46A6FD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87226-B46D-43B8-9EC9-1F0572225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65AAF-B294-4DE2-9F77-26B6A6D03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0C787C-4090-4C6F-8CC6-576B39BBD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EB7FC-B511-47D6-800F-AAA26E64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8C425-057E-4888-9399-D48226CE4531}"/>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8" name="Footer Placeholder 7">
            <a:extLst>
              <a:ext uri="{FF2B5EF4-FFF2-40B4-BE49-F238E27FC236}">
                <a16:creationId xmlns:a16="http://schemas.microsoft.com/office/drawing/2014/main" id="{5C3E4CB8-63DC-46DE-81D9-67E0374916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D3E27A-459A-4E59-AC62-E395C35E6D1C}"/>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57678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CC2C-2A02-4D94-9749-4CE5F1FEB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FF127-A93C-45A0-BBE1-B3EB5D4A1DA4}"/>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4" name="Footer Placeholder 3">
            <a:extLst>
              <a:ext uri="{FF2B5EF4-FFF2-40B4-BE49-F238E27FC236}">
                <a16:creationId xmlns:a16="http://schemas.microsoft.com/office/drawing/2014/main" id="{7A7EF33B-339E-4BB9-B607-6260409C08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13E94E-CD2F-4099-8C02-6FC69356C733}"/>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4206450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370C1-B19F-4662-8DD9-56F0BF2B23F9}"/>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3" name="Footer Placeholder 2">
            <a:extLst>
              <a:ext uri="{FF2B5EF4-FFF2-40B4-BE49-F238E27FC236}">
                <a16:creationId xmlns:a16="http://schemas.microsoft.com/office/drawing/2014/main" id="{5A351AFC-DB18-4C69-B8E4-92474ECA9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FD503-E1F6-4F65-A7DD-AE660F93E736}"/>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1042173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CB58-0453-4A8E-BBF4-D20133E83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3298D6-80C6-4F90-AA19-86A5A071F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449A6-F816-475B-BE92-9F9F8B185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8935B-7C13-4193-8590-C44571E372CF}"/>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a:extLst>
              <a:ext uri="{FF2B5EF4-FFF2-40B4-BE49-F238E27FC236}">
                <a16:creationId xmlns:a16="http://schemas.microsoft.com/office/drawing/2014/main" id="{AB114A0D-11F9-4782-9A02-FC490E3DE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27D13-9BA4-4AFE-A4AB-6CC6292625AA}"/>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160990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114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F333-3226-403B-84C9-32AF47A21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219D0D-0E26-4294-8235-BA0C519F1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FD143-E5CD-49B2-B455-5172D8933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E88CE-FED8-471C-B18D-6C45B1BE8F09}"/>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a:extLst>
              <a:ext uri="{FF2B5EF4-FFF2-40B4-BE49-F238E27FC236}">
                <a16:creationId xmlns:a16="http://schemas.microsoft.com/office/drawing/2014/main" id="{0AED3C4A-AD14-416C-A6BF-2AAD1841D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C2468-187C-429E-AFD9-DE66BFFFD91A}"/>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3730675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B58A-3078-469C-BAF2-A855B152E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4FD8E8-C507-489E-9BC2-4ED4947BE1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C0589-5831-4EF7-82FF-8A95274B0D2A}"/>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a:extLst>
              <a:ext uri="{FF2B5EF4-FFF2-40B4-BE49-F238E27FC236}">
                <a16:creationId xmlns:a16="http://schemas.microsoft.com/office/drawing/2014/main" id="{39F132C1-016F-45C1-B262-46828E056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E2227-84D7-494D-8D89-EC646741273A}"/>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2284827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3E390-2DC5-415E-971A-88580D9AF6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053200-7E61-4C03-9A78-D296C3335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F8AA6-BB95-4F7A-AFBE-B2F0A5133BEA}"/>
              </a:ext>
            </a:extLst>
          </p:cNvPr>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a:extLst>
              <a:ext uri="{FF2B5EF4-FFF2-40B4-BE49-F238E27FC236}">
                <a16:creationId xmlns:a16="http://schemas.microsoft.com/office/drawing/2014/main" id="{F9CE94AC-35CF-40A7-8454-4782B2F7A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7710E-C2B8-4428-B6CF-600377482EA9}"/>
              </a:ext>
            </a:extLst>
          </p:cNvPr>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779960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888219B-7C53-4026-9C7D-9D6066B4F95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7614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9255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436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8219B-7C53-4026-9C7D-9D6066B4F95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599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B998D-8733-47CB-9CFA-22FDD91F2288}"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8219B-7C53-4026-9C7D-9D6066B4F95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1607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B998D-8733-47CB-9CFA-22FDD91F2288}"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8219B-7C53-4026-9C7D-9D6066B4F95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8219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B998D-8733-47CB-9CFA-22FDD91F2288}"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128773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71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8219B-7C53-4026-9C7D-9D6066B4F95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195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81B998D-8733-47CB-9CFA-22FDD91F2288}" type="datetimeFigureOut">
              <a:rPr lang="en-US" smtClean="0"/>
              <a:t>1/23/2025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888219B-7C53-4026-9C7D-9D6066B4F95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36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768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998D-8733-47CB-9CFA-22FDD91F2288}"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8219B-7C53-4026-9C7D-9D6066B4F95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248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8219B-7C53-4026-9C7D-9D6066B4F95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24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B998D-8733-47CB-9CFA-22FDD91F2288}"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8219B-7C53-4026-9C7D-9D6066B4F95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04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B998D-8733-47CB-9CFA-22FDD91F2288}"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8219B-7C53-4026-9C7D-9D6066B4F95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47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B998D-8733-47CB-9CFA-22FDD91F2288}"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8219B-7C53-4026-9C7D-9D6066B4F959}" type="slidenum">
              <a:rPr lang="en-US" smtClean="0"/>
              <a:t>‹#›</a:t>
            </a:fld>
            <a:endParaRPr lang="en-US"/>
          </a:p>
        </p:txBody>
      </p:sp>
    </p:spTree>
    <p:extLst>
      <p:ext uri="{BB962C8B-B14F-4D97-AF65-F5344CB8AC3E}">
        <p14:creationId xmlns:p14="http://schemas.microsoft.com/office/powerpoint/2010/main" val="295801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B998D-8733-47CB-9CFA-22FDD91F2288}"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8219B-7C53-4026-9C7D-9D6066B4F95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45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81B998D-8733-47CB-9CFA-22FDD91F2288}" type="datetimeFigureOut">
              <a:rPr lang="en-US" smtClean="0"/>
              <a:t>1/23/2025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888219B-7C53-4026-9C7D-9D6066B4F95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101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1B998D-8733-47CB-9CFA-22FDD91F2288}" type="datetimeFigureOut">
              <a:rPr lang="en-US" smtClean="0"/>
              <a:t>1/23/2025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88219B-7C53-4026-9C7D-9D6066B4F95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00288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A43B2-9C6C-4AF6-8844-F63EED5B1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1F854-69B2-4868-8DDA-3CB9151EB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D5A0F-160B-449D-8C84-03073A27B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B998D-8733-47CB-9CFA-22FDD91F2288}" type="datetimeFigureOut">
              <a:rPr lang="en-US" smtClean="0"/>
              <a:t>1/23/2025</a:t>
            </a:fld>
            <a:endParaRPr lang="en-US"/>
          </a:p>
        </p:txBody>
      </p:sp>
      <p:sp>
        <p:nvSpPr>
          <p:cNvPr id="5" name="Footer Placeholder 4">
            <a:extLst>
              <a:ext uri="{FF2B5EF4-FFF2-40B4-BE49-F238E27FC236}">
                <a16:creationId xmlns:a16="http://schemas.microsoft.com/office/drawing/2014/main" id="{7B66923F-A055-48F8-8EAD-820EDE208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B8D328-E963-49D8-8891-EA7788A1B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8219B-7C53-4026-9C7D-9D6066B4F959}" type="slidenum">
              <a:rPr lang="en-US" smtClean="0"/>
              <a:t>‹#›</a:t>
            </a:fld>
            <a:endParaRPr lang="en-US"/>
          </a:p>
        </p:txBody>
      </p:sp>
    </p:spTree>
    <p:extLst>
      <p:ext uri="{BB962C8B-B14F-4D97-AF65-F5344CB8AC3E}">
        <p14:creationId xmlns:p14="http://schemas.microsoft.com/office/powerpoint/2010/main" val="309917147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1B998D-8733-47CB-9CFA-22FDD91F2288}" type="datetimeFigureOut">
              <a:rPr lang="en-US" smtClean="0"/>
              <a:t>1/23/2025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88219B-7C53-4026-9C7D-9D6066B4F95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9782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EDE3-49FA-4EBF-B4DD-28B64C75AFD1}"/>
              </a:ext>
            </a:extLst>
          </p:cNvPr>
          <p:cNvSpPr>
            <a:spLocks noGrp="1"/>
          </p:cNvSpPr>
          <p:nvPr>
            <p:ph type="ctrTitle"/>
          </p:nvPr>
        </p:nvSpPr>
        <p:spPr>
          <a:xfrm>
            <a:off x="2417779" y="654342"/>
            <a:ext cx="8637073" cy="2689388"/>
          </a:xfrm>
        </p:spPr>
        <p:txBody>
          <a:bodyPr>
            <a:noAutofit/>
          </a:bodyPr>
          <a:lstStyle/>
          <a:p>
            <a:pPr algn="ctr"/>
            <a:r>
              <a:rPr lang="en-US" sz="4400" b="1">
                <a:solidFill>
                  <a:schemeClr val="tx1">
                    <a:lumMod val="85000"/>
                    <a:lumOff val="15000"/>
                  </a:schemeClr>
                </a:solidFill>
                <a:latin typeface="Times New Roman" panose="02020603050405020304" pitchFamily="18" charset="0"/>
                <a:cs typeface="Times New Roman" panose="02020603050405020304" pitchFamily="18" charset="0"/>
              </a:rPr>
              <a:t>Quality</a:t>
            </a:r>
            <a:r>
              <a:rPr lang="en-US" sz="5400" b="1">
                <a:solidFill>
                  <a:schemeClr val="tx1">
                    <a:lumMod val="85000"/>
                    <a:lumOff val="15000"/>
                  </a:schemeClr>
                </a:solidFill>
                <a:latin typeface="Times New Roman" panose="02020603050405020304" pitchFamily="18" charset="0"/>
                <a:cs typeface="Times New Roman" panose="02020603050405020304" pitchFamily="18" charset="0"/>
              </a:rPr>
              <a:t> </a:t>
            </a:r>
            <a:r>
              <a:rPr lang="en-US" sz="4400" b="1">
                <a:solidFill>
                  <a:schemeClr val="tx1">
                    <a:lumMod val="85000"/>
                    <a:lumOff val="15000"/>
                  </a:schemeClr>
                </a:solidFill>
                <a:latin typeface="Times New Roman" panose="02020603050405020304" pitchFamily="18" charset="0"/>
                <a:cs typeface="Times New Roman" panose="02020603050405020304" pitchFamily="18" charset="0"/>
              </a:rPr>
              <a:t>Control</a:t>
            </a:r>
            <a:r>
              <a:rPr lang="en-US" sz="5400" b="1">
                <a:solidFill>
                  <a:schemeClr val="tx1">
                    <a:lumMod val="85000"/>
                    <a:lumOff val="15000"/>
                  </a:schemeClr>
                </a:solidFill>
                <a:latin typeface="Times New Roman" panose="02020603050405020304" pitchFamily="18" charset="0"/>
                <a:cs typeface="Times New Roman" panose="02020603050405020304" pitchFamily="18" charset="0"/>
              </a:rPr>
              <a:t> </a:t>
            </a:r>
            <a:r>
              <a:rPr lang="en-US" sz="4400" b="1">
                <a:solidFill>
                  <a:schemeClr val="tx1">
                    <a:lumMod val="85000"/>
                    <a:lumOff val="15000"/>
                  </a:schemeClr>
                </a:solidFill>
                <a:latin typeface="Times New Roman" panose="02020603050405020304" pitchFamily="18" charset="0"/>
                <a:cs typeface="Times New Roman" panose="02020603050405020304" pitchFamily="18" charset="0"/>
              </a:rPr>
              <a:t>Optimization Using Monte Carlo Algorithm</a:t>
            </a:r>
            <a:endParaRPr lang="en-US" sz="4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B7B1C0-0D30-4F90-9F61-74BBDE591CCF}"/>
              </a:ext>
            </a:extLst>
          </p:cNvPr>
          <p:cNvSpPr>
            <a:spLocks noGrp="1"/>
          </p:cNvSpPr>
          <p:nvPr>
            <p:ph type="subTitle" idx="1"/>
          </p:nvPr>
        </p:nvSpPr>
        <p:spPr>
          <a:xfrm>
            <a:off x="2417779" y="3514270"/>
            <a:ext cx="9200973" cy="1460401"/>
          </a:xfrm>
        </p:spPr>
        <p:txBody>
          <a:bodyPr>
            <a:normAutofit/>
          </a:bodyPr>
          <a:lstStyle/>
          <a:p>
            <a:pPr algn="ctr"/>
            <a:r>
              <a:rPr lang="en-US" sz="2400">
                <a:solidFill>
                  <a:schemeClr val="bg2">
                    <a:lumMod val="10000"/>
                  </a:schemeClr>
                </a:solidFill>
                <a:latin typeface="Times New Roman" panose="02020603050405020304" pitchFamily="18" charset="0"/>
                <a:cs typeface="Times New Roman" panose="02020603050405020304" pitchFamily="18" charset="0"/>
              </a:rPr>
              <a:t>Presented by team Alpha, Department of Computer Science &amp; Engineering, BSMRUK</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13246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32C369A-9A96-443A-A7B5-E83CC0F34C0A}"/>
              </a:ext>
            </a:extLst>
          </p:cNvPr>
          <p:cNvSpPr/>
          <p:nvPr/>
        </p:nvSpPr>
        <p:spPr>
          <a:xfrm>
            <a:off x="4379054" y="1400961"/>
            <a:ext cx="2499919"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Members</a:t>
            </a:r>
          </a:p>
        </p:txBody>
      </p:sp>
      <p:sp>
        <p:nvSpPr>
          <p:cNvPr id="4" name="TextBox 3">
            <a:extLst>
              <a:ext uri="{FF2B5EF4-FFF2-40B4-BE49-F238E27FC236}">
                <a16:creationId xmlns:a16="http://schemas.microsoft.com/office/drawing/2014/main" id="{15A0DD3C-7469-44E9-B74D-1B7E0CA4320B}"/>
              </a:ext>
            </a:extLst>
          </p:cNvPr>
          <p:cNvSpPr txBox="1"/>
          <p:nvPr/>
        </p:nvSpPr>
        <p:spPr>
          <a:xfrm>
            <a:off x="3288485" y="2613392"/>
            <a:ext cx="659374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Md </a:t>
            </a:r>
            <a:r>
              <a:rPr lang="en-US" sz="2000" dirty="0" err="1"/>
              <a:t>Haisbul</a:t>
            </a:r>
            <a:r>
              <a:rPr lang="en-US" sz="2000" dirty="0"/>
              <a:t> Hasan</a:t>
            </a:r>
          </a:p>
          <a:p>
            <a:pPr marL="285750" indent="-285750">
              <a:buFont typeface="Arial" panose="020B0604020202020204" pitchFamily="34" charset="0"/>
              <a:buChar char="•"/>
            </a:pPr>
            <a:r>
              <a:rPr lang="en-US" sz="2000" dirty="0" err="1"/>
              <a:t>Rejvy</a:t>
            </a:r>
            <a:r>
              <a:rPr lang="en-US" sz="2000" dirty="0"/>
              <a:t> Ahmed </a:t>
            </a:r>
            <a:r>
              <a:rPr lang="en-US" sz="2000" dirty="0" err="1"/>
              <a:t>Jihan</a:t>
            </a:r>
            <a:endParaRPr lang="en-US" sz="2000" dirty="0"/>
          </a:p>
          <a:p>
            <a:pPr marL="285750" indent="-285750">
              <a:buFont typeface="Arial" panose="020B0604020202020204" pitchFamily="34" charset="0"/>
              <a:buChar char="•"/>
            </a:pPr>
            <a:r>
              <a:rPr lang="en-US" sz="2000" dirty="0"/>
              <a:t>Md Hasibul Hossain Fahad</a:t>
            </a:r>
          </a:p>
          <a:p>
            <a:pPr marL="285750" indent="-285750">
              <a:buFont typeface="Arial" panose="020B0604020202020204" pitchFamily="34" charset="0"/>
              <a:buChar char="•"/>
            </a:pPr>
            <a:r>
              <a:rPr lang="en-US" sz="2000" dirty="0"/>
              <a:t>Md Jahangir</a:t>
            </a:r>
          </a:p>
          <a:p>
            <a:pPr marL="285750" indent="-285750">
              <a:buFont typeface="Arial" panose="020B0604020202020204" pitchFamily="34" charset="0"/>
              <a:buChar char="•"/>
            </a:pPr>
            <a:r>
              <a:rPr lang="en-US" sz="2000" dirty="0"/>
              <a:t>Md Hasan Sheikh</a:t>
            </a:r>
          </a:p>
        </p:txBody>
      </p:sp>
    </p:spTree>
    <p:extLst>
      <p:ext uri="{BB962C8B-B14F-4D97-AF65-F5344CB8AC3E}">
        <p14:creationId xmlns:p14="http://schemas.microsoft.com/office/powerpoint/2010/main" val="21158024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87C27-E3AB-444A-8ED8-B87DAD3FC3A5}"/>
              </a:ext>
            </a:extLst>
          </p:cNvPr>
          <p:cNvSpPr txBox="1"/>
          <p:nvPr/>
        </p:nvSpPr>
        <p:spPr>
          <a:xfrm>
            <a:off x="494950" y="359302"/>
            <a:ext cx="1128319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endParaRPr lang="en-US" b="1" dirty="0">
              <a:solidFill>
                <a:schemeClr val="bg2">
                  <a:lumMod val="10000"/>
                </a:schemeClr>
              </a:solidFill>
              <a:latin typeface="Times New Roman" panose="02020603050405020304" pitchFamily="18" charset="0"/>
              <a:cs typeface="Times New Roman" panose="02020603050405020304" pitchFamily="18" charset="0"/>
            </a:endParaRPr>
          </a:p>
          <a:p>
            <a:endParaRPr lang="en-US" b="1" dirty="0">
              <a:solidFill>
                <a:schemeClr val="bg2">
                  <a:lumMod val="1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Suppose that a manufacturer orders processor chips in batches of size n, where n is a positive integer. The chip maker has tested only some of these batches to make sure that all the chips in the batch are good (replacing any bad chips found during testing with good ones). In previously untested batches, the probability that a particular chip is bad has been observed to be 0.1 when random testing is done. The PC manufacturer wants to decide whether all the chips in a batch are good. To P1: 1 CH07-7T Rosen-2311T MHIA017-Rosen-v5.cls May 13, 2011 10:25 464 7 / Discrete Probability do this, the PC manufacturer can test each chip in a batch to see whether it is good. However, this requires n tests. Assuming that each test can be carried out in constant time, these tests require O(n) seconds. Can the PC manufacturer determine whether a batch of chips has been tested by the chip maker using less time?</a:t>
            </a:r>
          </a:p>
        </p:txBody>
      </p:sp>
      <p:sp>
        <p:nvSpPr>
          <p:cNvPr id="8" name="TextBox 7">
            <a:extLst>
              <a:ext uri="{FF2B5EF4-FFF2-40B4-BE49-F238E27FC236}">
                <a16:creationId xmlns:a16="http://schemas.microsoft.com/office/drawing/2014/main" id="{33956432-56AF-4376-869E-D49807BF8330}"/>
              </a:ext>
            </a:extLst>
          </p:cNvPr>
          <p:cNvSpPr txBox="1"/>
          <p:nvPr/>
        </p:nvSpPr>
        <p:spPr>
          <a:xfrm>
            <a:off x="494950" y="3693592"/>
            <a:ext cx="11358880" cy="2686889"/>
          </a:xfrm>
          <a:prstGeom prst="rect">
            <a:avLst/>
          </a:prstGeom>
          <a:noFill/>
        </p:spPr>
        <p:txBody>
          <a:bodyPr wrap="square" rtlCol="0">
            <a:spAutoFit/>
          </a:bodyPr>
          <a:lstStyle/>
          <a:p>
            <a:pPr lvl="8"/>
            <a:endParaRPr lang="en-US" b="1" dirty="0">
              <a:latin typeface="Times New Roman" panose="02020603050405020304" pitchFamily="18" charset="0"/>
              <a:cs typeface="Times New Roman" panose="02020603050405020304" pitchFamily="18" charset="0"/>
            </a:endParaRPr>
          </a:p>
          <a:p>
            <a:pPr lvl="8"/>
            <a:r>
              <a:rPr lang="en-US" b="1" dirty="0">
                <a:latin typeface="Times New Roman" panose="02020603050405020304" pitchFamily="18" charset="0"/>
                <a:cs typeface="Times New Roman" panose="02020603050405020304" pitchFamily="18" charset="0"/>
              </a:rPr>
              <a:t>							</a:t>
            </a:r>
          </a:p>
          <a:p>
            <a:pPr lvl="8"/>
            <a:endParaRPr lang="en-US" b="1" dirty="0">
              <a:latin typeface="Times New Roman" panose="02020603050405020304" pitchFamily="18" charset="0"/>
              <a:cs typeface="Times New Roman" panose="02020603050405020304" pitchFamily="18" charset="0"/>
            </a:endParaRPr>
          </a:p>
          <a:p>
            <a:pPr marL="1714500" lvl="3" indent="-342900">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Vrinda" panose="020B0502040204020203" pitchFamily="34" charset="0"/>
              </a:rPr>
              <a:t>A manufacturer receives batches of chips from chip maker.</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1714500" lvl="3" indent="-342900">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Vrinda" panose="020B0502040204020203" pitchFamily="34" charset="0"/>
              </a:rPr>
              <a:t>Some batches are tested to ensure all chips are good, while others are untested.</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1714500" lvl="3" indent="-342900">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Vrinda" panose="020B0502040204020203" pitchFamily="34" charset="0"/>
              </a:rPr>
              <a:t>Probability of a bad chip in untested batches: </a:t>
            </a:r>
            <a:r>
              <a:rPr lang="en-US" b="1" dirty="0">
                <a:effectLst/>
                <a:latin typeface="Times New Roman" panose="02020603050405020304" pitchFamily="18" charset="0"/>
                <a:ea typeface="Times New Roman" panose="02020603050405020304" pitchFamily="18" charset="0"/>
                <a:cs typeface="Vrinda" panose="020B0502040204020203" pitchFamily="34" charset="0"/>
              </a:rPr>
              <a:t>10% (0.1)</a:t>
            </a:r>
            <a:r>
              <a:rPr lang="en-US" dirty="0">
                <a:effectLst/>
                <a:latin typeface="Times New Roman" panose="02020603050405020304" pitchFamily="18" charset="0"/>
                <a:ea typeface="Times New Roman" panose="02020603050405020304" pitchFamily="18" charset="0"/>
                <a:cs typeface="Vrinda" panose="020B0502040204020203" pitchFamily="34" charset="0"/>
              </a:rPr>
              <a:t>.</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1714500" lvl="3" indent="-342900">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Vrinda" panose="020B0502040204020203" pitchFamily="34" charset="0"/>
              </a:rPr>
              <a:t>Testing every chip in a batch takes O(n) time, where n is the number of chips in the batch.</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1714500" lvl="3" indent="-342900">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Vrinda" panose="020B0502040204020203" pitchFamily="34" charset="0"/>
              </a:rPr>
              <a:t>For large batches, this is time-consuming and inefficient process.</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1714500" lvl="3" indent="-342900">
              <a:lnSpc>
                <a:spcPct val="107000"/>
              </a:lnSpc>
              <a:spcAft>
                <a:spcPts val="800"/>
              </a:spcAft>
              <a:buFont typeface="Symbol" panose="05050102010706020507" pitchFamily="18" charset="2"/>
              <a:buChar char=""/>
            </a:pPr>
            <a:r>
              <a:rPr lang="en-US" b="1" dirty="0" err="1">
                <a:effectLst/>
                <a:latin typeface="Times New Roman" panose="02020603050405020304" pitchFamily="18" charset="0"/>
                <a:ea typeface="Times New Roman" panose="02020603050405020304" pitchFamily="18" charset="0"/>
                <a:cs typeface="Vrinda" panose="020B0502040204020203" pitchFamily="34" charset="0"/>
              </a:rPr>
              <a:t>GOAL</a:t>
            </a:r>
            <a:r>
              <a:rPr lang="en-US" dirty="0" err="1">
                <a:effectLst/>
                <a:latin typeface="Times New Roman" panose="02020603050405020304" pitchFamily="18" charset="0"/>
                <a:ea typeface="Times New Roman" panose="02020603050405020304" pitchFamily="18" charset="0"/>
                <a:cs typeface="Vrinda" panose="020B0502040204020203" pitchFamily="34" charset="0"/>
              </a:rPr>
              <a:t>:We</a:t>
            </a:r>
            <a:r>
              <a:rPr lang="en-US" dirty="0">
                <a:effectLst/>
                <a:latin typeface="Times New Roman" panose="02020603050405020304" pitchFamily="18" charset="0"/>
                <a:ea typeface="Times New Roman" panose="02020603050405020304" pitchFamily="18" charset="0"/>
                <a:cs typeface="Vrinda" panose="020B0502040204020203" pitchFamily="34" charset="0"/>
              </a:rPr>
              <a:t> need a faster way to decide if a batch has been tested or not, without testing every chip.</a:t>
            </a:r>
            <a:endParaRPr lang="en-US"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Rectangle: Rounded Corners 9">
            <a:extLst>
              <a:ext uri="{FF2B5EF4-FFF2-40B4-BE49-F238E27FC236}">
                <a16:creationId xmlns:a16="http://schemas.microsoft.com/office/drawing/2014/main" id="{0401FC92-A721-4E0F-983D-8F2E7B147C83}"/>
              </a:ext>
            </a:extLst>
          </p:cNvPr>
          <p:cNvSpPr/>
          <p:nvPr/>
        </p:nvSpPr>
        <p:spPr>
          <a:xfrm>
            <a:off x="4622176" y="312421"/>
            <a:ext cx="2127273" cy="510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Quality </a:t>
            </a:r>
            <a:r>
              <a:rPr lang="en-US" sz="1600" dirty="0">
                <a:ln w="0"/>
                <a:solidFill>
                  <a:schemeClr val="bg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Control</a:t>
            </a:r>
            <a:endParaRPr lang="en-US" dirty="0">
              <a:ln w="0"/>
              <a:solidFill>
                <a:schemeClr val="bg1"/>
              </a:solidFill>
              <a:effectLst>
                <a:outerShdw blurRad="50800" dist="38100" dir="18900000" algn="bl" rotWithShape="0">
                  <a:prstClr val="black">
                    <a:alpha val="40000"/>
                  </a:prstClr>
                </a:outerShdw>
              </a:effectLst>
            </a:endParaRPr>
          </a:p>
        </p:txBody>
      </p:sp>
      <p:sp>
        <p:nvSpPr>
          <p:cNvPr id="16" name="Rectangle: Rounded Corners 15">
            <a:extLst>
              <a:ext uri="{FF2B5EF4-FFF2-40B4-BE49-F238E27FC236}">
                <a16:creationId xmlns:a16="http://schemas.microsoft.com/office/drawing/2014/main" id="{FE82DE09-D590-48CE-A7A7-E60A3DED36E6}"/>
              </a:ext>
            </a:extLst>
          </p:cNvPr>
          <p:cNvSpPr/>
          <p:nvPr/>
        </p:nvSpPr>
        <p:spPr>
          <a:xfrm>
            <a:off x="4527573" y="3775342"/>
            <a:ext cx="2316480" cy="527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50800" dist="38100" algn="l" rotWithShape="0">
                    <a:prstClr val="black">
                      <a:alpha val="40000"/>
                    </a:prstClr>
                  </a:outerShdw>
                </a:effectLst>
              </a:rPr>
              <a:t>Problem</a:t>
            </a:r>
            <a:r>
              <a:rPr lang="en-US" dirty="0">
                <a:ln w="0"/>
                <a:solidFill>
                  <a:schemeClr val="tx1"/>
                </a:solidFill>
                <a:effectLst>
                  <a:outerShdw blurRad="50800" dist="38100" algn="l" rotWithShape="0">
                    <a:prstClr val="black">
                      <a:alpha val="40000"/>
                    </a:prstClr>
                  </a:outerShdw>
                </a:effectLst>
              </a:rPr>
              <a:t> </a:t>
            </a:r>
            <a:r>
              <a:rPr lang="en-US" dirty="0">
                <a:ln w="0"/>
                <a:solidFill>
                  <a:schemeClr val="bg1"/>
                </a:solidFill>
                <a:effectLst>
                  <a:outerShdw blurRad="50800" dist="38100" algn="l" rotWithShape="0">
                    <a:prstClr val="black">
                      <a:alpha val="40000"/>
                    </a:prstClr>
                  </a:outerShdw>
                </a:effectLst>
              </a:rPr>
              <a:t>Statement</a:t>
            </a:r>
          </a:p>
        </p:txBody>
      </p:sp>
    </p:spTree>
    <p:extLst>
      <p:ext uri="{BB962C8B-B14F-4D97-AF65-F5344CB8AC3E}">
        <p14:creationId xmlns:p14="http://schemas.microsoft.com/office/powerpoint/2010/main" val="1479875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DB534-EC6B-45B2-B69C-E6FD21EFF181}"/>
              </a:ext>
            </a:extLst>
          </p:cNvPr>
          <p:cNvSpPr txBox="1"/>
          <p:nvPr/>
        </p:nvSpPr>
        <p:spPr>
          <a:xfrm>
            <a:off x="388620" y="883920"/>
            <a:ext cx="11689080" cy="1939121"/>
          </a:xfrm>
          <a:prstGeom prst="rect">
            <a:avLst/>
          </a:prstGeom>
          <a:noFill/>
        </p:spPr>
        <p:txBody>
          <a:bodyPr wrap="square" rtlCol="0">
            <a:spAutoFit/>
          </a:bodyPr>
          <a:lstStyle/>
          <a:p>
            <a:endParaRPr lang="en-US" dirty="0"/>
          </a:p>
          <a:p>
            <a:pPr lvl="3">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a:t>
            </a:r>
            <a:r>
              <a:rPr lang="en-US" b="1" dirty="0">
                <a:effectLst/>
                <a:latin typeface="Times New Roman" panose="02020603050405020304" pitchFamily="18" charset="0"/>
                <a:ea typeface="Times New Roman" panose="02020603050405020304" pitchFamily="18" charset="0"/>
                <a:cs typeface="Vrinda" panose="020B0502040204020203" pitchFamily="34" charset="0"/>
              </a:rPr>
              <a:t>Concept</a:t>
            </a:r>
            <a:r>
              <a:rPr lang="en-US" dirty="0">
                <a:effectLst/>
                <a:latin typeface="Times New Roman" panose="02020603050405020304" pitchFamily="18" charset="0"/>
                <a:ea typeface="Times New Roman" panose="02020603050405020304" pitchFamily="18" charset="0"/>
                <a:cs typeface="Vrinda" panose="020B0502040204020203" pitchFamily="34" charset="0"/>
              </a:rPr>
              <a:t>: </a:t>
            </a:r>
            <a:r>
              <a:rPr lang="en-US" dirty="0">
                <a:latin typeface="Times New Roman" panose="02020603050405020304" pitchFamily="18" charset="0"/>
                <a:ea typeface="Times New Roman" panose="02020603050405020304" pitchFamily="18" charset="0"/>
                <a:cs typeface="Vrinda" panose="020B0502040204020203" pitchFamily="34" charset="0"/>
              </a:rPr>
              <a:t>R</a:t>
            </a:r>
            <a:r>
              <a:rPr lang="en-US" dirty="0">
                <a:effectLst/>
                <a:latin typeface="Times New Roman" panose="02020603050405020304" pitchFamily="18" charset="0"/>
                <a:ea typeface="Times New Roman" panose="02020603050405020304" pitchFamily="18" charset="0"/>
                <a:cs typeface="Vrinda" panose="020B0502040204020203" pitchFamily="34" charset="0"/>
              </a:rPr>
              <a:t>andomly select k number of  chips from each batch.</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lvl="3">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ick one by one chip from selected chips and test one chip at a </a:t>
            </a:r>
            <a:r>
              <a:rPr lang="en-US" dirty="0">
                <a:latin typeface="Times New Roman" panose="02020603050405020304" pitchFamily="18" charset="0"/>
                <a:ea typeface="Times New Roman" panose="02020603050405020304" pitchFamily="18" charset="0"/>
                <a:cs typeface="Times New Roman" panose="02020603050405020304" pitchFamily="18" charset="0"/>
              </a:rPr>
              <a:t>time.</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lvl="3">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Stops when:</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2171700" lvl="4" indent="-342900">
              <a:lnSpc>
                <a:spcPct val="107000"/>
              </a:lnSpc>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Vrinda" panose="020B0502040204020203" pitchFamily="34" charset="0"/>
              </a:rPr>
              <a:t>A </a:t>
            </a:r>
            <a:r>
              <a:rPr lang="en-US" b="1" dirty="0">
                <a:effectLst/>
                <a:latin typeface="Times New Roman" panose="02020603050405020304" pitchFamily="18" charset="0"/>
                <a:ea typeface="Times New Roman" panose="02020603050405020304" pitchFamily="18" charset="0"/>
                <a:cs typeface="Vrinda" panose="020B0502040204020203" pitchFamily="34" charset="0"/>
              </a:rPr>
              <a:t>bad chip</a:t>
            </a:r>
            <a:r>
              <a:rPr lang="en-US" dirty="0">
                <a:effectLst/>
                <a:latin typeface="Times New Roman" panose="02020603050405020304" pitchFamily="18" charset="0"/>
                <a:ea typeface="Times New Roman" panose="02020603050405020304" pitchFamily="18" charset="0"/>
                <a:cs typeface="Vrinda" panose="020B0502040204020203" pitchFamily="34" charset="0"/>
              </a:rPr>
              <a:t> is found → Batch is </a:t>
            </a:r>
            <a:r>
              <a:rPr lang="en-US" b="1" dirty="0">
                <a:effectLst/>
                <a:latin typeface="Times New Roman" panose="02020603050405020304" pitchFamily="18" charset="0"/>
                <a:ea typeface="Times New Roman" panose="02020603050405020304" pitchFamily="18" charset="0"/>
                <a:cs typeface="Vrinda" panose="020B0502040204020203" pitchFamily="34" charset="0"/>
              </a:rPr>
              <a:t>untested</a:t>
            </a:r>
            <a:r>
              <a:rPr lang="en-US" dirty="0">
                <a:effectLst/>
                <a:latin typeface="Times New Roman" panose="02020603050405020304" pitchFamily="18" charset="0"/>
                <a:ea typeface="Times New Roman" panose="02020603050405020304" pitchFamily="18" charset="0"/>
                <a:cs typeface="Vrinda" panose="020B0502040204020203" pitchFamily="34" charset="0"/>
              </a:rPr>
              <a:t>.</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2171700" lvl="4" indent="-342900">
              <a:lnSpc>
                <a:spcPct val="107000"/>
              </a:lnSpc>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Vrinda" panose="020B0502040204020203" pitchFamily="34" charset="0"/>
              </a:rPr>
              <a:t>K number of chips are tested without finding a bad chip → Batch is assumed </a:t>
            </a:r>
            <a:r>
              <a:rPr lang="en-US" b="1" dirty="0">
                <a:effectLst/>
                <a:latin typeface="Times New Roman" panose="02020603050405020304" pitchFamily="18" charset="0"/>
                <a:ea typeface="Times New Roman" panose="02020603050405020304" pitchFamily="18" charset="0"/>
                <a:cs typeface="Vrinda" panose="020B0502040204020203" pitchFamily="34" charset="0"/>
              </a:rPr>
              <a:t>tested</a:t>
            </a:r>
            <a:r>
              <a:rPr lang="en-US" dirty="0">
                <a:effectLst/>
                <a:latin typeface="Times New Roman" panose="02020603050405020304" pitchFamily="18" charset="0"/>
                <a:ea typeface="Times New Roman" panose="02020603050405020304" pitchFamily="18" charset="0"/>
                <a:cs typeface="Vrinda" panose="020B0502040204020203" pitchFamily="34" charset="0"/>
              </a:rPr>
              <a:t>.</a:t>
            </a:r>
            <a:endParaRPr lang="en-US" dirty="0">
              <a:effectLst/>
              <a:latin typeface="Calibri" panose="020F0502020204030204" pitchFamily="34" charset="0"/>
              <a:ea typeface="Calibri" panose="020F0502020204030204" pitchFamily="34" charset="0"/>
              <a:cs typeface="Vrinda" panose="020B0502040204020203" pitchFamily="34" charset="0"/>
            </a:endParaRPr>
          </a:p>
        </p:txBody>
      </p:sp>
      <p:sp>
        <p:nvSpPr>
          <p:cNvPr id="3" name="Rectangle: Rounded Corners 2">
            <a:extLst>
              <a:ext uri="{FF2B5EF4-FFF2-40B4-BE49-F238E27FC236}">
                <a16:creationId xmlns:a16="http://schemas.microsoft.com/office/drawing/2014/main" id="{72FAEFA7-C3D1-4FBF-AAD2-79F17552E7FC}"/>
              </a:ext>
            </a:extLst>
          </p:cNvPr>
          <p:cNvSpPr/>
          <p:nvPr/>
        </p:nvSpPr>
        <p:spPr>
          <a:xfrm>
            <a:off x="4260183" y="368300"/>
            <a:ext cx="2958517"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Monte Carlo Algorithm</a:t>
            </a:r>
          </a:p>
        </p:txBody>
      </p:sp>
      <p:sp>
        <p:nvSpPr>
          <p:cNvPr id="6" name="Rectangle 2">
            <a:extLst>
              <a:ext uri="{FF2B5EF4-FFF2-40B4-BE49-F238E27FC236}">
                <a16:creationId xmlns:a16="http://schemas.microsoft.com/office/drawing/2014/main" id="{938F9FE0-89C1-4259-B621-31D1DC1A3FD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96B5B1A4-E81B-4129-93E3-01729341A6C1}"/>
              </a:ext>
            </a:extLst>
          </p:cNvPr>
          <p:cNvSpPr/>
          <p:nvPr/>
        </p:nvSpPr>
        <p:spPr>
          <a:xfrm>
            <a:off x="4392643" y="2994372"/>
            <a:ext cx="2400300" cy="464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Procedure</a:t>
            </a:r>
          </a:p>
        </p:txBody>
      </p:sp>
      <p:sp>
        <p:nvSpPr>
          <p:cNvPr id="8" name="TextBox 7">
            <a:extLst>
              <a:ext uri="{FF2B5EF4-FFF2-40B4-BE49-F238E27FC236}">
                <a16:creationId xmlns:a16="http://schemas.microsoft.com/office/drawing/2014/main" id="{5DB0665D-73ED-4355-9631-0BA5CD5C296C}"/>
              </a:ext>
            </a:extLst>
          </p:cNvPr>
          <p:cNvSpPr txBox="1"/>
          <p:nvPr/>
        </p:nvSpPr>
        <p:spPr>
          <a:xfrm>
            <a:off x="184731" y="3759868"/>
            <a:ext cx="11822538" cy="2956259"/>
          </a:xfrm>
          <a:prstGeom prst="rect">
            <a:avLst/>
          </a:prstGeom>
          <a:noFill/>
        </p:spPr>
        <p:txBody>
          <a:bodyPr wrap="square" rtlCol="0">
            <a:spAutoFit/>
          </a:bodyPr>
          <a:lstStyle/>
          <a:p>
            <a:pPr lvl="3">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For an untested batch:</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2171700" lvl="4" indent="-342900">
              <a:lnSpc>
                <a:spcPct val="107000"/>
              </a:lnSpc>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Vrinda" panose="020B0502040204020203" pitchFamily="34" charset="0"/>
              </a:rPr>
              <a:t>Each chip has a 90% (0.9) chance of being good.</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2171700" lvl="4" indent="-342900">
              <a:lnSpc>
                <a:spcPct val="107000"/>
              </a:lnSpc>
              <a:spcAft>
                <a:spcPts val="800"/>
              </a:spcAft>
              <a:buSzPts val="1000"/>
              <a:buFont typeface="Symbol" panose="05050102010706020507" pitchFamily="18" charset="2"/>
              <a:buChar char=""/>
              <a:tabLst>
                <a:tab pos="457200" algn="l"/>
              </a:tabLst>
            </a:pPr>
            <a:r>
              <a:rPr lang="en-US" sz="1800" dirty="0">
                <a:latin typeface="Times New Roman" panose="02020603050405020304" pitchFamily="18" charset="0"/>
                <a:ea typeface="Calibri" panose="020F0502020204030204" pitchFamily="34" charset="0"/>
                <a:cs typeface="Vrinda" panose="020B0502040204020203" pitchFamily="34" charset="0"/>
              </a:rPr>
              <a:t>If we</a:t>
            </a:r>
            <a:r>
              <a:rPr lang="en-US" sz="1800" dirty="0">
                <a:effectLst/>
                <a:latin typeface="Calibri" panose="020F0502020204030204" pitchFamily="34" charset="0"/>
                <a:ea typeface="Calibri" panose="020F0502020204030204" pitchFamily="34" charset="0"/>
                <a:cs typeface="Vrinda" panose="020B0502040204020203" pitchFamily="34" charset="0"/>
              </a:rPr>
              <a:t> randomly test k chips and all of them are </a:t>
            </a:r>
            <a:r>
              <a:rPr lang="en-US" sz="1800" b="1" dirty="0">
                <a:effectLst/>
                <a:latin typeface="Calibri" panose="020F0502020204030204" pitchFamily="34" charset="0"/>
                <a:ea typeface="Calibri" panose="020F0502020204030204" pitchFamily="34" charset="0"/>
                <a:cs typeface="Vrinda" panose="020B0502040204020203" pitchFamily="34" charset="0"/>
              </a:rPr>
              <a:t>good</a:t>
            </a:r>
            <a:r>
              <a:rPr lang="en-US" sz="1800" dirty="0">
                <a:effectLst/>
                <a:latin typeface="Calibri" panose="020F0502020204030204" pitchFamily="34" charset="0"/>
                <a:ea typeface="Calibri" panose="020F0502020204030204" pitchFamily="34" charset="0"/>
                <a:cs typeface="Vrinda" panose="020B0502040204020203" pitchFamily="34" charset="0"/>
              </a:rPr>
              <a:t>,</a:t>
            </a:r>
          </a:p>
          <a:p>
            <a:pPr lvl="4">
              <a:lnSpc>
                <a:spcPct val="107000"/>
              </a:lnSpc>
              <a:spcAft>
                <a:spcPts val="800"/>
              </a:spcAft>
              <a:buSzPts val="1000"/>
              <a:tabLst>
                <a:tab pos="457200" algn="l"/>
              </a:tabLst>
            </a:pPr>
            <a:r>
              <a:rPr lang="en-US" dirty="0">
                <a:latin typeface="Calibri" panose="020F0502020204030204" pitchFamily="34" charset="0"/>
                <a:ea typeface="Calibri" panose="020F0502020204030204" pitchFamily="34" charset="0"/>
                <a:cs typeface="Vrinda" panose="020B0502040204020203" pitchFamily="34" charset="0"/>
              </a:rPr>
              <a:t>      then</a:t>
            </a:r>
            <a:r>
              <a:rPr lang="en-US" sz="1800" dirty="0">
                <a:effectLst/>
                <a:latin typeface="Calibri" panose="020F0502020204030204" pitchFamily="34" charset="0"/>
                <a:ea typeface="Calibri" panose="020F0502020204030204" pitchFamily="34" charset="0"/>
                <a:cs typeface="Vrinda" panose="020B0502040204020203" pitchFamily="34" charset="0"/>
              </a:rPr>
              <a:t> the probability is: 0.9×0.9×0.9×…(k times) = </a:t>
            </a:r>
            <a:r>
              <a:rPr lang="en-US" sz="1800" b="1" dirty="0">
                <a:effectLst/>
                <a:latin typeface="Calibri" panose="020F0502020204030204" pitchFamily="34" charset="0"/>
                <a:ea typeface="Calibri" panose="020F0502020204030204" pitchFamily="34" charset="0"/>
                <a:cs typeface="Vrinda" panose="020B0502040204020203" pitchFamily="34" charset="0"/>
              </a:rPr>
              <a:t>0.9</a:t>
            </a:r>
            <a:r>
              <a:rPr lang="en-US" sz="1800" b="1" baseline="30000" dirty="0">
                <a:effectLst/>
                <a:latin typeface="Calibri" panose="020F0502020204030204" pitchFamily="34" charset="0"/>
                <a:ea typeface="Calibri" panose="020F0502020204030204" pitchFamily="34" charset="0"/>
                <a:cs typeface="Vrinda" panose="020B0502040204020203" pitchFamily="34" charset="0"/>
              </a:rPr>
              <a:t>k</a:t>
            </a:r>
            <a:endParaRPr lang="en-US" b="1" dirty="0">
              <a:effectLst/>
              <a:latin typeface="Calibri" panose="020F0502020204030204" pitchFamily="34" charset="0"/>
              <a:ea typeface="Calibri" panose="020F0502020204030204" pitchFamily="34" charset="0"/>
              <a:cs typeface="Vrinda" panose="020B0502040204020203" pitchFamily="34" charset="0"/>
            </a:endParaRPr>
          </a:p>
          <a:p>
            <a:pPr lvl="3">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Example:</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2171700" lvl="4" indent="-342900">
              <a:lnSpc>
                <a:spcPct val="107000"/>
              </a:lnSpc>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Vrinda" panose="020B0502040204020203" pitchFamily="34" charset="0"/>
              </a:rPr>
              <a:t>k=66: Error probability &lt;0.001 (less than 1 in 1000).</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2171700" lvl="4" indent="-342900">
              <a:lnSpc>
                <a:spcPct val="107000"/>
              </a:lnSpc>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Vrinda" panose="020B0502040204020203" pitchFamily="34" charset="0"/>
              </a:rPr>
              <a:t>K=132: Error probability &lt;</a:t>
            </a:r>
            <a:r>
              <a:rPr lang="en-US" sz="1800" dirty="0">
                <a:effectLst/>
                <a:latin typeface="Times New Roman" panose="02020603050405020304" pitchFamily="18" charset="0"/>
                <a:ea typeface="Times New Roman" panose="02020603050405020304" pitchFamily="18" charset="0"/>
              </a:rPr>
              <a:t>10</a:t>
            </a:r>
            <a:r>
              <a:rPr lang="en-US" sz="1800" baseline="30000" dirty="0">
                <a:effectLst/>
                <a:latin typeface="Times New Roman" panose="02020603050405020304" pitchFamily="18" charset="0"/>
                <a:ea typeface="Times New Roman" panose="02020603050405020304" pitchFamily="18" charset="0"/>
              </a:rPr>
              <a:t>-6  </a:t>
            </a:r>
            <a:r>
              <a:rPr lang="en-US" dirty="0">
                <a:effectLst/>
                <a:latin typeface="Times New Roman" panose="02020603050405020304" pitchFamily="18" charset="0"/>
                <a:ea typeface="Times New Roman" panose="02020603050405020304" pitchFamily="18" charset="0"/>
                <a:cs typeface="Vrinda" panose="020B0502040204020203" pitchFamily="34" charset="0"/>
              </a:rPr>
              <a:t>(less than 1 in 1,000,000).</a:t>
            </a:r>
          </a:p>
          <a:p>
            <a:pPr marL="2171700" lvl="4" indent="-342900">
              <a:lnSpc>
                <a:spcPct val="107000"/>
              </a:lnSpc>
              <a:spcAft>
                <a:spcPts val="800"/>
              </a:spcAft>
              <a:buSzPts val="1000"/>
              <a:buFont typeface="Symbol" panose="05050102010706020507" pitchFamily="18" charset="2"/>
              <a:buChar char=""/>
              <a:tabLst>
                <a:tab pos="457200" algn="l"/>
              </a:tabLst>
            </a:pPr>
            <a:r>
              <a:rPr lang="en-US" dirty="0"/>
              <a:t>If we test more chips (k is larger), the error rate becomes smaller.</a:t>
            </a:r>
            <a:endParaRPr lang="en-US" dirty="0">
              <a:effectLst/>
              <a:latin typeface="Times New Roman" panose="02020603050405020304" pitchFamily="18"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53957035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A40FD-CACA-405C-881E-8D8A746BA481}"/>
              </a:ext>
            </a:extLst>
          </p:cNvPr>
          <p:cNvSpPr txBox="1"/>
          <p:nvPr/>
        </p:nvSpPr>
        <p:spPr>
          <a:xfrm>
            <a:off x="0" y="16782"/>
            <a:ext cx="12047220" cy="2765372"/>
          </a:xfrm>
          <a:prstGeom prst="rect">
            <a:avLst/>
          </a:prstGeom>
          <a:noFill/>
        </p:spPr>
        <p:txBody>
          <a:bodyPr wrap="square" rtlCol="0">
            <a:spAutoFit/>
          </a:bodyPr>
          <a:lstStyle/>
          <a:p>
            <a:endParaRPr lang="en-US" dirty="0"/>
          </a:p>
          <a:p>
            <a:endParaRPr lang="en-US" dirty="0"/>
          </a:p>
          <a:p>
            <a:endParaRPr lang="en-US" dirty="0"/>
          </a:p>
          <a:p>
            <a:pPr lvl="4">
              <a:lnSpc>
                <a:spcPct val="107000"/>
              </a:lnSpc>
              <a:spcAft>
                <a:spcPts val="800"/>
              </a:spcAft>
              <a:buSzPts val="1000"/>
              <a:tabLst>
                <a:tab pos="457200" algn="l"/>
              </a:tabLst>
            </a:pPr>
            <a:r>
              <a:rPr lang="en-US" dirty="0">
                <a:effectLst/>
                <a:latin typeface="Times New Roman" panose="02020603050405020304" pitchFamily="18" charset="0"/>
                <a:ea typeface="Calibri" panose="020F0502020204030204" pitchFamily="34" charset="0"/>
                <a:cs typeface="Vrinda" panose="020B0502040204020203" pitchFamily="34" charset="0"/>
              </a:rPr>
              <a:t>		</a:t>
            </a:r>
            <a:endParaRPr lang="en-US"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a:p>
            <a:pPr lvl="4">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Traditional testing: O(n) (testing all chips) is time more consuming .</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lvl="4">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Monte Carlo algorithm: O(1) (constant number of tests, independent of batch size).</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lvl="4">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Saves time significantly for large n.</a:t>
            </a:r>
            <a:endParaRPr lang="en-US"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
        <p:nvSpPr>
          <p:cNvPr id="5" name="Rectangle: Rounded Corners 4">
            <a:extLst>
              <a:ext uri="{FF2B5EF4-FFF2-40B4-BE49-F238E27FC236}">
                <a16:creationId xmlns:a16="http://schemas.microsoft.com/office/drawing/2014/main" id="{F7344B49-8DF5-48A1-901C-17767B20C7A4}"/>
              </a:ext>
            </a:extLst>
          </p:cNvPr>
          <p:cNvSpPr/>
          <p:nvPr/>
        </p:nvSpPr>
        <p:spPr>
          <a:xfrm>
            <a:off x="4047586" y="559796"/>
            <a:ext cx="2400300" cy="464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Algorithm Efficiency</a:t>
            </a:r>
            <a:endParaRPr lang="en-US" dirty="0"/>
          </a:p>
        </p:txBody>
      </p:sp>
      <p:sp>
        <p:nvSpPr>
          <p:cNvPr id="2" name="TextBox 1">
            <a:extLst>
              <a:ext uri="{FF2B5EF4-FFF2-40B4-BE49-F238E27FC236}">
                <a16:creationId xmlns:a16="http://schemas.microsoft.com/office/drawing/2014/main" id="{0DA4B9E1-83A2-404E-AD0C-3587576180BB}"/>
              </a:ext>
            </a:extLst>
          </p:cNvPr>
          <p:cNvSpPr txBox="1"/>
          <p:nvPr/>
        </p:nvSpPr>
        <p:spPr>
          <a:xfrm>
            <a:off x="138023" y="3847381"/>
            <a:ext cx="12974128" cy="1239057"/>
          </a:xfrm>
          <a:prstGeom prst="rect">
            <a:avLst/>
          </a:prstGeom>
          <a:noFill/>
        </p:spPr>
        <p:txBody>
          <a:bodyPr wrap="square" rtlCol="0">
            <a:spAutoFit/>
          </a:bodyPr>
          <a:lstStyle/>
          <a:p>
            <a:endParaRPr lang="en-US" dirty="0"/>
          </a:p>
          <a:p>
            <a:pPr lvl="4">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The Monte Carlo algorithm enables faster decision-making in quality control.</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lvl="4">
              <a:lnSpc>
                <a:spcPct val="107000"/>
              </a:lnSpc>
            </a:pPr>
            <a:r>
              <a:rPr lang="en-US" dirty="0">
                <a:effectLst/>
                <a:latin typeface="Symbol" panose="05050102010706020507" pitchFamily="18" charset="2"/>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Vrinda" panose="020B0502040204020203" pitchFamily="34" charset="0"/>
              </a:rPr>
              <a:t>  Balances efficiency and accuracy by controlling (k) .</a:t>
            </a:r>
            <a:endParaRPr lang="en-US"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
        <p:nvSpPr>
          <p:cNvPr id="6" name="Rectangle: Rounded Corners 5">
            <a:extLst>
              <a:ext uri="{FF2B5EF4-FFF2-40B4-BE49-F238E27FC236}">
                <a16:creationId xmlns:a16="http://schemas.microsoft.com/office/drawing/2014/main" id="{83FA1E8E-B1B5-477D-AB73-987486E24E87}"/>
              </a:ext>
            </a:extLst>
          </p:cNvPr>
          <p:cNvSpPr/>
          <p:nvPr/>
        </p:nvSpPr>
        <p:spPr>
          <a:xfrm>
            <a:off x="4136194" y="3176163"/>
            <a:ext cx="2223083" cy="505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Conclusion</a:t>
            </a:r>
          </a:p>
        </p:txBody>
      </p:sp>
    </p:spTree>
    <p:extLst>
      <p:ext uri="{BB962C8B-B14F-4D97-AF65-F5344CB8AC3E}">
        <p14:creationId xmlns:p14="http://schemas.microsoft.com/office/powerpoint/2010/main" val="190831143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689D4-AB77-48B1-87B6-F943A21F09C4}"/>
              </a:ext>
            </a:extLst>
          </p:cNvPr>
          <p:cNvSpPr txBox="1"/>
          <p:nvPr/>
        </p:nvSpPr>
        <p:spPr>
          <a:xfrm>
            <a:off x="194345" y="257961"/>
            <a:ext cx="11803310" cy="1477328"/>
          </a:xfrm>
          <a:prstGeom prst="rect">
            <a:avLst/>
          </a:prstGeom>
          <a:noFill/>
        </p:spPr>
        <p:txBody>
          <a:bodyPr wrap="square" rtlCol="0">
            <a:spAutoFit/>
          </a:bodyPr>
          <a:lstStyle/>
          <a:p>
            <a:r>
              <a:rPr lang="en-US" dirty="0"/>
              <a:t>	</a:t>
            </a:r>
          </a:p>
          <a:p>
            <a:endParaRPr lang="en-US" dirty="0"/>
          </a:p>
          <a:p>
            <a:endParaRPr lang="en-US" dirty="0"/>
          </a:p>
          <a:p>
            <a:endParaRPr lang="en-US" dirty="0"/>
          </a:p>
          <a:p>
            <a:endParaRPr lang="en-US" dirty="0"/>
          </a:p>
        </p:txBody>
      </p:sp>
      <p:sp>
        <p:nvSpPr>
          <p:cNvPr id="4" name="Rectangle: Rounded Corners 3">
            <a:extLst>
              <a:ext uri="{FF2B5EF4-FFF2-40B4-BE49-F238E27FC236}">
                <a16:creationId xmlns:a16="http://schemas.microsoft.com/office/drawing/2014/main" id="{E2A4A9CA-3CEE-473C-AE75-655A383E17FF}"/>
              </a:ext>
            </a:extLst>
          </p:cNvPr>
          <p:cNvSpPr/>
          <p:nvPr/>
        </p:nvSpPr>
        <p:spPr>
          <a:xfrm>
            <a:off x="3250811" y="2223398"/>
            <a:ext cx="4555222" cy="7214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ln w="0"/>
                <a:solidFill>
                  <a:schemeClr val="bg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63371278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578</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Calibri Light</vt:lpstr>
      <vt:lpstr>Gill Sans MT</vt:lpstr>
      <vt:lpstr>Symbol</vt:lpstr>
      <vt:lpstr>Times New Roman</vt:lpstr>
      <vt:lpstr>Gallery</vt:lpstr>
      <vt:lpstr>Office Theme</vt:lpstr>
      <vt:lpstr>1_Gallery</vt:lpstr>
      <vt:lpstr>Quality Control Optimization Using Monte Carlo Algorithm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Control Optimization Using Monte Carlo Algorithm</dc:title>
  <dc:creator>Md Hasibul Hasan</dc:creator>
  <cp:lastModifiedBy>Md Hasibul Hasan</cp:lastModifiedBy>
  <cp:revision>16</cp:revision>
  <dcterms:created xsi:type="dcterms:W3CDTF">2025-01-22T16:02:32Z</dcterms:created>
  <dcterms:modified xsi:type="dcterms:W3CDTF">2025-01-23T03:44:19Z</dcterms:modified>
</cp:coreProperties>
</file>