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93" r:id="rId6"/>
    <p:sldId id="260" r:id="rId7"/>
    <p:sldId id="266" r:id="rId8"/>
    <p:sldId id="295" r:id="rId9"/>
    <p:sldId id="294" r:id="rId10"/>
    <p:sldId id="26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0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0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7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1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9C45-A171-4CFD-86F7-914C77D473B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7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wireless-world.com/Terminology/Advantages-and-Disadvantages-of-PIR-sensor.html" TargetMode="External"/><Relationship Id="rId2" Type="http://schemas.openxmlformats.org/officeDocument/2006/relationships/hyperlink" Target="https://www.sparkfun.com/products/1328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4" y="774441"/>
            <a:ext cx="10773939" cy="1276032"/>
          </a:xfrm>
        </p:spPr>
        <p:txBody>
          <a:bodyPr>
            <a:normAutofit/>
          </a:bodyPr>
          <a:lstStyle/>
          <a:p>
            <a:r>
              <a:rPr lang="en-US" dirty="0"/>
              <a:t>Moving object detection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241964" y="3860801"/>
            <a:ext cx="2567504" cy="2048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/>
              <a:t>Azizur Rahman Maruf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 smtClean="0"/>
              <a:t>B.Sc </a:t>
            </a:r>
            <a:r>
              <a:rPr lang="en-US" sz="1400" dirty="0"/>
              <a:t>(engineering) in CSE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Level : 4  Semester : I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Student ID : </a:t>
            </a:r>
            <a:r>
              <a:rPr lang="en-US" sz="1400" dirty="0" smtClean="0"/>
              <a:t>1902029</a:t>
            </a:r>
            <a:endParaRPr lang="en-US" sz="14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564294" y="4516016"/>
            <a:ext cx="2463282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105032" y="4516016"/>
            <a:ext cx="2453951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8558984" y="4516016"/>
            <a:ext cx="2815031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032885" y="2589008"/>
            <a:ext cx="10341129" cy="81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Presenting by :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9162473" y="3860801"/>
            <a:ext cx="2346036" cy="2048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 smtClean="0"/>
              <a:t>Sabrina Momotaj Tania</a:t>
            </a: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US" sz="1400" dirty="0"/>
              <a:t>B.Sc (engineering) in CSE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Level : 4  Semester : I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Student ID : </a:t>
            </a:r>
            <a:r>
              <a:rPr lang="en-US" sz="1400" dirty="0" smtClean="0"/>
              <a:t>1902011</a:t>
            </a:r>
            <a:endParaRPr lang="en-US" sz="1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3346" y="3860801"/>
            <a:ext cx="2429163" cy="2048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/>
              <a:t>Md Iftekhar Hossain Tushar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B.Sc (engineering) in CSE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Level : 4  Semester : I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Student ID : 1902061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376861" y="3860801"/>
            <a:ext cx="2490048" cy="2048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 smtClean="0"/>
              <a:t>Abida Meem</a:t>
            </a:r>
            <a:endParaRPr lang="en-US" sz="1400" dirty="0"/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B.Sc (engineering) in CSE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Level : 4  Semester : I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400" dirty="0"/>
              <a:t>Student ID : </a:t>
            </a:r>
            <a:r>
              <a:rPr lang="en-US" sz="1400" dirty="0" smtClean="0"/>
              <a:t>1902023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66400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www.sparkfun.com/products/13285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www.rfwireless-world.com/Terminology/Advantages-and-Disadvantages-of-PIR-sensor.html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209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09" y="2547257"/>
            <a:ext cx="10353761" cy="1326321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95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58" y="403640"/>
            <a:ext cx="11675534" cy="1075074"/>
          </a:xfrm>
        </p:spPr>
        <p:txBody>
          <a:bodyPr>
            <a:normAutofit/>
          </a:bodyPr>
          <a:lstStyle/>
          <a:p>
            <a:r>
              <a:rPr lang="en-US" dirty="0"/>
              <a:t>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929385"/>
            <a:ext cx="5106004" cy="3861816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PIR Motion Sensor </a:t>
            </a:r>
            <a:r>
              <a:rPr lang="en-US" sz="2400" dirty="0" smtClean="0"/>
              <a:t>Overview</a:t>
            </a:r>
            <a:endParaRPr lang="en-US" sz="2400" dirty="0"/>
          </a:p>
          <a:p>
            <a:r>
              <a:rPr lang="en-US" sz="2400" dirty="0"/>
              <a:t>Example </a:t>
            </a:r>
            <a:r>
              <a:rPr lang="en-US" sz="2400" dirty="0" smtClean="0"/>
              <a:t>Circuit</a:t>
            </a:r>
          </a:p>
          <a:p>
            <a:r>
              <a:rPr lang="en-US" sz="2400" dirty="0">
                <a:effectLst/>
              </a:rPr>
              <a:t>Real-World Applications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59423" y="1929383"/>
            <a:ext cx="5052273" cy="3724651"/>
          </a:xfrm>
        </p:spPr>
        <p:txBody>
          <a:bodyPr/>
          <a:lstStyle/>
          <a:p>
            <a:r>
              <a:rPr lang="en-US" sz="2400" dirty="0">
                <a:effectLst/>
              </a:rPr>
              <a:t>Advantages Of PIR </a:t>
            </a:r>
            <a:r>
              <a:rPr lang="en-US" sz="2400" dirty="0" smtClean="0">
                <a:effectLst/>
              </a:rPr>
              <a:t>Sensor</a:t>
            </a:r>
          </a:p>
          <a:p>
            <a:r>
              <a:rPr lang="en-US" sz="2400" dirty="0">
                <a:effectLst/>
              </a:rPr>
              <a:t>Disadvantages Of PIR </a:t>
            </a:r>
            <a:r>
              <a:rPr lang="en-US" sz="2400" dirty="0" smtClean="0">
                <a:effectLst/>
              </a:rPr>
              <a:t>Sensor</a:t>
            </a:r>
          </a:p>
          <a:p>
            <a:r>
              <a:rPr lang="en-US" sz="2400" dirty="0" smtClean="0"/>
              <a:t>References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4171" y="1929384"/>
            <a:ext cx="10353761" cy="433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779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38350"/>
            <a:ext cx="7519005" cy="386174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effectLst/>
              </a:rPr>
              <a:t>Passive infrared (PIR) sensors are motion-detecting devices used in security systems across the world -- even though you may not see them, they probably see you</a:t>
            </a:r>
            <a:r>
              <a:rPr lang="en-US" dirty="0" smtClean="0">
                <a:effectLst/>
              </a:rPr>
              <a:t>!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This is a simple to use motion sensor. Power it up and wait 1-2 seconds for the sensor to get a snapshot of the still room. If anything moves after that period, the 'alarm' pin will go low</a:t>
            </a:r>
            <a:r>
              <a:rPr lang="en-US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720">
            <a:off x="8346485" y="2099116"/>
            <a:ext cx="3238759" cy="31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37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73480"/>
          </a:xfrm>
        </p:spPr>
        <p:txBody>
          <a:bodyPr>
            <a:normAutofit/>
          </a:bodyPr>
          <a:lstStyle/>
          <a:p>
            <a:r>
              <a:rPr lang="en-US" sz="3600" dirty="0"/>
              <a:t>PIR Motion Sensor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783081"/>
            <a:ext cx="7177260" cy="458914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>
                <a:effectLst/>
              </a:rPr>
              <a:t>PIR </a:t>
            </a:r>
            <a:r>
              <a:rPr lang="en-US" sz="1800" dirty="0">
                <a:effectLst/>
              </a:rPr>
              <a:t>sensor's are infrared-sensitive light detectors. By monitoring light in the infrared spectrum, PIR sensors can sense subtle changes in temperature across the area they're viewing. When a human or some other object comes into the PIR's field-of-view, the radiation pattern changes, and the PIR interprets that change as movement</a:t>
            </a:r>
            <a:r>
              <a:rPr lang="en-US" sz="1800" dirty="0" smtClean="0">
                <a:effectLst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</a:rPr>
              <a:t>That white cap dominating most of the top side of the PIR assembly is a lense, which helps focus the PIR sensor's field-of-view. The </a:t>
            </a:r>
            <a:r>
              <a:rPr lang="en-US" sz="1800" i="1" dirty="0">
                <a:effectLst/>
              </a:rPr>
              <a:t>actual</a:t>
            </a:r>
            <a:r>
              <a:rPr lang="en-US" sz="1800" dirty="0">
                <a:effectLst/>
              </a:rPr>
              <a:t> PIR sensor is hiding under that lense: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5701">
            <a:off x="8185432" y="1409473"/>
            <a:ext cx="3912012" cy="4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448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73480"/>
          </a:xfrm>
        </p:spPr>
        <p:txBody>
          <a:bodyPr>
            <a:normAutofit/>
          </a:bodyPr>
          <a:lstStyle/>
          <a:p>
            <a:r>
              <a:rPr lang="en-US" sz="3600" dirty="0"/>
              <a:t>PIR Motion Sensor Overview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5701">
            <a:off x="8185432" y="1409473"/>
            <a:ext cx="3912012" cy="435731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12196"/>
              </p:ext>
            </p:extLst>
          </p:nvPr>
        </p:nvGraphicFramePr>
        <p:xfrm>
          <a:off x="775856" y="2327562"/>
          <a:ext cx="7111998" cy="34544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0666">
                  <a:extLst>
                    <a:ext uri="{9D8B030D-6E8A-4147-A177-3AD203B41FA5}">
                      <a16:colId xmlns:a16="http://schemas.microsoft.com/office/drawing/2014/main" val="1475623361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1366186518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1139007988"/>
                    </a:ext>
                  </a:extLst>
                </a:gridCol>
              </a:tblGrid>
              <a:tr h="86360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accent3"/>
                          </a:solidFill>
                          <a:effectLst/>
                        </a:rPr>
                        <a:t>Wire Color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accent3"/>
                          </a:solidFill>
                          <a:effectLst/>
                        </a:rPr>
                        <a:t>Pin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accent3"/>
                          </a:solidFill>
                          <a:effectLst/>
                        </a:rPr>
                        <a:t>Notes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493352"/>
                  </a:ext>
                </a:extLst>
              </a:tr>
              <a:tr h="86360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Red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Power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5V</a:t>
                      </a: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 to 12V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291154"/>
                  </a:ext>
                </a:extLst>
              </a:tr>
              <a:tr h="86360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White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Ground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391178"/>
                  </a:ext>
                </a:extLst>
              </a:tr>
              <a:tr h="86360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Black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Alarm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Open-collector output – active low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48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02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626"/>
            <a:ext cx="10353761" cy="1162050"/>
          </a:xfrm>
        </p:spPr>
        <p:txBody>
          <a:bodyPr>
            <a:norm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effectLst/>
              </a:rPr>
              <a:t>Example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4" y="1685925"/>
            <a:ext cx="7627793" cy="410527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circuit for this example is about as simple as it gets. Grab three jumper wires and insert them into the JST connector. It gets a little tight, but they should all be able to fit in there.</a:t>
            </a:r>
          </a:p>
          <a:p>
            <a:r>
              <a:rPr lang="en-US" dirty="0">
                <a:effectLst/>
              </a:rPr>
              <a:t>Connect the power (red) and ground (white) wires up to 5V </a:t>
            </a:r>
            <a:r>
              <a:rPr lang="en-US" dirty="0" smtClean="0">
                <a:effectLst/>
              </a:rPr>
              <a:t>and </a:t>
            </a:r>
            <a:r>
              <a:rPr lang="en-US" dirty="0">
                <a:effectLst/>
              </a:rPr>
              <a:t>GND respectively. Then connect the </a:t>
            </a:r>
            <a:r>
              <a:rPr lang="en-US" b="1" dirty="0">
                <a:effectLst/>
              </a:rPr>
              <a:t>black alarm wire</a:t>
            </a:r>
            <a:r>
              <a:rPr lang="en-US" dirty="0">
                <a:effectLst/>
              </a:rPr>
              <a:t> to Arduino pin 2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We'll use the internal pull-up resistor on D2 to complete the circuit. Whenever the sensor is inactive, the pin should read high. When motion is detected, the sensor will pull D2 low.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83239" y="1798495"/>
            <a:ext cx="3925455" cy="35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97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</a:rPr>
              <a:t>Real-World </a:t>
            </a:r>
            <a:r>
              <a:rPr lang="en-US" dirty="0" smtClean="0">
                <a:effectLst/>
              </a:rPr>
              <a:t>Applications</a:t>
            </a:r>
            <a:endParaRPr lang="en-US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152891"/>
            <a:ext cx="10353762" cy="334508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Security systems</a:t>
            </a:r>
            <a:r>
              <a:rPr lang="en-US" dirty="0" smtClean="0">
                <a:effectLst/>
              </a:rPr>
              <a:t>: </a:t>
            </a:r>
            <a:r>
              <a:rPr lang="en-US" dirty="0">
                <a:effectLst/>
              </a:rPr>
              <a:t> 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Trigger </a:t>
            </a:r>
            <a:r>
              <a:rPr lang="en-US" dirty="0">
                <a:effectLst/>
              </a:rPr>
              <a:t>alarms or lights upon detecting intruders.</a:t>
            </a:r>
          </a:p>
          <a:p>
            <a:r>
              <a:rPr lang="en-US" dirty="0">
                <a:effectLst/>
              </a:rPr>
              <a:t>Home automation: 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	 Turn </a:t>
            </a:r>
            <a:r>
              <a:rPr lang="en-US" dirty="0">
                <a:effectLst/>
              </a:rPr>
              <a:t>on lights or appliances when someone enters a room.</a:t>
            </a:r>
          </a:p>
          <a:p>
            <a:r>
              <a:rPr lang="en-US" dirty="0">
                <a:effectLst/>
              </a:rPr>
              <a:t>Interactive </a:t>
            </a:r>
            <a:r>
              <a:rPr lang="en-US" dirty="0" smtClean="0">
                <a:effectLst/>
              </a:rPr>
              <a:t>projects: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Create </a:t>
            </a:r>
            <a:r>
              <a:rPr lang="en-US" dirty="0">
                <a:effectLst/>
              </a:rPr>
              <a:t>sensor-driven games, art installations, or environmental monitors.</a:t>
            </a:r>
          </a:p>
        </p:txBody>
      </p:sp>
    </p:spTree>
    <p:extLst>
      <p:ext uri="{BB962C8B-B14F-4D97-AF65-F5344CB8AC3E}">
        <p14:creationId xmlns:p14="http://schemas.microsoft.com/office/powerpoint/2010/main" val="7230008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</a:rPr>
              <a:t>Advantages Of PIR Sensor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152891"/>
            <a:ext cx="10353762" cy="3345083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Following are the benefits or </a:t>
            </a:r>
            <a:r>
              <a:rPr lang="en-US" b="1" dirty="0">
                <a:effectLst/>
              </a:rPr>
              <a:t>advantages of PIR sensor</a:t>
            </a:r>
            <a:r>
              <a:rPr lang="en-US" dirty="0">
                <a:effectLst/>
              </a:rPr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>
                <a:effectLst/>
              </a:rPr>
              <a:t>➨Detects motion reliably in indoors as well as in day or dark.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>
                <a:effectLst/>
              </a:rPr>
              <a:t>➨It consumes less energy (0.8W to 1.0W) compare to microwave sensor.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>
                <a:effectLst/>
              </a:rPr>
              <a:t>➨They are cheaper compare to microwave sensors.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>
                <a:effectLst/>
              </a:rPr>
              <a:t>➨They are good for electrical applications used in smaller and compact premises.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125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</a:rPr>
              <a:t>Disadvantages Of PIR Sensor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152891"/>
            <a:ext cx="10353762" cy="3345083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Following are the drawbacks or </a:t>
            </a:r>
            <a:r>
              <a:rPr lang="en-US" b="1" dirty="0">
                <a:effectLst/>
              </a:rPr>
              <a:t>disadvantages of PIR sensor</a:t>
            </a:r>
            <a:r>
              <a:rPr lang="en-US" dirty="0">
                <a:effectLst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➨They have lower sensitivity and less coverage compare to microwave sensors.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➨It does not operate greater than 35 degree C.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➨It works effectively in LOS (Line of Sight) and will have problems in the corner regions.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➨It is insensitive to very slow motion of the objects.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678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1335</TotalTime>
  <Words>374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Moving object detection</vt:lpstr>
      <vt:lpstr> contents</vt:lpstr>
      <vt:lpstr>Introduction</vt:lpstr>
      <vt:lpstr>PIR Motion Sensor Overview</vt:lpstr>
      <vt:lpstr>PIR Motion Sensor Overview</vt:lpstr>
      <vt:lpstr> Example Circuit</vt:lpstr>
      <vt:lpstr>Real-World Applications</vt:lpstr>
      <vt:lpstr>Advantages Of PIR Sensor</vt:lpstr>
      <vt:lpstr>Disadvantages Of PIR Sensor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Varients of turing machine</dc:title>
  <dc:creator>Md Iftekhar Hossain Tushar</dc:creator>
  <cp:lastModifiedBy>Md Iftekhar Hossain Tushar</cp:lastModifiedBy>
  <cp:revision>128</cp:revision>
  <dcterms:created xsi:type="dcterms:W3CDTF">2022-02-19T18:29:17Z</dcterms:created>
  <dcterms:modified xsi:type="dcterms:W3CDTF">2024-02-03T10:26:06Z</dcterms:modified>
</cp:coreProperties>
</file>