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7" r:id="rId2"/>
    <p:sldId id="258" r:id="rId3"/>
    <p:sldId id="259" r:id="rId4"/>
    <p:sldId id="256" r:id="rId5"/>
    <p:sldId id="260" r:id="rId6"/>
    <p:sldId id="261" r:id="rId7"/>
    <p:sldId id="266" r:id="rId8"/>
    <p:sldId id="262" r:id="rId9"/>
    <p:sldId id="263" r:id="rId10"/>
    <p:sldId id="264" r:id="rId11"/>
    <p:sldId id="265" r:id="rId12"/>
    <p:sldId id="267" r:id="rId13"/>
    <p:sldId id="269" r:id="rId14"/>
    <p:sldId id="268"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83" d="100"/>
          <a:sy n="83"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D30E4D-87D7-B34C-1D82-CE01B1D16C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FA03001-064D-275A-AC0B-430C78E0BA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5D648F-564C-423D-A6C4-C6E6F27EF760}" type="datetimeFigureOut">
              <a:rPr lang="en-US" smtClean="0"/>
              <a:t>5/1/2023</a:t>
            </a:fld>
            <a:endParaRPr lang="en-US"/>
          </a:p>
        </p:txBody>
      </p:sp>
      <p:sp>
        <p:nvSpPr>
          <p:cNvPr id="4" name="Footer Placeholder 3">
            <a:extLst>
              <a:ext uri="{FF2B5EF4-FFF2-40B4-BE49-F238E27FC236}">
                <a16:creationId xmlns:a16="http://schemas.microsoft.com/office/drawing/2014/main" id="{F6F417F0-C92B-7B5A-0443-DF3A113761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MD MAHBUB ALI</a:t>
            </a:r>
          </a:p>
        </p:txBody>
      </p:sp>
      <p:sp>
        <p:nvSpPr>
          <p:cNvPr id="5" name="Slide Number Placeholder 4">
            <a:extLst>
              <a:ext uri="{FF2B5EF4-FFF2-40B4-BE49-F238E27FC236}">
                <a16:creationId xmlns:a16="http://schemas.microsoft.com/office/drawing/2014/main" id="{B01201C5-62D7-637E-FA08-6964CEC995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6E5552-F29C-4AB8-B072-309D37FBDB87}" type="slidenum">
              <a:rPr lang="en-US" smtClean="0"/>
              <a:t>‹#›</a:t>
            </a:fld>
            <a:endParaRPr lang="en-US"/>
          </a:p>
        </p:txBody>
      </p:sp>
    </p:spTree>
    <p:extLst>
      <p:ext uri="{BB962C8B-B14F-4D97-AF65-F5344CB8AC3E}">
        <p14:creationId xmlns:p14="http://schemas.microsoft.com/office/powerpoint/2010/main" val="6375757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17BCE-0845-4275-8FD4-11E9E5D05C50}"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MD MAHBUB ALI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F20A4-BB35-4299-A215-1BA9E503D1E2}" type="slidenum">
              <a:rPr lang="en-US" smtClean="0"/>
              <a:t>‹#›</a:t>
            </a:fld>
            <a:endParaRPr lang="en-US"/>
          </a:p>
        </p:txBody>
      </p:sp>
    </p:spTree>
    <p:extLst>
      <p:ext uri="{BB962C8B-B14F-4D97-AF65-F5344CB8AC3E}">
        <p14:creationId xmlns:p14="http://schemas.microsoft.com/office/powerpoint/2010/main" val="1193106720"/>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3D00-70FE-A142-3191-B06063ECA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0F89E6-8874-DFDB-818D-42486CC1E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CD4A34-37D3-BC6F-5C5E-0D8728375251}"/>
              </a:ext>
            </a:extLst>
          </p:cNvPr>
          <p:cNvSpPr>
            <a:spLocks noGrp="1"/>
          </p:cNvSpPr>
          <p:nvPr>
            <p:ph type="dt" sz="half" idx="10"/>
          </p:nvPr>
        </p:nvSpPr>
        <p:spPr/>
        <p:txBody>
          <a:bodyPr/>
          <a:lstStyle/>
          <a:p>
            <a:fld id="{41FA2082-5DC9-4E9D-B553-FEFBDD796D2E}" type="datetime1">
              <a:rPr lang="en-US" smtClean="0"/>
              <a:t>5/1/2023</a:t>
            </a:fld>
            <a:endParaRPr lang="en-US"/>
          </a:p>
        </p:txBody>
      </p:sp>
      <p:sp>
        <p:nvSpPr>
          <p:cNvPr id="5" name="Footer Placeholder 4">
            <a:extLst>
              <a:ext uri="{FF2B5EF4-FFF2-40B4-BE49-F238E27FC236}">
                <a16:creationId xmlns:a16="http://schemas.microsoft.com/office/drawing/2014/main" id="{02C19D37-9F88-8217-35A6-DEE12238C5AF}"/>
              </a:ext>
            </a:extLst>
          </p:cNvPr>
          <p:cNvSpPr>
            <a:spLocks noGrp="1"/>
          </p:cNvSpPr>
          <p:nvPr>
            <p:ph type="ftr" sz="quarter" idx="11"/>
          </p:nvPr>
        </p:nvSpPr>
        <p:spPr/>
        <p:txBody>
          <a:bodyPr/>
          <a:lstStyle/>
          <a:p>
            <a:r>
              <a:rPr lang="en-US"/>
              <a:t>MD MAHBUB ALI</a:t>
            </a:r>
          </a:p>
        </p:txBody>
      </p:sp>
      <p:sp>
        <p:nvSpPr>
          <p:cNvPr id="6" name="Slide Number Placeholder 5">
            <a:extLst>
              <a:ext uri="{FF2B5EF4-FFF2-40B4-BE49-F238E27FC236}">
                <a16:creationId xmlns:a16="http://schemas.microsoft.com/office/drawing/2014/main" id="{CD2CF2DA-1BE8-6488-19D1-5587C4D92CE1}"/>
              </a:ext>
            </a:extLst>
          </p:cNvPr>
          <p:cNvSpPr>
            <a:spLocks noGrp="1"/>
          </p:cNvSpPr>
          <p:nvPr>
            <p:ph type="sldNum" sz="quarter" idx="12"/>
          </p:nvPr>
        </p:nvSpPr>
        <p:spPr/>
        <p:txBody>
          <a:bodyPr/>
          <a:lstStyle/>
          <a:p>
            <a:fld id="{CF44248E-D680-415E-A71E-D5C048589DF5}" type="slidenum">
              <a:rPr lang="en-US" smtClean="0"/>
              <a:t>‹#›</a:t>
            </a:fld>
            <a:endParaRPr lang="en-US"/>
          </a:p>
        </p:txBody>
      </p:sp>
    </p:spTree>
    <p:extLst>
      <p:ext uri="{BB962C8B-B14F-4D97-AF65-F5344CB8AC3E}">
        <p14:creationId xmlns:p14="http://schemas.microsoft.com/office/powerpoint/2010/main" val="260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F020-2CCB-281B-A7B7-C304998E34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1EC916-0443-5D96-2A2F-5BCA79CFC6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41D30-8FEA-8DE8-5736-836B4C4A1ADB}"/>
              </a:ext>
            </a:extLst>
          </p:cNvPr>
          <p:cNvSpPr>
            <a:spLocks noGrp="1"/>
          </p:cNvSpPr>
          <p:nvPr>
            <p:ph type="dt" sz="half" idx="10"/>
          </p:nvPr>
        </p:nvSpPr>
        <p:spPr/>
        <p:txBody>
          <a:bodyPr/>
          <a:lstStyle/>
          <a:p>
            <a:fld id="{443CCE33-8AEB-4CFE-BF94-7FE57EE745DD}" type="datetime1">
              <a:rPr lang="en-US" smtClean="0"/>
              <a:t>5/1/2023</a:t>
            </a:fld>
            <a:endParaRPr lang="en-US"/>
          </a:p>
        </p:txBody>
      </p:sp>
      <p:sp>
        <p:nvSpPr>
          <p:cNvPr id="5" name="Footer Placeholder 4">
            <a:extLst>
              <a:ext uri="{FF2B5EF4-FFF2-40B4-BE49-F238E27FC236}">
                <a16:creationId xmlns:a16="http://schemas.microsoft.com/office/drawing/2014/main" id="{669F1D27-803F-B839-B1AB-D8E1A58D4560}"/>
              </a:ext>
            </a:extLst>
          </p:cNvPr>
          <p:cNvSpPr>
            <a:spLocks noGrp="1"/>
          </p:cNvSpPr>
          <p:nvPr>
            <p:ph type="ftr" sz="quarter" idx="11"/>
          </p:nvPr>
        </p:nvSpPr>
        <p:spPr/>
        <p:txBody>
          <a:bodyPr/>
          <a:lstStyle/>
          <a:p>
            <a:r>
              <a:rPr lang="en-US"/>
              <a:t>MD MAHBUB ALI</a:t>
            </a:r>
          </a:p>
        </p:txBody>
      </p:sp>
      <p:sp>
        <p:nvSpPr>
          <p:cNvPr id="6" name="Slide Number Placeholder 5">
            <a:extLst>
              <a:ext uri="{FF2B5EF4-FFF2-40B4-BE49-F238E27FC236}">
                <a16:creationId xmlns:a16="http://schemas.microsoft.com/office/drawing/2014/main" id="{74005885-3126-9EF2-B1EC-45C07839680B}"/>
              </a:ext>
            </a:extLst>
          </p:cNvPr>
          <p:cNvSpPr>
            <a:spLocks noGrp="1"/>
          </p:cNvSpPr>
          <p:nvPr>
            <p:ph type="sldNum" sz="quarter" idx="12"/>
          </p:nvPr>
        </p:nvSpPr>
        <p:spPr/>
        <p:txBody>
          <a:bodyPr/>
          <a:lstStyle/>
          <a:p>
            <a:fld id="{CF44248E-D680-415E-A71E-D5C048589DF5}" type="slidenum">
              <a:rPr lang="en-US" smtClean="0"/>
              <a:t>‹#›</a:t>
            </a:fld>
            <a:endParaRPr lang="en-US"/>
          </a:p>
        </p:txBody>
      </p:sp>
    </p:spTree>
    <p:extLst>
      <p:ext uri="{BB962C8B-B14F-4D97-AF65-F5344CB8AC3E}">
        <p14:creationId xmlns:p14="http://schemas.microsoft.com/office/powerpoint/2010/main" val="92030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4EE5E-6973-B873-F315-4F82C17DFF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189D64-7FC4-BFD2-48C5-EC30919ECE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210E6-E801-EFAB-CA54-888DF1A55DA9}"/>
              </a:ext>
            </a:extLst>
          </p:cNvPr>
          <p:cNvSpPr>
            <a:spLocks noGrp="1"/>
          </p:cNvSpPr>
          <p:nvPr>
            <p:ph type="dt" sz="half" idx="10"/>
          </p:nvPr>
        </p:nvSpPr>
        <p:spPr/>
        <p:txBody>
          <a:bodyPr/>
          <a:lstStyle/>
          <a:p>
            <a:fld id="{5FDF850A-A766-432A-B47E-ECB71C849CD5}" type="datetime1">
              <a:rPr lang="en-US" smtClean="0"/>
              <a:t>5/1/2023</a:t>
            </a:fld>
            <a:endParaRPr lang="en-US"/>
          </a:p>
        </p:txBody>
      </p:sp>
      <p:sp>
        <p:nvSpPr>
          <p:cNvPr id="5" name="Footer Placeholder 4">
            <a:extLst>
              <a:ext uri="{FF2B5EF4-FFF2-40B4-BE49-F238E27FC236}">
                <a16:creationId xmlns:a16="http://schemas.microsoft.com/office/drawing/2014/main" id="{CB44B026-8A1E-9F2C-0E7F-5EE9F1D1FF87}"/>
              </a:ext>
            </a:extLst>
          </p:cNvPr>
          <p:cNvSpPr>
            <a:spLocks noGrp="1"/>
          </p:cNvSpPr>
          <p:nvPr>
            <p:ph type="ftr" sz="quarter" idx="11"/>
          </p:nvPr>
        </p:nvSpPr>
        <p:spPr/>
        <p:txBody>
          <a:bodyPr/>
          <a:lstStyle/>
          <a:p>
            <a:r>
              <a:rPr lang="en-US"/>
              <a:t>MD MAHBUB ALI</a:t>
            </a:r>
          </a:p>
        </p:txBody>
      </p:sp>
      <p:sp>
        <p:nvSpPr>
          <p:cNvPr id="6" name="Slide Number Placeholder 5">
            <a:extLst>
              <a:ext uri="{FF2B5EF4-FFF2-40B4-BE49-F238E27FC236}">
                <a16:creationId xmlns:a16="http://schemas.microsoft.com/office/drawing/2014/main" id="{CDC37B69-97A2-2E90-D394-5E0AAB46567B}"/>
              </a:ext>
            </a:extLst>
          </p:cNvPr>
          <p:cNvSpPr>
            <a:spLocks noGrp="1"/>
          </p:cNvSpPr>
          <p:nvPr>
            <p:ph type="sldNum" sz="quarter" idx="12"/>
          </p:nvPr>
        </p:nvSpPr>
        <p:spPr/>
        <p:txBody>
          <a:bodyPr/>
          <a:lstStyle/>
          <a:p>
            <a:fld id="{CF44248E-D680-415E-A71E-D5C048589DF5}" type="slidenum">
              <a:rPr lang="en-US" smtClean="0"/>
              <a:t>‹#›</a:t>
            </a:fld>
            <a:endParaRPr lang="en-US"/>
          </a:p>
        </p:txBody>
      </p:sp>
    </p:spTree>
    <p:extLst>
      <p:ext uri="{BB962C8B-B14F-4D97-AF65-F5344CB8AC3E}">
        <p14:creationId xmlns:p14="http://schemas.microsoft.com/office/powerpoint/2010/main" val="221975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3858-67D0-FE90-4376-397AFB30FA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AD66DF-B960-24D8-C199-06064742A2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4F7DA-9B83-1A70-632D-D1033BFA7B24}"/>
              </a:ext>
            </a:extLst>
          </p:cNvPr>
          <p:cNvSpPr>
            <a:spLocks noGrp="1"/>
          </p:cNvSpPr>
          <p:nvPr>
            <p:ph type="dt" sz="half" idx="10"/>
          </p:nvPr>
        </p:nvSpPr>
        <p:spPr/>
        <p:txBody>
          <a:bodyPr/>
          <a:lstStyle/>
          <a:p>
            <a:fld id="{FD60A0A4-C30A-408E-B379-96A437C06028}" type="datetime1">
              <a:rPr lang="en-US" smtClean="0"/>
              <a:t>5/1/2023</a:t>
            </a:fld>
            <a:endParaRPr lang="en-US"/>
          </a:p>
        </p:txBody>
      </p:sp>
      <p:sp>
        <p:nvSpPr>
          <p:cNvPr id="5" name="Footer Placeholder 4">
            <a:extLst>
              <a:ext uri="{FF2B5EF4-FFF2-40B4-BE49-F238E27FC236}">
                <a16:creationId xmlns:a16="http://schemas.microsoft.com/office/drawing/2014/main" id="{DD99EEF1-58BA-F348-5F88-E2ADCCD86613}"/>
              </a:ext>
            </a:extLst>
          </p:cNvPr>
          <p:cNvSpPr>
            <a:spLocks noGrp="1"/>
          </p:cNvSpPr>
          <p:nvPr>
            <p:ph type="ftr" sz="quarter" idx="11"/>
          </p:nvPr>
        </p:nvSpPr>
        <p:spPr/>
        <p:txBody>
          <a:bodyPr/>
          <a:lstStyle/>
          <a:p>
            <a:r>
              <a:rPr lang="en-US"/>
              <a:t>MD MAHBUB ALI</a:t>
            </a:r>
          </a:p>
        </p:txBody>
      </p:sp>
      <p:sp>
        <p:nvSpPr>
          <p:cNvPr id="6" name="Slide Number Placeholder 5">
            <a:extLst>
              <a:ext uri="{FF2B5EF4-FFF2-40B4-BE49-F238E27FC236}">
                <a16:creationId xmlns:a16="http://schemas.microsoft.com/office/drawing/2014/main" id="{2099A6DA-0A03-2629-5CE9-FD3C8D8DA443}"/>
              </a:ext>
            </a:extLst>
          </p:cNvPr>
          <p:cNvSpPr>
            <a:spLocks noGrp="1"/>
          </p:cNvSpPr>
          <p:nvPr>
            <p:ph type="sldNum" sz="quarter" idx="12"/>
          </p:nvPr>
        </p:nvSpPr>
        <p:spPr/>
        <p:txBody>
          <a:bodyPr/>
          <a:lstStyle/>
          <a:p>
            <a:fld id="{CF44248E-D680-415E-A71E-D5C048589DF5}" type="slidenum">
              <a:rPr lang="en-US" smtClean="0"/>
              <a:t>‹#›</a:t>
            </a:fld>
            <a:endParaRPr lang="en-US"/>
          </a:p>
        </p:txBody>
      </p:sp>
    </p:spTree>
    <p:extLst>
      <p:ext uri="{BB962C8B-B14F-4D97-AF65-F5344CB8AC3E}">
        <p14:creationId xmlns:p14="http://schemas.microsoft.com/office/powerpoint/2010/main" val="300704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B5DD-D2D2-E378-093F-56BB84D172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941590-F88A-71AF-8B87-BE7F11B395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3C4F59-382B-B5D7-D499-AFB4397BA86B}"/>
              </a:ext>
            </a:extLst>
          </p:cNvPr>
          <p:cNvSpPr>
            <a:spLocks noGrp="1"/>
          </p:cNvSpPr>
          <p:nvPr>
            <p:ph type="dt" sz="half" idx="10"/>
          </p:nvPr>
        </p:nvSpPr>
        <p:spPr/>
        <p:txBody>
          <a:bodyPr/>
          <a:lstStyle/>
          <a:p>
            <a:fld id="{C6D7A5EC-7528-46CE-9B93-F6202A2B640D}" type="datetime1">
              <a:rPr lang="en-US" smtClean="0"/>
              <a:t>5/1/2023</a:t>
            </a:fld>
            <a:endParaRPr lang="en-US"/>
          </a:p>
        </p:txBody>
      </p:sp>
      <p:sp>
        <p:nvSpPr>
          <p:cNvPr id="5" name="Footer Placeholder 4">
            <a:extLst>
              <a:ext uri="{FF2B5EF4-FFF2-40B4-BE49-F238E27FC236}">
                <a16:creationId xmlns:a16="http://schemas.microsoft.com/office/drawing/2014/main" id="{7DAA563E-2A20-CC4C-6A5A-9825173FBB40}"/>
              </a:ext>
            </a:extLst>
          </p:cNvPr>
          <p:cNvSpPr>
            <a:spLocks noGrp="1"/>
          </p:cNvSpPr>
          <p:nvPr>
            <p:ph type="ftr" sz="quarter" idx="11"/>
          </p:nvPr>
        </p:nvSpPr>
        <p:spPr/>
        <p:txBody>
          <a:bodyPr/>
          <a:lstStyle/>
          <a:p>
            <a:r>
              <a:rPr lang="en-US"/>
              <a:t>MD MAHBUB ALI</a:t>
            </a:r>
          </a:p>
        </p:txBody>
      </p:sp>
      <p:sp>
        <p:nvSpPr>
          <p:cNvPr id="6" name="Slide Number Placeholder 5">
            <a:extLst>
              <a:ext uri="{FF2B5EF4-FFF2-40B4-BE49-F238E27FC236}">
                <a16:creationId xmlns:a16="http://schemas.microsoft.com/office/drawing/2014/main" id="{A9318885-DFF8-40C4-A619-520B21BAB5E4}"/>
              </a:ext>
            </a:extLst>
          </p:cNvPr>
          <p:cNvSpPr>
            <a:spLocks noGrp="1"/>
          </p:cNvSpPr>
          <p:nvPr>
            <p:ph type="sldNum" sz="quarter" idx="12"/>
          </p:nvPr>
        </p:nvSpPr>
        <p:spPr/>
        <p:txBody>
          <a:bodyPr/>
          <a:lstStyle/>
          <a:p>
            <a:fld id="{CF44248E-D680-415E-A71E-D5C048589DF5}" type="slidenum">
              <a:rPr lang="en-US" smtClean="0"/>
              <a:t>‹#›</a:t>
            </a:fld>
            <a:endParaRPr lang="en-US"/>
          </a:p>
        </p:txBody>
      </p:sp>
    </p:spTree>
    <p:extLst>
      <p:ext uri="{BB962C8B-B14F-4D97-AF65-F5344CB8AC3E}">
        <p14:creationId xmlns:p14="http://schemas.microsoft.com/office/powerpoint/2010/main" val="1538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4A87-23E6-31A4-A12B-BE07AC8015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84AF29-1CD5-6D2E-AF4A-FF5DBCEDE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E77385-969B-77A8-B34B-F7A59A7F7C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0BA65C-C2AB-BF5B-98D1-35BF929063AE}"/>
              </a:ext>
            </a:extLst>
          </p:cNvPr>
          <p:cNvSpPr>
            <a:spLocks noGrp="1"/>
          </p:cNvSpPr>
          <p:nvPr>
            <p:ph type="dt" sz="half" idx="10"/>
          </p:nvPr>
        </p:nvSpPr>
        <p:spPr/>
        <p:txBody>
          <a:bodyPr/>
          <a:lstStyle/>
          <a:p>
            <a:fld id="{E6E55D3D-0BD6-4813-AC93-BCDE2FA76596}" type="datetime1">
              <a:rPr lang="en-US" smtClean="0"/>
              <a:t>5/1/2023</a:t>
            </a:fld>
            <a:endParaRPr lang="en-US"/>
          </a:p>
        </p:txBody>
      </p:sp>
      <p:sp>
        <p:nvSpPr>
          <p:cNvPr id="6" name="Footer Placeholder 5">
            <a:extLst>
              <a:ext uri="{FF2B5EF4-FFF2-40B4-BE49-F238E27FC236}">
                <a16:creationId xmlns:a16="http://schemas.microsoft.com/office/drawing/2014/main" id="{3EE80AEA-FDCC-6DAC-062F-53008A327FF9}"/>
              </a:ext>
            </a:extLst>
          </p:cNvPr>
          <p:cNvSpPr>
            <a:spLocks noGrp="1"/>
          </p:cNvSpPr>
          <p:nvPr>
            <p:ph type="ftr" sz="quarter" idx="11"/>
          </p:nvPr>
        </p:nvSpPr>
        <p:spPr/>
        <p:txBody>
          <a:bodyPr/>
          <a:lstStyle/>
          <a:p>
            <a:r>
              <a:rPr lang="en-US"/>
              <a:t>MD MAHBUB ALI</a:t>
            </a:r>
          </a:p>
        </p:txBody>
      </p:sp>
      <p:sp>
        <p:nvSpPr>
          <p:cNvPr id="7" name="Slide Number Placeholder 6">
            <a:extLst>
              <a:ext uri="{FF2B5EF4-FFF2-40B4-BE49-F238E27FC236}">
                <a16:creationId xmlns:a16="http://schemas.microsoft.com/office/drawing/2014/main" id="{AFCE1C13-6734-DB5F-1B13-0929C5BA2EC4}"/>
              </a:ext>
            </a:extLst>
          </p:cNvPr>
          <p:cNvSpPr>
            <a:spLocks noGrp="1"/>
          </p:cNvSpPr>
          <p:nvPr>
            <p:ph type="sldNum" sz="quarter" idx="12"/>
          </p:nvPr>
        </p:nvSpPr>
        <p:spPr/>
        <p:txBody>
          <a:bodyPr/>
          <a:lstStyle/>
          <a:p>
            <a:fld id="{CF44248E-D680-415E-A71E-D5C048589DF5}" type="slidenum">
              <a:rPr lang="en-US" smtClean="0"/>
              <a:t>‹#›</a:t>
            </a:fld>
            <a:endParaRPr lang="en-US"/>
          </a:p>
        </p:txBody>
      </p:sp>
    </p:spTree>
    <p:extLst>
      <p:ext uri="{BB962C8B-B14F-4D97-AF65-F5344CB8AC3E}">
        <p14:creationId xmlns:p14="http://schemas.microsoft.com/office/powerpoint/2010/main" val="3288698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3B4D-2178-0C10-313F-1197FB0271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F00A43-E2F3-FFE2-BF69-23EE7435EE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3B9926-83B3-37E4-A30A-03222F6F47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69F82E-CE41-E1C2-C2FA-D4681AEB00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5BAFF8-3119-BD0E-F36A-0ECB955971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106E77-7A65-162C-A519-1F5D01B412B3}"/>
              </a:ext>
            </a:extLst>
          </p:cNvPr>
          <p:cNvSpPr>
            <a:spLocks noGrp="1"/>
          </p:cNvSpPr>
          <p:nvPr>
            <p:ph type="dt" sz="half" idx="10"/>
          </p:nvPr>
        </p:nvSpPr>
        <p:spPr/>
        <p:txBody>
          <a:bodyPr/>
          <a:lstStyle/>
          <a:p>
            <a:fld id="{A5A72517-A8F5-4290-832C-90D69B0EBC29}" type="datetime1">
              <a:rPr lang="en-US" smtClean="0"/>
              <a:t>5/1/2023</a:t>
            </a:fld>
            <a:endParaRPr lang="en-US"/>
          </a:p>
        </p:txBody>
      </p:sp>
      <p:sp>
        <p:nvSpPr>
          <p:cNvPr id="8" name="Footer Placeholder 7">
            <a:extLst>
              <a:ext uri="{FF2B5EF4-FFF2-40B4-BE49-F238E27FC236}">
                <a16:creationId xmlns:a16="http://schemas.microsoft.com/office/drawing/2014/main" id="{A7D078ED-A6B5-44F7-1EC0-F685D1207780}"/>
              </a:ext>
            </a:extLst>
          </p:cNvPr>
          <p:cNvSpPr>
            <a:spLocks noGrp="1"/>
          </p:cNvSpPr>
          <p:nvPr>
            <p:ph type="ftr" sz="quarter" idx="11"/>
          </p:nvPr>
        </p:nvSpPr>
        <p:spPr/>
        <p:txBody>
          <a:bodyPr/>
          <a:lstStyle/>
          <a:p>
            <a:r>
              <a:rPr lang="en-US"/>
              <a:t>MD MAHBUB ALI</a:t>
            </a:r>
          </a:p>
        </p:txBody>
      </p:sp>
      <p:sp>
        <p:nvSpPr>
          <p:cNvPr id="9" name="Slide Number Placeholder 8">
            <a:extLst>
              <a:ext uri="{FF2B5EF4-FFF2-40B4-BE49-F238E27FC236}">
                <a16:creationId xmlns:a16="http://schemas.microsoft.com/office/drawing/2014/main" id="{D9D88EC8-DC35-DFAA-62B5-4A221BEFE578}"/>
              </a:ext>
            </a:extLst>
          </p:cNvPr>
          <p:cNvSpPr>
            <a:spLocks noGrp="1"/>
          </p:cNvSpPr>
          <p:nvPr>
            <p:ph type="sldNum" sz="quarter" idx="12"/>
          </p:nvPr>
        </p:nvSpPr>
        <p:spPr/>
        <p:txBody>
          <a:bodyPr/>
          <a:lstStyle/>
          <a:p>
            <a:fld id="{CF44248E-D680-415E-A71E-D5C048589DF5}" type="slidenum">
              <a:rPr lang="en-US" smtClean="0"/>
              <a:t>‹#›</a:t>
            </a:fld>
            <a:endParaRPr lang="en-US"/>
          </a:p>
        </p:txBody>
      </p:sp>
    </p:spTree>
    <p:extLst>
      <p:ext uri="{BB962C8B-B14F-4D97-AF65-F5344CB8AC3E}">
        <p14:creationId xmlns:p14="http://schemas.microsoft.com/office/powerpoint/2010/main" val="693546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0499-F61C-9E01-50E2-0EC7D05CE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524DC3-83DE-DE6E-3FD8-503146E0E55A}"/>
              </a:ext>
            </a:extLst>
          </p:cNvPr>
          <p:cNvSpPr>
            <a:spLocks noGrp="1"/>
          </p:cNvSpPr>
          <p:nvPr>
            <p:ph type="dt" sz="half" idx="10"/>
          </p:nvPr>
        </p:nvSpPr>
        <p:spPr/>
        <p:txBody>
          <a:bodyPr/>
          <a:lstStyle/>
          <a:p>
            <a:fld id="{3774D3AE-6F1A-414A-BF59-3A6CB987EFB3}" type="datetime1">
              <a:rPr lang="en-US" smtClean="0"/>
              <a:t>5/1/2023</a:t>
            </a:fld>
            <a:endParaRPr lang="en-US"/>
          </a:p>
        </p:txBody>
      </p:sp>
      <p:sp>
        <p:nvSpPr>
          <p:cNvPr id="4" name="Footer Placeholder 3">
            <a:extLst>
              <a:ext uri="{FF2B5EF4-FFF2-40B4-BE49-F238E27FC236}">
                <a16:creationId xmlns:a16="http://schemas.microsoft.com/office/drawing/2014/main" id="{4403D190-D514-B784-6F3C-BD11DF5C9F80}"/>
              </a:ext>
            </a:extLst>
          </p:cNvPr>
          <p:cNvSpPr>
            <a:spLocks noGrp="1"/>
          </p:cNvSpPr>
          <p:nvPr>
            <p:ph type="ftr" sz="quarter" idx="11"/>
          </p:nvPr>
        </p:nvSpPr>
        <p:spPr/>
        <p:txBody>
          <a:bodyPr/>
          <a:lstStyle/>
          <a:p>
            <a:r>
              <a:rPr lang="en-US"/>
              <a:t>MD MAHBUB ALI</a:t>
            </a:r>
          </a:p>
        </p:txBody>
      </p:sp>
      <p:sp>
        <p:nvSpPr>
          <p:cNvPr id="5" name="Slide Number Placeholder 4">
            <a:extLst>
              <a:ext uri="{FF2B5EF4-FFF2-40B4-BE49-F238E27FC236}">
                <a16:creationId xmlns:a16="http://schemas.microsoft.com/office/drawing/2014/main" id="{38B3ABF9-F010-8117-2A7A-701C19CADB0F}"/>
              </a:ext>
            </a:extLst>
          </p:cNvPr>
          <p:cNvSpPr>
            <a:spLocks noGrp="1"/>
          </p:cNvSpPr>
          <p:nvPr>
            <p:ph type="sldNum" sz="quarter" idx="12"/>
          </p:nvPr>
        </p:nvSpPr>
        <p:spPr/>
        <p:txBody>
          <a:bodyPr/>
          <a:lstStyle/>
          <a:p>
            <a:fld id="{CF44248E-D680-415E-A71E-D5C048589DF5}" type="slidenum">
              <a:rPr lang="en-US" smtClean="0"/>
              <a:t>‹#›</a:t>
            </a:fld>
            <a:endParaRPr lang="en-US"/>
          </a:p>
        </p:txBody>
      </p:sp>
    </p:spTree>
    <p:extLst>
      <p:ext uri="{BB962C8B-B14F-4D97-AF65-F5344CB8AC3E}">
        <p14:creationId xmlns:p14="http://schemas.microsoft.com/office/powerpoint/2010/main" val="3978727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3010B-12A3-06CF-A14C-D12EC58BD004}"/>
              </a:ext>
            </a:extLst>
          </p:cNvPr>
          <p:cNvSpPr>
            <a:spLocks noGrp="1"/>
          </p:cNvSpPr>
          <p:nvPr>
            <p:ph type="dt" sz="half" idx="10"/>
          </p:nvPr>
        </p:nvSpPr>
        <p:spPr/>
        <p:txBody>
          <a:bodyPr/>
          <a:lstStyle/>
          <a:p>
            <a:fld id="{AAF0B3C9-68B0-4CED-AF22-FDAE9214BD73}" type="datetime1">
              <a:rPr lang="en-US" smtClean="0"/>
              <a:t>5/1/2023</a:t>
            </a:fld>
            <a:endParaRPr lang="en-US"/>
          </a:p>
        </p:txBody>
      </p:sp>
      <p:sp>
        <p:nvSpPr>
          <p:cNvPr id="3" name="Footer Placeholder 2">
            <a:extLst>
              <a:ext uri="{FF2B5EF4-FFF2-40B4-BE49-F238E27FC236}">
                <a16:creationId xmlns:a16="http://schemas.microsoft.com/office/drawing/2014/main" id="{2F047D19-E48E-594E-6B37-4EF3038B6DB9}"/>
              </a:ext>
            </a:extLst>
          </p:cNvPr>
          <p:cNvSpPr>
            <a:spLocks noGrp="1"/>
          </p:cNvSpPr>
          <p:nvPr>
            <p:ph type="ftr" sz="quarter" idx="11"/>
          </p:nvPr>
        </p:nvSpPr>
        <p:spPr/>
        <p:txBody>
          <a:bodyPr/>
          <a:lstStyle/>
          <a:p>
            <a:r>
              <a:rPr lang="en-US"/>
              <a:t>MD MAHBUB ALI</a:t>
            </a:r>
          </a:p>
        </p:txBody>
      </p:sp>
      <p:sp>
        <p:nvSpPr>
          <p:cNvPr id="4" name="Slide Number Placeholder 3">
            <a:extLst>
              <a:ext uri="{FF2B5EF4-FFF2-40B4-BE49-F238E27FC236}">
                <a16:creationId xmlns:a16="http://schemas.microsoft.com/office/drawing/2014/main" id="{B4BADB0D-EE8E-F9CF-1B9D-1FF73CF799ED}"/>
              </a:ext>
            </a:extLst>
          </p:cNvPr>
          <p:cNvSpPr>
            <a:spLocks noGrp="1"/>
          </p:cNvSpPr>
          <p:nvPr>
            <p:ph type="sldNum" sz="quarter" idx="12"/>
          </p:nvPr>
        </p:nvSpPr>
        <p:spPr/>
        <p:txBody>
          <a:bodyPr/>
          <a:lstStyle/>
          <a:p>
            <a:fld id="{CF44248E-D680-415E-A71E-D5C048589DF5}" type="slidenum">
              <a:rPr lang="en-US" smtClean="0"/>
              <a:t>‹#›</a:t>
            </a:fld>
            <a:endParaRPr lang="en-US"/>
          </a:p>
        </p:txBody>
      </p:sp>
    </p:spTree>
    <p:extLst>
      <p:ext uri="{BB962C8B-B14F-4D97-AF65-F5344CB8AC3E}">
        <p14:creationId xmlns:p14="http://schemas.microsoft.com/office/powerpoint/2010/main" val="2791000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485B-8A99-A768-47CF-C71905271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029A1-75F0-F46D-82E6-0391AFDB7B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03898F-64B1-E59D-8922-BA17E53C1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AE107-7DEF-6A69-7BFD-DECD72BEF8BE}"/>
              </a:ext>
            </a:extLst>
          </p:cNvPr>
          <p:cNvSpPr>
            <a:spLocks noGrp="1"/>
          </p:cNvSpPr>
          <p:nvPr>
            <p:ph type="dt" sz="half" idx="10"/>
          </p:nvPr>
        </p:nvSpPr>
        <p:spPr/>
        <p:txBody>
          <a:bodyPr/>
          <a:lstStyle/>
          <a:p>
            <a:fld id="{55B5581F-03B5-463A-AECE-4A700CB3E663}" type="datetime1">
              <a:rPr lang="en-US" smtClean="0"/>
              <a:t>5/1/2023</a:t>
            </a:fld>
            <a:endParaRPr lang="en-US"/>
          </a:p>
        </p:txBody>
      </p:sp>
      <p:sp>
        <p:nvSpPr>
          <p:cNvPr id="6" name="Footer Placeholder 5">
            <a:extLst>
              <a:ext uri="{FF2B5EF4-FFF2-40B4-BE49-F238E27FC236}">
                <a16:creationId xmlns:a16="http://schemas.microsoft.com/office/drawing/2014/main" id="{C0239305-75CD-5464-E230-91F46C47294B}"/>
              </a:ext>
            </a:extLst>
          </p:cNvPr>
          <p:cNvSpPr>
            <a:spLocks noGrp="1"/>
          </p:cNvSpPr>
          <p:nvPr>
            <p:ph type="ftr" sz="quarter" idx="11"/>
          </p:nvPr>
        </p:nvSpPr>
        <p:spPr/>
        <p:txBody>
          <a:bodyPr/>
          <a:lstStyle/>
          <a:p>
            <a:r>
              <a:rPr lang="en-US"/>
              <a:t>MD MAHBUB ALI</a:t>
            </a:r>
          </a:p>
        </p:txBody>
      </p:sp>
      <p:sp>
        <p:nvSpPr>
          <p:cNvPr id="7" name="Slide Number Placeholder 6">
            <a:extLst>
              <a:ext uri="{FF2B5EF4-FFF2-40B4-BE49-F238E27FC236}">
                <a16:creationId xmlns:a16="http://schemas.microsoft.com/office/drawing/2014/main" id="{AAE6292D-7DC2-4449-CD5F-5B99DC2E4C0E}"/>
              </a:ext>
            </a:extLst>
          </p:cNvPr>
          <p:cNvSpPr>
            <a:spLocks noGrp="1"/>
          </p:cNvSpPr>
          <p:nvPr>
            <p:ph type="sldNum" sz="quarter" idx="12"/>
          </p:nvPr>
        </p:nvSpPr>
        <p:spPr/>
        <p:txBody>
          <a:bodyPr/>
          <a:lstStyle/>
          <a:p>
            <a:fld id="{CF44248E-D680-415E-A71E-D5C048589DF5}" type="slidenum">
              <a:rPr lang="en-US" smtClean="0"/>
              <a:t>‹#›</a:t>
            </a:fld>
            <a:endParaRPr lang="en-US"/>
          </a:p>
        </p:txBody>
      </p:sp>
    </p:spTree>
    <p:extLst>
      <p:ext uri="{BB962C8B-B14F-4D97-AF65-F5344CB8AC3E}">
        <p14:creationId xmlns:p14="http://schemas.microsoft.com/office/powerpoint/2010/main" val="99113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C9F8-4F03-2578-0B9C-542E0F83B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A0E90D-EE46-61FD-F831-06FD5AE6A4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BAC8DD-4A44-C388-826E-6EDB3EEB4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5367E3-C9C7-3E8C-0D6F-01DCF2282887}"/>
              </a:ext>
            </a:extLst>
          </p:cNvPr>
          <p:cNvSpPr>
            <a:spLocks noGrp="1"/>
          </p:cNvSpPr>
          <p:nvPr>
            <p:ph type="dt" sz="half" idx="10"/>
          </p:nvPr>
        </p:nvSpPr>
        <p:spPr/>
        <p:txBody>
          <a:bodyPr/>
          <a:lstStyle/>
          <a:p>
            <a:fld id="{19B28EE4-1C47-49AE-83EE-8850642CBE01}" type="datetime1">
              <a:rPr lang="en-US" smtClean="0"/>
              <a:t>5/1/2023</a:t>
            </a:fld>
            <a:endParaRPr lang="en-US"/>
          </a:p>
        </p:txBody>
      </p:sp>
      <p:sp>
        <p:nvSpPr>
          <p:cNvPr id="6" name="Footer Placeholder 5">
            <a:extLst>
              <a:ext uri="{FF2B5EF4-FFF2-40B4-BE49-F238E27FC236}">
                <a16:creationId xmlns:a16="http://schemas.microsoft.com/office/drawing/2014/main" id="{D109841C-D4AF-1C53-D33C-D8E2B67AF2AA}"/>
              </a:ext>
            </a:extLst>
          </p:cNvPr>
          <p:cNvSpPr>
            <a:spLocks noGrp="1"/>
          </p:cNvSpPr>
          <p:nvPr>
            <p:ph type="ftr" sz="quarter" idx="11"/>
          </p:nvPr>
        </p:nvSpPr>
        <p:spPr/>
        <p:txBody>
          <a:bodyPr/>
          <a:lstStyle/>
          <a:p>
            <a:r>
              <a:rPr lang="en-US"/>
              <a:t>MD MAHBUB ALI</a:t>
            </a:r>
          </a:p>
        </p:txBody>
      </p:sp>
      <p:sp>
        <p:nvSpPr>
          <p:cNvPr id="7" name="Slide Number Placeholder 6">
            <a:extLst>
              <a:ext uri="{FF2B5EF4-FFF2-40B4-BE49-F238E27FC236}">
                <a16:creationId xmlns:a16="http://schemas.microsoft.com/office/drawing/2014/main" id="{EAF8FD11-A499-90EF-D2D4-F6AA63BDA64F}"/>
              </a:ext>
            </a:extLst>
          </p:cNvPr>
          <p:cNvSpPr>
            <a:spLocks noGrp="1"/>
          </p:cNvSpPr>
          <p:nvPr>
            <p:ph type="sldNum" sz="quarter" idx="12"/>
          </p:nvPr>
        </p:nvSpPr>
        <p:spPr/>
        <p:txBody>
          <a:bodyPr/>
          <a:lstStyle/>
          <a:p>
            <a:fld id="{CF44248E-D680-415E-A71E-D5C048589DF5}" type="slidenum">
              <a:rPr lang="en-US" smtClean="0"/>
              <a:t>‹#›</a:t>
            </a:fld>
            <a:endParaRPr lang="en-US"/>
          </a:p>
        </p:txBody>
      </p:sp>
    </p:spTree>
    <p:extLst>
      <p:ext uri="{BB962C8B-B14F-4D97-AF65-F5344CB8AC3E}">
        <p14:creationId xmlns:p14="http://schemas.microsoft.com/office/powerpoint/2010/main" val="1875333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00D28-7AA7-9F09-3D76-6133626CDB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2BD4FB-51D8-A106-DD1A-700021A638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639D72-BE3A-CA07-9237-B224F21058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90D1B-0419-4E5E-9BB6-49C46D9DA5E1}" type="datetime1">
              <a:rPr lang="en-US" smtClean="0"/>
              <a:t>5/1/2023</a:t>
            </a:fld>
            <a:endParaRPr lang="en-US"/>
          </a:p>
        </p:txBody>
      </p:sp>
      <p:sp>
        <p:nvSpPr>
          <p:cNvPr id="5" name="Footer Placeholder 4">
            <a:extLst>
              <a:ext uri="{FF2B5EF4-FFF2-40B4-BE49-F238E27FC236}">
                <a16:creationId xmlns:a16="http://schemas.microsoft.com/office/drawing/2014/main" id="{E78AE21A-17FE-62FA-B915-F1FE64630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MD MAHBUB ALI</a:t>
            </a:r>
          </a:p>
        </p:txBody>
      </p:sp>
      <p:sp>
        <p:nvSpPr>
          <p:cNvPr id="6" name="Slide Number Placeholder 5">
            <a:extLst>
              <a:ext uri="{FF2B5EF4-FFF2-40B4-BE49-F238E27FC236}">
                <a16:creationId xmlns:a16="http://schemas.microsoft.com/office/drawing/2014/main" id="{419A7801-1FFD-2E16-F952-226FEDC7C6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4248E-D680-415E-A71E-D5C048589DF5}" type="slidenum">
              <a:rPr lang="en-US" smtClean="0"/>
              <a:t>‹#›</a:t>
            </a:fld>
            <a:endParaRPr lang="en-US"/>
          </a:p>
        </p:txBody>
      </p:sp>
    </p:spTree>
    <p:extLst>
      <p:ext uri="{BB962C8B-B14F-4D97-AF65-F5344CB8AC3E}">
        <p14:creationId xmlns:p14="http://schemas.microsoft.com/office/powerpoint/2010/main" val="198906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space.bracu.ac.bd/xmlui/bitstream/handle/10361/16994/17121070%2c17121062%2c16321087%2c18121135_EEE.pdf?sequence=1&amp;isAllowed=y" TargetMode="External"/><Relationship Id="rId2" Type="http://schemas.openxmlformats.org/officeDocument/2006/relationships/hyperlink" Target="https://www.tesla.com/supercharger"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6379ABD-C12B-CD91-F9E0-F1D98AD22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73" y="102581"/>
            <a:ext cx="10287892" cy="6652837"/>
          </a:xfrm>
          <a:prstGeom prst="rect">
            <a:avLst/>
          </a:prstGeom>
        </p:spPr>
      </p:pic>
      <p:sp>
        <p:nvSpPr>
          <p:cNvPr id="2" name="Footer Placeholder 1">
            <a:extLst>
              <a:ext uri="{FF2B5EF4-FFF2-40B4-BE49-F238E27FC236}">
                <a16:creationId xmlns:a16="http://schemas.microsoft.com/office/drawing/2014/main" id="{EB525ED3-5054-8A23-9405-87855A629B29}"/>
              </a:ext>
            </a:extLst>
          </p:cNvPr>
          <p:cNvSpPr>
            <a:spLocks noGrp="1"/>
          </p:cNvSpPr>
          <p:nvPr>
            <p:ph type="ftr" sz="quarter" idx="11"/>
          </p:nvPr>
        </p:nvSpPr>
        <p:spPr/>
        <p:txBody>
          <a:bodyPr/>
          <a:lstStyle/>
          <a:p>
            <a:r>
              <a:rPr lang="en-US"/>
              <a:t>MD MAHBUB ALI</a:t>
            </a:r>
          </a:p>
        </p:txBody>
      </p:sp>
    </p:spTree>
    <p:extLst>
      <p:ext uri="{BB962C8B-B14F-4D97-AF65-F5344CB8AC3E}">
        <p14:creationId xmlns:p14="http://schemas.microsoft.com/office/powerpoint/2010/main" val="1312548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E47579E-C997-BFCC-D6C8-ED1153538244}"/>
              </a:ext>
            </a:extLst>
          </p:cNvPr>
          <p:cNvGraphicFramePr>
            <a:graphicFrameLocks noGrp="1"/>
          </p:cNvGraphicFramePr>
          <p:nvPr>
            <p:extLst>
              <p:ext uri="{D42A27DB-BD31-4B8C-83A1-F6EECF244321}">
                <p14:modId xmlns:p14="http://schemas.microsoft.com/office/powerpoint/2010/main" val="593297104"/>
              </p:ext>
            </p:extLst>
          </p:nvPr>
        </p:nvGraphicFramePr>
        <p:xfrm>
          <a:off x="314036" y="140956"/>
          <a:ext cx="11249886" cy="883920"/>
        </p:xfrm>
        <a:graphic>
          <a:graphicData uri="http://schemas.openxmlformats.org/drawingml/2006/table">
            <a:tbl>
              <a:tblPr/>
              <a:tblGrid>
                <a:gridCol w="2669309">
                  <a:extLst>
                    <a:ext uri="{9D8B030D-6E8A-4147-A177-3AD203B41FA5}">
                      <a16:colId xmlns:a16="http://schemas.microsoft.com/office/drawing/2014/main" val="3552724886"/>
                    </a:ext>
                  </a:extLst>
                </a:gridCol>
                <a:gridCol w="2077753">
                  <a:extLst>
                    <a:ext uri="{9D8B030D-6E8A-4147-A177-3AD203B41FA5}">
                      <a16:colId xmlns:a16="http://schemas.microsoft.com/office/drawing/2014/main" val="3561312034"/>
                    </a:ext>
                  </a:extLst>
                </a:gridCol>
                <a:gridCol w="2167608">
                  <a:extLst>
                    <a:ext uri="{9D8B030D-6E8A-4147-A177-3AD203B41FA5}">
                      <a16:colId xmlns:a16="http://schemas.microsoft.com/office/drawing/2014/main" val="1700702471"/>
                    </a:ext>
                  </a:extLst>
                </a:gridCol>
                <a:gridCol w="2167608">
                  <a:extLst>
                    <a:ext uri="{9D8B030D-6E8A-4147-A177-3AD203B41FA5}">
                      <a16:colId xmlns:a16="http://schemas.microsoft.com/office/drawing/2014/main" val="3832596384"/>
                    </a:ext>
                  </a:extLst>
                </a:gridCol>
                <a:gridCol w="2167608">
                  <a:extLst>
                    <a:ext uri="{9D8B030D-6E8A-4147-A177-3AD203B41FA5}">
                      <a16:colId xmlns:a16="http://schemas.microsoft.com/office/drawing/2014/main" val="1077946582"/>
                    </a:ext>
                  </a:extLst>
                </a:gridCol>
              </a:tblGrid>
              <a:tr h="160020">
                <a:tc>
                  <a:txBody>
                    <a:bodyPr/>
                    <a:lstStyle/>
                    <a:p>
                      <a:pPr rtl="0" fontAlgn="b"/>
                      <a:r>
                        <a:rPr lang="en-US" b="1">
                          <a:solidFill>
                            <a:srgbClr val="1F242C"/>
                          </a:solidFill>
                          <a:effectLst/>
                          <a:latin typeface="Calibri" panose="020F0502020204030204" pitchFamily="34" charset="0"/>
                        </a:rPr>
                        <a:t>Type of EV</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b="1">
                          <a:solidFill>
                            <a:srgbClr val="1F242C"/>
                          </a:solidFill>
                          <a:effectLst/>
                          <a:latin typeface="Calibri" panose="020F0502020204030204" pitchFamily="34" charset="0"/>
                        </a:rPr>
                        <a:t>Small EV</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b="1">
                          <a:solidFill>
                            <a:srgbClr val="1F242C"/>
                          </a:solidFill>
                          <a:effectLst/>
                          <a:latin typeface="Calibri" panose="020F0502020204030204" pitchFamily="34" charset="0"/>
                        </a:rPr>
                        <a:t>Medium EV</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b="1">
                          <a:solidFill>
                            <a:srgbClr val="1F242C"/>
                          </a:solidFill>
                          <a:effectLst/>
                          <a:latin typeface="Calibri" panose="020F0502020204030204" pitchFamily="34" charset="0"/>
                        </a:rPr>
                        <a:t>Large EV</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b="1">
                          <a:solidFill>
                            <a:srgbClr val="1F242C"/>
                          </a:solidFill>
                          <a:effectLst/>
                          <a:latin typeface="Calibri" panose="020F0502020204030204" pitchFamily="34" charset="0"/>
                        </a:rPr>
                        <a:t>Light Commercial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79617626"/>
                  </a:ext>
                </a:extLst>
              </a:tr>
              <a:tr h="160020">
                <a:tc>
                  <a:txBody>
                    <a:bodyPr/>
                    <a:lstStyle/>
                    <a:p>
                      <a:pPr rtl="0" fontAlgn="b"/>
                      <a:r>
                        <a:rPr lang="en-US" b="1">
                          <a:solidFill>
                            <a:srgbClr val="1F242C"/>
                          </a:solidFill>
                          <a:effectLst/>
                          <a:latin typeface="Calibri" panose="020F0502020204030204" pitchFamily="34" charset="0"/>
                        </a:rPr>
                        <a:t>Average Battery Size (right)</a:t>
                      </a:r>
                      <a:br>
                        <a:rPr lang="en-US" b="1">
                          <a:solidFill>
                            <a:srgbClr val="1F242C"/>
                          </a:solidFill>
                          <a:effectLst/>
                          <a:latin typeface="Calibri" panose="020F0502020204030204" pitchFamily="34" charset="0"/>
                        </a:rPr>
                      </a:br>
                      <a:endParaRPr lang="en-US" b="1">
                        <a:solidFill>
                          <a:srgbClr val="1F242C"/>
                        </a:solidFill>
                        <a:effectLst/>
                        <a:latin typeface="Calibri" panose="020F0502020204030204" pitchFamily="34" charset="0"/>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b="1">
                          <a:solidFill>
                            <a:srgbClr val="1F242C"/>
                          </a:solidFill>
                          <a:effectLst/>
                          <a:latin typeface="Calibri" panose="020F0502020204030204" pitchFamily="34" charset="0"/>
                        </a:rPr>
                        <a:t>25 kWh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b="1">
                          <a:solidFill>
                            <a:srgbClr val="1F242C"/>
                          </a:solidFill>
                          <a:effectLst/>
                          <a:latin typeface="Calibri" panose="020F0502020204030204" pitchFamily="34" charset="0"/>
                        </a:rPr>
                        <a:t>50 kWh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b="1">
                          <a:solidFill>
                            <a:srgbClr val="1F242C"/>
                          </a:solidFill>
                          <a:effectLst/>
                          <a:latin typeface="Calibri" panose="020F0502020204030204" pitchFamily="34" charset="0"/>
                        </a:rPr>
                        <a:t>75 kWh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b="1" dirty="0">
                          <a:solidFill>
                            <a:srgbClr val="1F242C"/>
                          </a:solidFill>
                          <a:effectLst/>
                          <a:latin typeface="Calibri" panose="020F0502020204030204" pitchFamily="34" charset="0"/>
                        </a:rPr>
                        <a:t>100 kWh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16934731"/>
                  </a:ext>
                </a:extLst>
              </a:tr>
            </a:tbl>
          </a:graphicData>
        </a:graphic>
      </p:graphicFrame>
      <p:graphicFrame>
        <p:nvGraphicFramePr>
          <p:cNvPr id="3" name="Table 2">
            <a:extLst>
              <a:ext uri="{FF2B5EF4-FFF2-40B4-BE49-F238E27FC236}">
                <a16:creationId xmlns:a16="http://schemas.microsoft.com/office/drawing/2014/main" id="{33BA9BB0-4ACA-A633-A3C7-09DB72BC05EB}"/>
              </a:ext>
            </a:extLst>
          </p:cNvPr>
          <p:cNvGraphicFramePr>
            <a:graphicFrameLocks noGrp="1"/>
          </p:cNvGraphicFramePr>
          <p:nvPr>
            <p:extLst>
              <p:ext uri="{D42A27DB-BD31-4B8C-83A1-F6EECF244321}">
                <p14:modId xmlns:p14="http://schemas.microsoft.com/office/powerpoint/2010/main" val="3012347669"/>
              </p:ext>
            </p:extLst>
          </p:nvPr>
        </p:nvGraphicFramePr>
        <p:xfrm>
          <a:off x="314036" y="1099127"/>
          <a:ext cx="9439564" cy="5384803"/>
        </p:xfrm>
        <a:graphic>
          <a:graphicData uri="http://schemas.openxmlformats.org/drawingml/2006/table">
            <a:tbl>
              <a:tblPr/>
              <a:tblGrid>
                <a:gridCol w="1222316">
                  <a:extLst>
                    <a:ext uri="{9D8B030D-6E8A-4147-A177-3AD203B41FA5}">
                      <a16:colId xmlns:a16="http://schemas.microsoft.com/office/drawing/2014/main" val="1984055008"/>
                    </a:ext>
                  </a:extLst>
                </a:gridCol>
                <a:gridCol w="1027156">
                  <a:extLst>
                    <a:ext uri="{9D8B030D-6E8A-4147-A177-3AD203B41FA5}">
                      <a16:colId xmlns:a16="http://schemas.microsoft.com/office/drawing/2014/main" val="2566940952"/>
                    </a:ext>
                  </a:extLst>
                </a:gridCol>
                <a:gridCol w="1027156">
                  <a:extLst>
                    <a:ext uri="{9D8B030D-6E8A-4147-A177-3AD203B41FA5}">
                      <a16:colId xmlns:a16="http://schemas.microsoft.com/office/drawing/2014/main" val="2373378063"/>
                    </a:ext>
                  </a:extLst>
                </a:gridCol>
                <a:gridCol w="1027156">
                  <a:extLst>
                    <a:ext uri="{9D8B030D-6E8A-4147-A177-3AD203B41FA5}">
                      <a16:colId xmlns:a16="http://schemas.microsoft.com/office/drawing/2014/main" val="1914963480"/>
                    </a:ext>
                  </a:extLst>
                </a:gridCol>
                <a:gridCol w="1027156">
                  <a:extLst>
                    <a:ext uri="{9D8B030D-6E8A-4147-A177-3AD203B41FA5}">
                      <a16:colId xmlns:a16="http://schemas.microsoft.com/office/drawing/2014/main" val="1157697152"/>
                    </a:ext>
                  </a:extLst>
                </a:gridCol>
                <a:gridCol w="1027156">
                  <a:extLst>
                    <a:ext uri="{9D8B030D-6E8A-4147-A177-3AD203B41FA5}">
                      <a16:colId xmlns:a16="http://schemas.microsoft.com/office/drawing/2014/main" val="3239895105"/>
                    </a:ext>
                  </a:extLst>
                </a:gridCol>
                <a:gridCol w="1027156">
                  <a:extLst>
                    <a:ext uri="{9D8B030D-6E8A-4147-A177-3AD203B41FA5}">
                      <a16:colId xmlns:a16="http://schemas.microsoft.com/office/drawing/2014/main" val="931928779"/>
                    </a:ext>
                  </a:extLst>
                </a:gridCol>
                <a:gridCol w="1027156">
                  <a:extLst>
                    <a:ext uri="{9D8B030D-6E8A-4147-A177-3AD203B41FA5}">
                      <a16:colId xmlns:a16="http://schemas.microsoft.com/office/drawing/2014/main" val="3523423539"/>
                    </a:ext>
                  </a:extLst>
                </a:gridCol>
                <a:gridCol w="1027156">
                  <a:extLst>
                    <a:ext uri="{9D8B030D-6E8A-4147-A177-3AD203B41FA5}">
                      <a16:colId xmlns:a16="http://schemas.microsoft.com/office/drawing/2014/main" val="708413439"/>
                    </a:ext>
                  </a:extLst>
                </a:gridCol>
              </a:tblGrid>
              <a:tr h="1269031">
                <a:tc>
                  <a:txBody>
                    <a:bodyPr/>
                    <a:lstStyle/>
                    <a:p>
                      <a:pPr rtl="0" fontAlgn="b"/>
                      <a:r>
                        <a:rPr lang="en-US" sz="1600">
                          <a:effectLst/>
                        </a:rPr>
                        <a:t>Final Total Output kwh</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600">
                          <a:effectLst/>
                        </a:rPr>
                        <a:t>Per pole kwh</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600">
                          <a:effectLst/>
                        </a:rPr>
                        <a:t>Per pole Ah</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dirty="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600" dirty="0">
                          <a:effectLst/>
                        </a:rPr>
                        <a:t>Small EV</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600">
                          <a:effectLst/>
                        </a:rPr>
                        <a:t>Medium EV</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600">
                          <a:effectLst/>
                        </a:rPr>
                        <a:t>Large EV</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9020D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600">
                          <a:effectLst/>
                        </a:rPr>
                        <a:t>Light Commercial</a:t>
                      </a:r>
                    </a:p>
                  </a:txBody>
                  <a:tcPr marL="0" marR="0" marT="13858" marB="13858" anchor="b">
                    <a:lnL w="7620" cap="flat" cmpd="sng" algn="ctr">
                      <a:solidFill>
                        <a:srgbClr val="9020D7"/>
                      </a:solidFill>
                      <a:prstDash val="solid"/>
                      <a:round/>
                      <a:headEnd type="none" w="med" len="med"/>
                      <a:tailEnd type="none" w="med" len="med"/>
                    </a:lnL>
                    <a:lnR w="7620" cap="flat" cmpd="sng" algn="ctr">
                      <a:solidFill>
                        <a:srgbClr val="9020D7"/>
                      </a:solidFill>
                      <a:prstDash val="solid"/>
                      <a:round/>
                      <a:headEnd type="none" w="med" len="med"/>
                      <a:tailEnd type="none" w="med" len="med"/>
                    </a:lnR>
                    <a:lnT w="7620" cap="flat" cmpd="sng" algn="ctr">
                      <a:solidFill>
                        <a:srgbClr val="9020D7"/>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63356107"/>
                  </a:ext>
                </a:extLst>
              </a:tr>
              <a:tr h="342981">
                <a:tc>
                  <a:txBody>
                    <a:bodyPr/>
                    <a:lstStyle/>
                    <a:p>
                      <a:pPr algn="r" rtl="0" fontAlgn="b"/>
                      <a:r>
                        <a:rPr lang="en-US" sz="1600">
                          <a:effectLst/>
                        </a:rPr>
                        <a:t>388.8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129.6</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270</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dirty="0">
                          <a:solidFill>
                            <a:srgbClr val="F7981D"/>
                          </a:solidFill>
                          <a:effectLst/>
                          <a:latin typeface="Google Sans Mono"/>
                        </a:rPr>
                        <a:t>5.184</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a:solidFill>
                            <a:srgbClr val="F7981D"/>
                          </a:solidFill>
                          <a:effectLst/>
                          <a:latin typeface="Google Sans Mono"/>
                        </a:rPr>
                        <a:t>2.592</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1600">
                          <a:effectLst/>
                        </a:rPr>
                        <a:t>1.728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1.296</a:t>
                      </a:r>
                    </a:p>
                  </a:txBody>
                  <a:tcPr marL="20787" marR="20787" marT="13858" marB="13858"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47077051"/>
                  </a:ext>
                </a:extLst>
              </a:tr>
              <a:tr h="342981">
                <a:tc>
                  <a:txBody>
                    <a:bodyPr/>
                    <a:lstStyle/>
                    <a:p>
                      <a:pPr algn="r" rtl="0" fontAlgn="b"/>
                      <a:r>
                        <a:rPr lang="en-US" sz="1600">
                          <a:effectLst/>
                        </a:rPr>
                        <a:t>388.8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129.6</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270</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dirty="0">
                          <a:solidFill>
                            <a:srgbClr val="F7981D"/>
                          </a:solidFill>
                          <a:effectLst/>
                          <a:latin typeface="Google Sans Mono"/>
                        </a:rPr>
                        <a:t>5.184</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a:solidFill>
                            <a:srgbClr val="F7981D"/>
                          </a:solidFill>
                          <a:effectLst/>
                          <a:latin typeface="Google Sans Mono"/>
                        </a:rPr>
                        <a:t>2.592</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1600">
                          <a:effectLst/>
                        </a:rPr>
                        <a:t>1.728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1.296</a:t>
                      </a:r>
                    </a:p>
                  </a:txBody>
                  <a:tcPr marL="20787" marR="20787" marT="13858" marB="13858"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71972104"/>
                  </a:ext>
                </a:extLst>
              </a:tr>
              <a:tr h="342981">
                <a:tc>
                  <a:txBody>
                    <a:bodyPr/>
                    <a:lstStyle/>
                    <a:p>
                      <a:pPr algn="r" rtl="0" fontAlgn="b"/>
                      <a:r>
                        <a:rPr lang="en-US" sz="1600">
                          <a:effectLst/>
                        </a:rPr>
                        <a:t>388.8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129.6</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270</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a:solidFill>
                            <a:srgbClr val="F7981D"/>
                          </a:solidFill>
                          <a:effectLst/>
                          <a:latin typeface="Google Sans Mono"/>
                        </a:rPr>
                        <a:t>5.184</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a:solidFill>
                            <a:srgbClr val="F7981D"/>
                          </a:solidFill>
                          <a:effectLst/>
                          <a:latin typeface="Google Sans Mono"/>
                        </a:rPr>
                        <a:t>2.592</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1600">
                          <a:effectLst/>
                        </a:rPr>
                        <a:t>1.728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1.296</a:t>
                      </a:r>
                    </a:p>
                  </a:txBody>
                  <a:tcPr marL="20787" marR="20787" marT="13858" marB="13858"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09343156"/>
                  </a:ext>
                </a:extLst>
              </a:tr>
              <a:tr h="342981">
                <a:tc>
                  <a:txBody>
                    <a:bodyPr/>
                    <a:lstStyle/>
                    <a:p>
                      <a:pPr algn="r" rtl="0" fontAlgn="b"/>
                      <a:r>
                        <a:rPr lang="en-US" sz="1600">
                          <a:effectLst/>
                        </a:rPr>
                        <a:t>453.6</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151.2</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315</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dirty="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a:solidFill>
                            <a:srgbClr val="F7981D"/>
                          </a:solidFill>
                          <a:effectLst/>
                          <a:latin typeface="Google Sans Mono"/>
                        </a:rPr>
                        <a:t>6.048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dirty="0">
                          <a:solidFill>
                            <a:srgbClr val="F7981D"/>
                          </a:solidFill>
                          <a:effectLst/>
                          <a:latin typeface="Google Sans Mono"/>
                        </a:rPr>
                        <a:t>3.024</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1600">
                          <a:effectLst/>
                        </a:rPr>
                        <a:t>2.016</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1.512</a:t>
                      </a:r>
                    </a:p>
                  </a:txBody>
                  <a:tcPr marL="20787" marR="20787" marT="13858" marB="13858"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95311245"/>
                  </a:ext>
                </a:extLst>
              </a:tr>
              <a:tr h="342981">
                <a:tc>
                  <a:txBody>
                    <a:bodyPr/>
                    <a:lstStyle/>
                    <a:p>
                      <a:pPr algn="r" rtl="0" fontAlgn="b"/>
                      <a:r>
                        <a:rPr lang="en-US" sz="1600">
                          <a:effectLst/>
                        </a:rPr>
                        <a:t>453.6</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151.2</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315</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a:solidFill>
                            <a:srgbClr val="F7981D"/>
                          </a:solidFill>
                          <a:effectLst/>
                          <a:latin typeface="Google Sans Mono"/>
                        </a:rPr>
                        <a:t>6.048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dirty="0">
                          <a:solidFill>
                            <a:srgbClr val="F7981D"/>
                          </a:solidFill>
                          <a:effectLst/>
                          <a:latin typeface="Google Sans Mono"/>
                        </a:rPr>
                        <a:t>3.024</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1600">
                          <a:effectLst/>
                        </a:rPr>
                        <a:t>2.016</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1.512</a:t>
                      </a:r>
                    </a:p>
                  </a:txBody>
                  <a:tcPr marL="20787" marR="20787" marT="13858" marB="13858"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98842383"/>
                  </a:ext>
                </a:extLst>
              </a:tr>
              <a:tr h="342981">
                <a:tc>
                  <a:txBody>
                    <a:bodyPr/>
                    <a:lstStyle/>
                    <a:p>
                      <a:pPr algn="r" rtl="0" fontAlgn="b"/>
                      <a:r>
                        <a:rPr lang="en-US" sz="1600">
                          <a:effectLst/>
                        </a:rPr>
                        <a:t>453.6</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151.2</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315</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a:solidFill>
                            <a:srgbClr val="F7981D"/>
                          </a:solidFill>
                          <a:effectLst/>
                          <a:latin typeface="Google Sans Mono"/>
                        </a:rPr>
                        <a:t>6.048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dirty="0">
                          <a:solidFill>
                            <a:srgbClr val="F7981D"/>
                          </a:solidFill>
                          <a:effectLst/>
                          <a:latin typeface="Google Sans Mono"/>
                        </a:rPr>
                        <a:t>3.024</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1600">
                          <a:effectLst/>
                        </a:rPr>
                        <a:t>2.016</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1.512</a:t>
                      </a:r>
                    </a:p>
                  </a:txBody>
                  <a:tcPr marL="20787" marR="20787" marT="13858" marB="13858"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19253078"/>
                  </a:ext>
                </a:extLst>
              </a:tr>
              <a:tr h="342981">
                <a:tc>
                  <a:txBody>
                    <a:bodyPr/>
                    <a:lstStyle/>
                    <a:p>
                      <a:pPr algn="r" rtl="0" fontAlgn="b"/>
                      <a:r>
                        <a:rPr lang="en-US" sz="1600">
                          <a:effectLst/>
                        </a:rPr>
                        <a:t>453.6</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151.2</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315</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a:solidFill>
                            <a:srgbClr val="F7981D"/>
                          </a:solidFill>
                          <a:effectLst/>
                          <a:latin typeface="Google Sans Mono"/>
                        </a:rPr>
                        <a:t>6.048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dirty="0">
                          <a:solidFill>
                            <a:srgbClr val="F7981D"/>
                          </a:solidFill>
                          <a:effectLst/>
                          <a:latin typeface="Google Sans Mono"/>
                        </a:rPr>
                        <a:t>3.024</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1600">
                          <a:effectLst/>
                        </a:rPr>
                        <a:t>2.016</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1.512</a:t>
                      </a:r>
                    </a:p>
                  </a:txBody>
                  <a:tcPr marL="20787" marR="20787" marT="13858" marB="13858"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43459177"/>
                  </a:ext>
                </a:extLst>
              </a:tr>
              <a:tr h="342981">
                <a:tc>
                  <a:txBody>
                    <a:bodyPr/>
                    <a:lstStyle/>
                    <a:p>
                      <a:pPr algn="r" rtl="0" fontAlgn="b"/>
                      <a:r>
                        <a:rPr lang="en-US" sz="1600">
                          <a:effectLst/>
                        </a:rPr>
                        <a:t>388.8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129.6</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270</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a:solidFill>
                            <a:srgbClr val="F7981D"/>
                          </a:solidFill>
                          <a:effectLst/>
                          <a:latin typeface="Google Sans Mono"/>
                        </a:rPr>
                        <a:t>5.184</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dirty="0">
                          <a:solidFill>
                            <a:srgbClr val="F7981D"/>
                          </a:solidFill>
                          <a:effectLst/>
                          <a:latin typeface="Google Sans Mono"/>
                        </a:rPr>
                        <a:t>2.592</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1600">
                          <a:effectLst/>
                        </a:rPr>
                        <a:t>1.728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1.296</a:t>
                      </a:r>
                    </a:p>
                  </a:txBody>
                  <a:tcPr marL="20787" marR="20787" marT="13858" marB="13858"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64816055"/>
                  </a:ext>
                </a:extLst>
              </a:tr>
              <a:tr h="342981">
                <a:tc>
                  <a:txBody>
                    <a:bodyPr/>
                    <a:lstStyle/>
                    <a:p>
                      <a:pPr algn="r" rtl="0" fontAlgn="b"/>
                      <a:r>
                        <a:rPr lang="en-US" sz="1600">
                          <a:effectLst/>
                        </a:rPr>
                        <a:t>388.8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129.6</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270</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a:solidFill>
                            <a:srgbClr val="F7981D"/>
                          </a:solidFill>
                          <a:effectLst/>
                          <a:latin typeface="Google Sans Mono"/>
                        </a:rPr>
                        <a:t>5.184</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dirty="0">
                          <a:solidFill>
                            <a:srgbClr val="F7981D"/>
                          </a:solidFill>
                          <a:effectLst/>
                          <a:latin typeface="Google Sans Mono"/>
                        </a:rPr>
                        <a:t>2.592</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1600">
                          <a:effectLst/>
                        </a:rPr>
                        <a:t>1.728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1.296</a:t>
                      </a:r>
                    </a:p>
                  </a:txBody>
                  <a:tcPr marL="20787" marR="20787" marT="13858" marB="13858"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39104789"/>
                  </a:ext>
                </a:extLst>
              </a:tr>
              <a:tr h="342981">
                <a:tc>
                  <a:txBody>
                    <a:bodyPr/>
                    <a:lstStyle/>
                    <a:p>
                      <a:pPr algn="r" rtl="0" fontAlgn="b"/>
                      <a:r>
                        <a:rPr lang="en-US" sz="1600">
                          <a:effectLst/>
                        </a:rPr>
                        <a:t>388.8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129.6</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270</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a:solidFill>
                            <a:srgbClr val="F7981D"/>
                          </a:solidFill>
                          <a:effectLst/>
                          <a:latin typeface="Google Sans Mono"/>
                        </a:rPr>
                        <a:t>5.184</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dirty="0">
                          <a:solidFill>
                            <a:srgbClr val="F7981D"/>
                          </a:solidFill>
                          <a:effectLst/>
                          <a:latin typeface="Google Sans Mono"/>
                        </a:rPr>
                        <a:t>2.592</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1600">
                          <a:effectLst/>
                        </a:rPr>
                        <a:t>1.728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1.296</a:t>
                      </a:r>
                    </a:p>
                  </a:txBody>
                  <a:tcPr marL="20787" marR="20787" marT="13858" marB="13858"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01785726"/>
                  </a:ext>
                </a:extLst>
              </a:tr>
              <a:tr h="342981">
                <a:tc>
                  <a:txBody>
                    <a:bodyPr/>
                    <a:lstStyle/>
                    <a:p>
                      <a:pPr algn="r" rtl="0" fontAlgn="b"/>
                      <a:r>
                        <a:rPr lang="en-US" sz="1600">
                          <a:effectLst/>
                        </a:rPr>
                        <a:t>388.8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129.6</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270</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a:solidFill>
                            <a:srgbClr val="F7981D"/>
                          </a:solidFill>
                          <a:effectLst/>
                          <a:latin typeface="Google Sans Mono"/>
                        </a:rPr>
                        <a:t>5.184</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2000" b="0" dirty="0">
                          <a:solidFill>
                            <a:srgbClr val="F7981D"/>
                          </a:solidFill>
                          <a:effectLst/>
                          <a:latin typeface="Google Sans Mono"/>
                        </a:rPr>
                        <a:t>2.592</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r" rtl="0" fontAlgn="b"/>
                      <a:r>
                        <a:rPr lang="en-US" sz="1600">
                          <a:effectLst/>
                        </a:rPr>
                        <a:t>1.728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1.296</a:t>
                      </a:r>
                    </a:p>
                  </a:txBody>
                  <a:tcPr marL="20787" marR="20787" marT="13858" marB="13858"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5060110"/>
                  </a:ext>
                </a:extLst>
              </a:tr>
              <a:tr h="342981">
                <a:tc>
                  <a:txBody>
                    <a:bodyPr/>
                    <a:lstStyle/>
                    <a:p>
                      <a:pPr algn="r" rtl="0" fontAlgn="b"/>
                      <a:r>
                        <a:rPr lang="en-US" sz="1600">
                          <a:effectLst/>
                        </a:rPr>
                        <a:t>388.8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r" rtl="0" fontAlgn="b"/>
                      <a:r>
                        <a:rPr lang="en-US" sz="1600">
                          <a:effectLst/>
                        </a:rPr>
                        <a:t>129.6</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600">
                          <a:effectLst/>
                        </a:rPr>
                        <a:t>270</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FFFFFF"/>
                    </a:solidFill>
                  </a:tcPr>
                </a:tc>
                <a:tc>
                  <a:txBody>
                    <a:bodyPr/>
                    <a:lstStyle/>
                    <a:p>
                      <a:pPr algn="r" rtl="0" fontAlgn="b"/>
                      <a:r>
                        <a:rPr lang="en-US" sz="2000" b="0">
                          <a:solidFill>
                            <a:srgbClr val="F7981D"/>
                          </a:solidFill>
                          <a:effectLst/>
                          <a:latin typeface="Google Sans Mono"/>
                        </a:rPr>
                        <a:t>5.184</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FFFFFF"/>
                    </a:solidFill>
                  </a:tcPr>
                </a:tc>
                <a:tc>
                  <a:txBody>
                    <a:bodyPr/>
                    <a:lstStyle/>
                    <a:p>
                      <a:pPr algn="r" rtl="0" fontAlgn="b"/>
                      <a:r>
                        <a:rPr lang="en-US" sz="2000" b="0" dirty="0">
                          <a:solidFill>
                            <a:srgbClr val="F7981D"/>
                          </a:solidFill>
                          <a:effectLst/>
                          <a:latin typeface="Google Sans Mono"/>
                        </a:rPr>
                        <a:t>2.592</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FFFFFF"/>
                    </a:solidFill>
                  </a:tcPr>
                </a:tc>
                <a:tc>
                  <a:txBody>
                    <a:bodyPr/>
                    <a:lstStyle/>
                    <a:p>
                      <a:pPr algn="r" rtl="0" fontAlgn="b"/>
                      <a:r>
                        <a:rPr lang="en-US" sz="1600">
                          <a:effectLst/>
                        </a:rPr>
                        <a:t>1.728</a:t>
                      </a:r>
                    </a:p>
                  </a:txBody>
                  <a:tcPr marL="20787" marR="20787" marT="13858" marB="1385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r" rtl="0" fontAlgn="b"/>
                      <a:r>
                        <a:rPr lang="en-US" sz="1600" dirty="0">
                          <a:effectLst/>
                        </a:rPr>
                        <a:t>1.296</a:t>
                      </a:r>
                    </a:p>
                  </a:txBody>
                  <a:tcPr marL="20787" marR="20787" marT="13858" marB="13858" anchor="b">
                    <a:lnL w="7620" cap="flat" cmpd="sng" algn="ctr">
                      <a:solidFill>
                        <a:srgbClr val="CCCCCC"/>
                      </a:solidFill>
                      <a:prstDash val="solid"/>
                      <a:round/>
                      <a:headEnd type="none" w="med" len="med"/>
                      <a:tailEnd type="none" w="med" len="med"/>
                    </a:lnL>
                    <a:lnR w="1524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7129431"/>
                  </a:ext>
                </a:extLst>
              </a:tr>
            </a:tbl>
          </a:graphicData>
        </a:graphic>
      </p:graphicFrame>
      <p:sp>
        <p:nvSpPr>
          <p:cNvPr id="4" name="Footer Placeholder 3">
            <a:extLst>
              <a:ext uri="{FF2B5EF4-FFF2-40B4-BE49-F238E27FC236}">
                <a16:creationId xmlns:a16="http://schemas.microsoft.com/office/drawing/2014/main" id="{FD784EA4-22C2-51EE-D14F-5DF4A617B46A}"/>
              </a:ext>
            </a:extLst>
          </p:cNvPr>
          <p:cNvSpPr>
            <a:spLocks noGrp="1"/>
          </p:cNvSpPr>
          <p:nvPr>
            <p:ph type="ftr" sz="quarter" idx="11"/>
          </p:nvPr>
        </p:nvSpPr>
        <p:spPr/>
        <p:txBody>
          <a:bodyPr/>
          <a:lstStyle/>
          <a:p>
            <a:r>
              <a:rPr lang="en-US"/>
              <a:t>MD MAHBUB ALI</a:t>
            </a:r>
          </a:p>
        </p:txBody>
      </p:sp>
    </p:spTree>
    <p:extLst>
      <p:ext uri="{BB962C8B-B14F-4D97-AF65-F5344CB8AC3E}">
        <p14:creationId xmlns:p14="http://schemas.microsoft.com/office/powerpoint/2010/main" val="429063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3ECE5B0-44B2-7CA3-785F-2DCAA63DBB5B}"/>
              </a:ext>
            </a:extLst>
          </p:cNvPr>
          <p:cNvGraphicFramePr>
            <a:graphicFrameLocks noGrp="1"/>
          </p:cNvGraphicFramePr>
          <p:nvPr>
            <p:extLst>
              <p:ext uri="{D42A27DB-BD31-4B8C-83A1-F6EECF244321}">
                <p14:modId xmlns:p14="http://schemas.microsoft.com/office/powerpoint/2010/main" val="3014547643"/>
              </p:ext>
            </p:extLst>
          </p:nvPr>
        </p:nvGraphicFramePr>
        <p:xfrm>
          <a:off x="1727201" y="249382"/>
          <a:ext cx="8774545" cy="6517568"/>
        </p:xfrm>
        <a:graphic>
          <a:graphicData uri="http://schemas.openxmlformats.org/drawingml/2006/table">
            <a:tbl>
              <a:tblPr/>
              <a:tblGrid>
                <a:gridCol w="1426755">
                  <a:extLst>
                    <a:ext uri="{9D8B030D-6E8A-4147-A177-3AD203B41FA5}">
                      <a16:colId xmlns:a16="http://schemas.microsoft.com/office/drawing/2014/main" val="4131557131"/>
                    </a:ext>
                  </a:extLst>
                </a:gridCol>
                <a:gridCol w="1426755">
                  <a:extLst>
                    <a:ext uri="{9D8B030D-6E8A-4147-A177-3AD203B41FA5}">
                      <a16:colId xmlns:a16="http://schemas.microsoft.com/office/drawing/2014/main" val="1320466963"/>
                    </a:ext>
                  </a:extLst>
                </a:gridCol>
                <a:gridCol w="1968923">
                  <a:extLst>
                    <a:ext uri="{9D8B030D-6E8A-4147-A177-3AD203B41FA5}">
                      <a16:colId xmlns:a16="http://schemas.microsoft.com/office/drawing/2014/main" val="1713333311"/>
                    </a:ext>
                  </a:extLst>
                </a:gridCol>
                <a:gridCol w="1426755">
                  <a:extLst>
                    <a:ext uri="{9D8B030D-6E8A-4147-A177-3AD203B41FA5}">
                      <a16:colId xmlns:a16="http://schemas.microsoft.com/office/drawing/2014/main" val="2294722780"/>
                    </a:ext>
                  </a:extLst>
                </a:gridCol>
                <a:gridCol w="2525357">
                  <a:extLst>
                    <a:ext uri="{9D8B030D-6E8A-4147-A177-3AD203B41FA5}">
                      <a16:colId xmlns:a16="http://schemas.microsoft.com/office/drawing/2014/main" val="1037955032"/>
                    </a:ext>
                  </a:extLst>
                </a:gridCol>
              </a:tblGrid>
              <a:tr h="383956">
                <a:tc>
                  <a:txBody>
                    <a:bodyPr/>
                    <a:lstStyle/>
                    <a:p>
                      <a:pPr algn="ctr" rtl="0" fontAlgn="b"/>
                      <a:r>
                        <a:rPr lang="en-US" sz="1800" dirty="0">
                          <a:effectLst/>
                        </a:rPr>
                        <a:t>System Design</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US" sz="1800">
                        <a:effectLst/>
                      </a:endParaRP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US" sz="1800">
                        <a:effectLst/>
                      </a:endParaRP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US" sz="1800">
                        <a:effectLst/>
                      </a:endParaRP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US" sz="1800">
                        <a:effectLst/>
                      </a:endParaRP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82925830"/>
                  </a:ext>
                </a:extLst>
              </a:tr>
              <a:tr h="202082">
                <a:tc>
                  <a:txBody>
                    <a:bodyPr/>
                    <a:lstStyle/>
                    <a:p>
                      <a:pPr algn="ctr" rtl="0" fontAlgn="b"/>
                      <a:r>
                        <a:rPr lang="en-US" sz="1800" dirty="0">
                          <a:effectLst/>
                        </a:rPr>
                        <a:t>kw</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A</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v 480V</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US" sz="1800">
                        <a:effectLst/>
                      </a:endParaRP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US" sz="1800">
                        <a:effectLst/>
                      </a:endParaRP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49248763"/>
                  </a:ext>
                </a:extLst>
              </a:tr>
              <a:tr h="383956">
                <a:tc>
                  <a:txBody>
                    <a:bodyPr/>
                    <a:lstStyle/>
                    <a:p>
                      <a:pPr algn="ctr" rtl="0" fontAlgn="b"/>
                      <a:r>
                        <a:rPr lang="en-US" sz="1800" dirty="0">
                          <a:effectLst/>
                        </a:rPr>
                        <a:t>50</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104.1666667</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US" sz="1800">
                        <a:effectLst/>
                      </a:endParaRP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US" sz="1800">
                        <a:effectLst/>
                      </a:endParaRP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US" sz="1800">
                        <a:effectLst/>
                      </a:endParaRP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98438535"/>
                  </a:ext>
                </a:extLst>
              </a:tr>
              <a:tr h="202082">
                <a:tc>
                  <a:txBody>
                    <a:bodyPr/>
                    <a:lstStyle/>
                    <a:p>
                      <a:pPr algn="ctr" rtl="0" fontAlgn="b"/>
                      <a:endParaRPr lang="en-US" sz="1800">
                        <a:effectLst/>
                      </a:endParaRP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US" sz="1800">
                        <a:effectLst/>
                      </a:endParaRP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US" sz="1800">
                        <a:effectLst/>
                      </a:endParaRP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US" sz="1800">
                        <a:effectLst/>
                      </a:endParaRP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endParaRPr lang="en-US" sz="1800">
                        <a:effectLst/>
                      </a:endParaRP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0576879"/>
                  </a:ext>
                </a:extLst>
              </a:tr>
              <a:tr h="565828">
                <a:tc>
                  <a:txBody>
                    <a:bodyPr/>
                    <a:lstStyle/>
                    <a:p>
                      <a:pPr algn="ctr" rtl="0" fontAlgn="b"/>
                      <a:endParaRPr lang="en-US" sz="1800" dirty="0">
                        <a:effectLst/>
                      </a:endParaRPr>
                    </a:p>
                  </a:txBody>
                  <a:tcPr marL="10393" marR="10393" marT="6929" marB="6929" anchor="b">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insolation</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Per pole Ah</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time decimal</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GB" sz="1800" dirty="0" err="1">
                          <a:effectLst/>
                        </a:rPr>
                        <a:t>Hh:mm</a:t>
                      </a:r>
                      <a:endParaRPr lang="en-US" sz="1800" dirty="0">
                        <a:effectLst/>
                      </a:endParaRP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63282486"/>
                  </a:ext>
                </a:extLst>
              </a:tr>
              <a:tr h="383956">
                <a:tc>
                  <a:txBody>
                    <a:bodyPr/>
                    <a:lstStyle/>
                    <a:p>
                      <a:pPr algn="ctr" rtl="0" fontAlgn="b"/>
                      <a:r>
                        <a:rPr lang="en-US" sz="1800">
                          <a:effectLst/>
                        </a:rPr>
                        <a:t>jan</a:t>
                      </a:r>
                    </a:p>
                  </a:txBody>
                  <a:tcPr marL="10393" marR="10393" marT="6929" marB="6929" anchor="b">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6.7873</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270</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2.591991706</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1">
                          <a:solidFill>
                            <a:srgbClr val="C4690E"/>
                          </a:solidFill>
                          <a:effectLst/>
                          <a:latin typeface="Roboto" panose="02000000000000000000" pitchFamily="2" charset="0"/>
                        </a:rPr>
                        <a:t>2:35</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DF3"/>
                    </a:solidFill>
                  </a:tcPr>
                </a:tc>
                <a:extLst>
                  <a:ext uri="{0D108BD9-81ED-4DB2-BD59-A6C34878D82A}">
                    <a16:rowId xmlns:a16="http://schemas.microsoft.com/office/drawing/2014/main" val="119767836"/>
                  </a:ext>
                </a:extLst>
              </a:tr>
              <a:tr h="383956">
                <a:tc>
                  <a:txBody>
                    <a:bodyPr/>
                    <a:lstStyle/>
                    <a:p>
                      <a:pPr algn="ctr" rtl="0" fontAlgn="b"/>
                      <a:r>
                        <a:rPr lang="en-US" sz="1800">
                          <a:effectLst/>
                        </a:rPr>
                        <a:t>feb </a:t>
                      </a:r>
                    </a:p>
                  </a:txBody>
                  <a:tcPr marL="10393" marR="10393" marT="6929" marB="6929" anchor="b">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7.2994</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270</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2.591991706</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1">
                          <a:solidFill>
                            <a:srgbClr val="C4690E"/>
                          </a:solidFill>
                          <a:effectLst/>
                          <a:latin typeface="Roboto" panose="02000000000000000000" pitchFamily="2" charset="0"/>
                        </a:rPr>
                        <a:t>2:35</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DF3"/>
                    </a:solidFill>
                  </a:tcPr>
                </a:tc>
                <a:extLst>
                  <a:ext uri="{0D108BD9-81ED-4DB2-BD59-A6C34878D82A}">
                    <a16:rowId xmlns:a16="http://schemas.microsoft.com/office/drawing/2014/main" val="1465156624"/>
                  </a:ext>
                </a:extLst>
              </a:tr>
              <a:tr h="383956">
                <a:tc>
                  <a:txBody>
                    <a:bodyPr/>
                    <a:lstStyle/>
                    <a:p>
                      <a:pPr algn="ctr" rtl="0" fontAlgn="b"/>
                      <a:r>
                        <a:rPr lang="en-US" sz="1800">
                          <a:effectLst/>
                        </a:rPr>
                        <a:t>mar</a:t>
                      </a:r>
                    </a:p>
                  </a:txBody>
                  <a:tcPr marL="10393" marR="10393" marT="6929" marB="6929" anchor="b">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7.58</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270</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2.591991706</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1">
                          <a:solidFill>
                            <a:srgbClr val="C4690E"/>
                          </a:solidFill>
                          <a:effectLst/>
                          <a:latin typeface="Roboto" panose="02000000000000000000" pitchFamily="2" charset="0"/>
                        </a:rPr>
                        <a:t>2:35</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DF3"/>
                    </a:solidFill>
                  </a:tcPr>
                </a:tc>
                <a:extLst>
                  <a:ext uri="{0D108BD9-81ED-4DB2-BD59-A6C34878D82A}">
                    <a16:rowId xmlns:a16="http://schemas.microsoft.com/office/drawing/2014/main" val="1064334883"/>
                  </a:ext>
                </a:extLst>
              </a:tr>
              <a:tr h="383956">
                <a:tc>
                  <a:txBody>
                    <a:bodyPr/>
                    <a:lstStyle/>
                    <a:p>
                      <a:pPr algn="ctr" rtl="0" fontAlgn="b"/>
                      <a:r>
                        <a:rPr lang="en-US" sz="1800">
                          <a:effectLst/>
                        </a:rPr>
                        <a:t>apr</a:t>
                      </a:r>
                    </a:p>
                  </a:txBody>
                  <a:tcPr marL="10393" marR="10393" marT="6929" marB="6929" anchor="b">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7.6797</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315</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3.023990323</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1">
                          <a:solidFill>
                            <a:srgbClr val="C4690E"/>
                          </a:solidFill>
                          <a:effectLst/>
                          <a:latin typeface="Roboto" panose="02000000000000000000" pitchFamily="2" charset="0"/>
                        </a:rPr>
                        <a:t>3:01</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DF3"/>
                    </a:solidFill>
                  </a:tcPr>
                </a:tc>
                <a:extLst>
                  <a:ext uri="{0D108BD9-81ED-4DB2-BD59-A6C34878D82A}">
                    <a16:rowId xmlns:a16="http://schemas.microsoft.com/office/drawing/2014/main" val="3258065026"/>
                  </a:ext>
                </a:extLst>
              </a:tr>
              <a:tr h="383956">
                <a:tc>
                  <a:txBody>
                    <a:bodyPr/>
                    <a:lstStyle/>
                    <a:p>
                      <a:pPr algn="ctr" rtl="0" fontAlgn="b"/>
                      <a:r>
                        <a:rPr lang="en-US" sz="1800">
                          <a:effectLst/>
                        </a:rPr>
                        <a:t>may</a:t>
                      </a:r>
                    </a:p>
                  </a:txBody>
                  <a:tcPr marL="10393" marR="10393" marT="6929" marB="6929" anchor="b">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7.7316</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315</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3.023990323</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1">
                          <a:solidFill>
                            <a:srgbClr val="C4690E"/>
                          </a:solidFill>
                          <a:effectLst/>
                          <a:latin typeface="Roboto" panose="02000000000000000000" pitchFamily="2" charset="0"/>
                        </a:rPr>
                        <a:t>3:01</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DF3"/>
                    </a:solidFill>
                  </a:tcPr>
                </a:tc>
                <a:extLst>
                  <a:ext uri="{0D108BD9-81ED-4DB2-BD59-A6C34878D82A}">
                    <a16:rowId xmlns:a16="http://schemas.microsoft.com/office/drawing/2014/main" val="2893440348"/>
                  </a:ext>
                </a:extLst>
              </a:tr>
              <a:tr h="383956">
                <a:tc>
                  <a:txBody>
                    <a:bodyPr/>
                    <a:lstStyle/>
                    <a:p>
                      <a:pPr algn="ctr" rtl="0" fontAlgn="b"/>
                      <a:r>
                        <a:rPr lang="en-US" sz="1800">
                          <a:effectLst/>
                        </a:rPr>
                        <a:t>jun</a:t>
                      </a:r>
                    </a:p>
                  </a:txBody>
                  <a:tcPr marL="10393" marR="10393" marT="6929" marB="6929" anchor="b">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7.8214</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315</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3.023990323</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1">
                          <a:solidFill>
                            <a:srgbClr val="C4690E"/>
                          </a:solidFill>
                          <a:effectLst/>
                          <a:latin typeface="Roboto" panose="02000000000000000000" pitchFamily="2" charset="0"/>
                        </a:rPr>
                        <a:t>3:01</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DF3"/>
                    </a:solidFill>
                  </a:tcPr>
                </a:tc>
                <a:extLst>
                  <a:ext uri="{0D108BD9-81ED-4DB2-BD59-A6C34878D82A}">
                    <a16:rowId xmlns:a16="http://schemas.microsoft.com/office/drawing/2014/main" val="518670718"/>
                  </a:ext>
                </a:extLst>
              </a:tr>
              <a:tr h="383956">
                <a:tc>
                  <a:txBody>
                    <a:bodyPr/>
                    <a:lstStyle/>
                    <a:p>
                      <a:pPr algn="ctr" rtl="0" fontAlgn="b"/>
                      <a:r>
                        <a:rPr lang="en-US" sz="1800">
                          <a:effectLst/>
                        </a:rPr>
                        <a:t>jul</a:t>
                      </a:r>
                    </a:p>
                  </a:txBody>
                  <a:tcPr marL="10393" marR="10393" marT="6929" marB="6929" anchor="b">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7.6876</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315</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3.023990323</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1">
                          <a:solidFill>
                            <a:srgbClr val="C4690E"/>
                          </a:solidFill>
                          <a:effectLst/>
                          <a:latin typeface="Roboto" panose="02000000000000000000" pitchFamily="2" charset="0"/>
                        </a:rPr>
                        <a:t>3:01</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DF3"/>
                    </a:solidFill>
                  </a:tcPr>
                </a:tc>
                <a:extLst>
                  <a:ext uri="{0D108BD9-81ED-4DB2-BD59-A6C34878D82A}">
                    <a16:rowId xmlns:a16="http://schemas.microsoft.com/office/drawing/2014/main" val="2131159773"/>
                  </a:ext>
                </a:extLst>
              </a:tr>
              <a:tr h="383956">
                <a:tc>
                  <a:txBody>
                    <a:bodyPr/>
                    <a:lstStyle/>
                    <a:p>
                      <a:pPr algn="ctr" rtl="0" fontAlgn="b"/>
                      <a:r>
                        <a:rPr lang="en-US" sz="1800">
                          <a:effectLst/>
                        </a:rPr>
                        <a:t>aug</a:t>
                      </a:r>
                    </a:p>
                  </a:txBody>
                  <a:tcPr marL="10393" marR="10393" marT="6929" marB="6929" anchor="b">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7.5073</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270</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2.591991706</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1">
                          <a:solidFill>
                            <a:srgbClr val="C4690E"/>
                          </a:solidFill>
                          <a:effectLst/>
                          <a:latin typeface="Roboto" panose="02000000000000000000" pitchFamily="2" charset="0"/>
                        </a:rPr>
                        <a:t>2:35</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DF3"/>
                    </a:solidFill>
                  </a:tcPr>
                </a:tc>
                <a:extLst>
                  <a:ext uri="{0D108BD9-81ED-4DB2-BD59-A6C34878D82A}">
                    <a16:rowId xmlns:a16="http://schemas.microsoft.com/office/drawing/2014/main" val="1660096615"/>
                  </a:ext>
                </a:extLst>
              </a:tr>
              <a:tr h="383956">
                <a:tc>
                  <a:txBody>
                    <a:bodyPr/>
                    <a:lstStyle/>
                    <a:p>
                      <a:pPr algn="ctr" rtl="0" fontAlgn="b"/>
                      <a:r>
                        <a:rPr lang="en-US" sz="1800">
                          <a:effectLst/>
                        </a:rPr>
                        <a:t>sep</a:t>
                      </a:r>
                    </a:p>
                  </a:txBody>
                  <a:tcPr marL="10393" marR="10393" marT="6929" marB="6929" anchor="b">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7.4757</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270</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2.591991706</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1" dirty="0">
                          <a:solidFill>
                            <a:srgbClr val="C4690E"/>
                          </a:solidFill>
                          <a:effectLst/>
                          <a:latin typeface="Roboto" panose="02000000000000000000" pitchFamily="2" charset="0"/>
                        </a:rPr>
                        <a:t>2:35</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DF3"/>
                    </a:solidFill>
                  </a:tcPr>
                </a:tc>
                <a:extLst>
                  <a:ext uri="{0D108BD9-81ED-4DB2-BD59-A6C34878D82A}">
                    <a16:rowId xmlns:a16="http://schemas.microsoft.com/office/drawing/2014/main" val="102065909"/>
                  </a:ext>
                </a:extLst>
              </a:tr>
              <a:tr h="383956">
                <a:tc>
                  <a:txBody>
                    <a:bodyPr/>
                    <a:lstStyle/>
                    <a:p>
                      <a:pPr algn="ctr" rtl="0" fontAlgn="b"/>
                      <a:r>
                        <a:rPr lang="en-US" sz="1800">
                          <a:effectLst/>
                        </a:rPr>
                        <a:t>oct</a:t>
                      </a:r>
                    </a:p>
                  </a:txBody>
                  <a:tcPr marL="10393" marR="10393" marT="6929" marB="6929" anchor="b">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7.2262</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270</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2.591991706</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1" dirty="0">
                          <a:solidFill>
                            <a:srgbClr val="C4690E"/>
                          </a:solidFill>
                          <a:effectLst/>
                          <a:latin typeface="Roboto" panose="02000000000000000000" pitchFamily="2" charset="0"/>
                        </a:rPr>
                        <a:t>2:35</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DF3"/>
                    </a:solidFill>
                  </a:tcPr>
                </a:tc>
                <a:extLst>
                  <a:ext uri="{0D108BD9-81ED-4DB2-BD59-A6C34878D82A}">
                    <a16:rowId xmlns:a16="http://schemas.microsoft.com/office/drawing/2014/main" val="3404137920"/>
                  </a:ext>
                </a:extLst>
              </a:tr>
              <a:tr h="383956">
                <a:tc>
                  <a:txBody>
                    <a:bodyPr/>
                    <a:lstStyle/>
                    <a:p>
                      <a:pPr algn="ctr" rtl="0" fontAlgn="b"/>
                      <a:r>
                        <a:rPr lang="en-US" sz="1800">
                          <a:effectLst/>
                        </a:rPr>
                        <a:t>nov</a:t>
                      </a:r>
                    </a:p>
                  </a:txBody>
                  <a:tcPr marL="10393" marR="10393" marT="6929" marB="6929" anchor="b">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6.806</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270</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2.591991706</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1" dirty="0">
                          <a:solidFill>
                            <a:srgbClr val="C4690E"/>
                          </a:solidFill>
                          <a:effectLst/>
                          <a:latin typeface="Roboto" panose="02000000000000000000" pitchFamily="2" charset="0"/>
                        </a:rPr>
                        <a:t>2:35</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DF3"/>
                    </a:solidFill>
                  </a:tcPr>
                </a:tc>
                <a:extLst>
                  <a:ext uri="{0D108BD9-81ED-4DB2-BD59-A6C34878D82A}">
                    <a16:rowId xmlns:a16="http://schemas.microsoft.com/office/drawing/2014/main" val="2635442964"/>
                  </a:ext>
                </a:extLst>
              </a:tr>
              <a:tr h="383956">
                <a:tc>
                  <a:txBody>
                    <a:bodyPr/>
                    <a:lstStyle/>
                    <a:p>
                      <a:pPr algn="ctr" rtl="0" fontAlgn="b"/>
                      <a:r>
                        <a:rPr lang="en-US" sz="1800">
                          <a:effectLst/>
                        </a:rPr>
                        <a:t>dec</a:t>
                      </a:r>
                    </a:p>
                  </a:txBody>
                  <a:tcPr marL="10393" marR="10393" marT="6929" marB="6929" anchor="b">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rtl="0" fontAlgn="b"/>
                      <a:r>
                        <a:rPr lang="en-US" sz="1800">
                          <a:effectLst/>
                        </a:rPr>
                        <a:t>6.5579</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rtl="0" fontAlgn="b"/>
                      <a:r>
                        <a:rPr lang="en-US" sz="1800">
                          <a:effectLst/>
                        </a:rPr>
                        <a:t>270</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2.591991706</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1" dirty="0">
                          <a:solidFill>
                            <a:srgbClr val="C4690E"/>
                          </a:solidFill>
                          <a:effectLst/>
                          <a:latin typeface="Roboto" panose="02000000000000000000" pitchFamily="2" charset="0"/>
                        </a:rPr>
                        <a:t>2:35</a:t>
                      </a:r>
                    </a:p>
                  </a:txBody>
                  <a:tcPr marL="10393" marR="10393" marT="6929" marB="692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DF3"/>
                    </a:solidFill>
                  </a:tcPr>
                </a:tc>
                <a:extLst>
                  <a:ext uri="{0D108BD9-81ED-4DB2-BD59-A6C34878D82A}">
                    <a16:rowId xmlns:a16="http://schemas.microsoft.com/office/drawing/2014/main" val="3559655974"/>
                  </a:ext>
                </a:extLst>
              </a:tr>
            </a:tbl>
          </a:graphicData>
        </a:graphic>
      </p:graphicFrame>
      <p:sp>
        <p:nvSpPr>
          <p:cNvPr id="2" name="Footer Placeholder 1">
            <a:extLst>
              <a:ext uri="{FF2B5EF4-FFF2-40B4-BE49-F238E27FC236}">
                <a16:creationId xmlns:a16="http://schemas.microsoft.com/office/drawing/2014/main" id="{D1F7E5D5-FADC-9364-35CE-CE6D640AD2A7}"/>
              </a:ext>
            </a:extLst>
          </p:cNvPr>
          <p:cNvSpPr>
            <a:spLocks noGrp="1"/>
          </p:cNvSpPr>
          <p:nvPr>
            <p:ph type="ftr" sz="quarter" idx="11"/>
          </p:nvPr>
        </p:nvSpPr>
        <p:spPr/>
        <p:txBody>
          <a:bodyPr/>
          <a:lstStyle/>
          <a:p>
            <a:r>
              <a:rPr lang="en-US"/>
              <a:t>MD MAHBUB ALI</a:t>
            </a:r>
          </a:p>
        </p:txBody>
      </p:sp>
    </p:spTree>
    <p:extLst>
      <p:ext uri="{BB962C8B-B14F-4D97-AF65-F5344CB8AC3E}">
        <p14:creationId xmlns:p14="http://schemas.microsoft.com/office/powerpoint/2010/main" val="220648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V Module · Issue #524 · circuitikz/circuitikz · GitHub">
            <a:extLst>
              <a:ext uri="{FF2B5EF4-FFF2-40B4-BE49-F238E27FC236}">
                <a16:creationId xmlns:a16="http://schemas.microsoft.com/office/drawing/2014/main" id="{E1CF7846-326F-B2E5-D384-C2F23BD1F57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6932" t="8995" r="22552" b="11111"/>
          <a:stretch/>
        </p:blipFill>
        <p:spPr bwMode="auto">
          <a:xfrm>
            <a:off x="3057525" y="3086100"/>
            <a:ext cx="8001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PV Module · Issue #524 · circuitikz/circuitikz · GitHub">
            <a:extLst>
              <a:ext uri="{FF2B5EF4-FFF2-40B4-BE49-F238E27FC236}">
                <a16:creationId xmlns:a16="http://schemas.microsoft.com/office/drawing/2014/main" id="{43AA6DB0-1449-7E2E-15CF-E8714EF70FD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6932" t="8466" r="22552" b="11641"/>
          <a:stretch/>
        </p:blipFill>
        <p:spPr bwMode="auto">
          <a:xfrm>
            <a:off x="3057525" y="619125"/>
            <a:ext cx="800100" cy="14382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D173F976-F41E-CFD3-03CA-BC97B4098051}"/>
              </a:ext>
            </a:extLst>
          </p:cNvPr>
          <p:cNvCxnSpPr>
            <a:cxnSpLocks/>
            <a:stCxn id="4" idx="2"/>
            <a:endCxn id="3" idx="0"/>
          </p:cNvCxnSpPr>
          <p:nvPr/>
        </p:nvCxnSpPr>
        <p:spPr>
          <a:xfrm>
            <a:off x="3457575" y="2057400"/>
            <a:ext cx="0" cy="1028700"/>
          </a:xfrm>
          <a:prstGeom prst="line">
            <a:avLst/>
          </a:prstGeom>
          <a:ln w="28575">
            <a:prstDash val="sysDash"/>
          </a:ln>
        </p:spPr>
        <p:style>
          <a:lnRef idx="1">
            <a:schemeClr val="dk1"/>
          </a:lnRef>
          <a:fillRef idx="0">
            <a:schemeClr val="dk1"/>
          </a:fillRef>
          <a:effectRef idx="0">
            <a:schemeClr val="dk1"/>
          </a:effectRef>
          <a:fontRef idx="minor">
            <a:schemeClr val="tx1"/>
          </a:fontRef>
        </p:style>
      </p:cxnSp>
      <p:pic>
        <p:nvPicPr>
          <p:cNvPr id="11" name="Picture 10" descr="PV Module · Issue #524 · circuitikz/circuitikz · GitHub">
            <a:extLst>
              <a:ext uri="{FF2B5EF4-FFF2-40B4-BE49-F238E27FC236}">
                <a16:creationId xmlns:a16="http://schemas.microsoft.com/office/drawing/2014/main" id="{2F70E7AD-5717-0DFF-D0E9-72E1FF61761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6932" t="8995" r="22552" b="11111"/>
          <a:stretch/>
        </p:blipFill>
        <p:spPr bwMode="auto">
          <a:xfrm>
            <a:off x="314325" y="3086100"/>
            <a:ext cx="8001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PV Module · Issue #524 · circuitikz/circuitikz · GitHub">
            <a:extLst>
              <a:ext uri="{FF2B5EF4-FFF2-40B4-BE49-F238E27FC236}">
                <a16:creationId xmlns:a16="http://schemas.microsoft.com/office/drawing/2014/main" id="{67E6CC8D-39DF-E776-958A-3BAB1B7099D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6932" t="8466" r="22552" b="11641"/>
          <a:stretch/>
        </p:blipFill>
        <p:spPr bwMode="auto">
          <a:xfrm>
            <a:off x="314325" y="619125"/>
            <a:ext cx="800100" cy="14382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B965B4D1-9D31-9A4B-5287-BE0C60BB6501}"/>
              </a:ext>
            </a:extLst>
          </p:cNvPr>
          <p:cNvCxnSpPr>
            <a:cxnSpLocks/>
            <a:stCxn id="12" idx="2"/>
            <a:endCxn id="11" idx="0"/>
          </p:cNvCxnSpPr>
          <p:nvPr/>
        </p:nvCxnSpPr>
        <p:spPr>
          <a:xfrm>
            <a:off x="714375" y="2057400"/>
            <a:ext cx="0" cy="1028700"/>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896EE2C4-744B-98AF-21F5-50DFBBBECA3C}"/>
              </a:ext>
            </a:extLst>
          </p:cNvPr>
          <p:cNvCxnSpPr>
            <a:cxnSpLocks/>
            <a:stCxn id="12" idx="0"/>
            <a:endCxn id="4" idx="0"/>
          </p:cNvCxnSpPr>
          <p:nvPr/>
        </p:nvCxnSpPr>
        <p:spPr>
          <a:xfrm>
            <a:off x="714375" y="619125"/>
            <a:ext cx="2743200" cy="0"/>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87CB71C-40F4-E674-D9CE-AE8FFB117D02}"/>
              </a:ext>
            </a:extLst>
          </p:cNvPr>
          <p:cNvCxnSpPr>
            <a:cxnSpLocks/>
          </p:cNvCxnSpPr>
          <p:nvPr/>
        </p:nvCxnSpPr>
        <p:spPr>
          <a:xfrm>
            <a:off x="714375" y="4524375"/>
            <a:ext cx="2743200" cy="0"/>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A2DF850-64D5-E2CB-0E1C-82D43B36CA18}"/>
              </a:ext>
            </a:extLst>
          </p:cNvPr>
          <p:cNvCxnSpPr>
            <a:cxnSpLocks/>
          </p:cNvCxnSpPr>
          <p:nvPr/>
        </p:nvCxnSpPr>
        <p:spPr>
          <a:xfrm>
            <a:off x="3457575" y="619125"/>
            <a:ext cx="2743200" cy="0"/>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C516462-536B-CE7E-D387-0741DACA335B}"/>
              </a:ext>
            </a:extLst>
          </p:cNvPr>
          <p:cNvCxnSpPr>
            <a:cxnSpLocks/>
          </p:cNvCxnSpPr>
          <p:nvPr/>
        </p:nvCxnSpPr>
        <p:spPr>
          <a:xfrm>
            <a:off x="3352800" y="4524375"/>
            <a:ext cx="2743200" cy="0"/>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08B108A6-C21F-6192-F937-C4A887F735FF}"/>
              </a:ext>
            </a:extLst>
          </p:cNvPr>
          <p:cNvSpPr txBox="1"/>
          <p:nvPr/>
        </p:nvSpPr>
        <p:spPr>
          <a:xfrm>
            <a:off x="1510368" y="2171700"/>
            <a:ext cx="1151213" cy="646331"/>
          </a:xfrm>
          <a:prstGeom prst="rect">
            <a:avLst/>
          </a:prstGeom>
          <a:noFill/>
        </p:spPr>
        <p:txBody>
          <a:bodyPr wrap="none" rtlCol="0">
            <a:spAutoFit/>
          </a:bodyPr>
          <a:lstStyle/>
          <a:p>
            <a:r>
              <a:rPr lang="en-GB" dirty="0"/>
              <a:t>Series 22</a:t>
            </a:r>
          </a:p>
          <a:p>
            <a:r>
              <a:rPr lang="en-GB" dirty="0"/>
              <a:t>Parallel 12</a:t>
            </a:r>
            <a:endParaRPr lang="en-US" dirty="0"/>
          </a:p>
        </p:txBody>
      </p:sp>
      <p:sp>
        <p:nvSpPr>
          <p:cNvPr id="21" name="TextBox 20">
            <a:extLst>
              <a:ext uri="{FF2B5EF4-FFF2-40B4-BE49-F238E27FC236}">
                <a16:creationId xmlns:a16="http://schemas.microsoft.com/office/drawing/2014/main" id="{D22284BF-97E0-E591-479B-96CA12342F3C}"/>
              </a:ext>
            </a:extLst>
          </p:cNvPr>
          <p:cNvSpPr txBox="1"/>
          <p:nvPr/>
        </p:nvSpPr>
        <p:spPr>
          <a:xfrm>
            <a:off x="4672669" y="1646187"/>
            <a:ext cx="1781578" cy="1477328"/>
          </a:xfrm>
          <a:prstGeom prst="rect">
            <a:avLst/>
          </a:prstGeom>
          <a:noFill/>
        </p:spPr>
        <p:txBody>
          <a:bodyPr wrap="none" rtlCol="0">
            <a:spAutoFit/>
          </a:bodyPr>
          <a:lstStyle/>
          <a:p>
            <a:r>
              <a:rPr lang="en-GB" dirty="0"/>
              <a:t>Terminal Output:</a:t>
            </a:r>
          </a:p>
          <a:p>
            <a:r>
              <a:rPr lang="en-GB" dirty="0"/>
              <a:t>Power: 66KW</a:t>
            </a:r>
          </a:p>
          <a:p>
            <a:r>
              <a:rPr lang="en-GB" dirty="0"/>
              <a:t>Current: 98.04A</a:t>
            </a:r>
          </a:p>
          <a:p>
            <a:r>
              <a:rPr lang="en-GB" dirty="0"/>
              <a:t>Voltage: 673.2V</a:t>
            </a:r>
          </a:p>
          <a:p>
            <a:endParaRPr lang="en-US" dirty="0"/>
          </a:p>
        </p:txBody>
      </p:sp>
      <p:sp>
        <p:nvSpPr>
          <p:cNvPr id="2" name="Footer Placeholder 1">
            <a:extLst>
              <a:ext uri="{FF2B5EF4-FFF2-40B4-BE49-F238E27FC236}">
                <a16:creationId xmlns:a16="http://schemas.microsoft.com/office/drawing/2014/main" id="{B7D1770F-41A8-B56F-9999-9F6BC05392BC}"/>
              </a:ext>
            </a:extLst>
          </p:cNvPr>
          <p:cNvSpPr>
            <a:spLocks noGrp="1"/>
          </p:cNvSpPr>
          <p:nvPr>
            <p:ph type="ftr" sz="quarter" idx="11"/>
          </p:nvPr>
        </p:nvSpPr>
        <p:spPr/>
        <p:txBody>
          <a:bodyPr/>
          <a:lstStyle/>
          <a:p>
            <a:r>
              <a:rPr lang="en-US"/>
              <a:t>MD MAHBUB ALI</a:t>
            </a:r>
          </a:p>
        </p:txBody>
      </p:sp>
    </p:spTree>
    <p:extLst>
      <p:ext uri="{BB962C8B-B14F-4D97-AF65-F5344CB8AC3E}">
        <p14:creationId xmlns:p14="http://schemas.microsoft.com/office/powerpoint/2010/main" val="1783886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B965B4D1-9D31-9A4B-5287-BE0C60BB6501}"/>
              </a:ext>
            </a:extLst>
          </p:cNvPr>
          <p:cNvCxnSpPr>
            <a:cxnSpLocks/>
            <a:endCxn id="7170" idx="0"/>
          </p:cNvCxnSpPr>
          <p:nvPr/>
        </p:nvCxnSpPr>
        <p:spPr>
          <a:xfrm flipH="1">
            <a:off x="864059" y="1646187"/>
            <a:ext cx="44519" cy="1849487"/>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896EE2C4-744B-98AF-21F5-50DFBBBECA3C}"/>
              </a:ext>
            </a:extLst>
          </p:cNvPr>
          <p:cNvCxnSpPr>
            <a:cxnSpLocks/>
          </p:cNvCxnSpPr>
          <p:nvPr/>
        </p:nvCxnSpPr>
        <p:spPr>
          <a:xfrm>
            <a:off x="929343" y="619125"/>
            <a:ext cx="2743200" cy="0"/>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87CB71C-40F4-E674-D9CE-AE8FFB117D02}"/>
              </a:ext>
            </a:extLst>
          </p:cNvPr>
          <p:cNvCxnSpPr>
            <a:cxnSpLocks/>
          </p:cNvCxnSpPr>
          <p:nvPr/>
        </p:nvCxnSpPr>
        <p:spPr>
          <a:xfrm>
            <a:off x="864059" y="4524375"/>
            <a:ext cx="2743200" cy="0"/>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A2DF850-64D5-E2CB-0E1C-82D43B36CA18}"/>
              </a:ext>
            </a:extLst>
          </p:cNvPr>
          <p:cNvCxnSpPr>
            <a:cxnSpLocks/>
          </p:cNvCxnSpPr>
          <p:nvPr/>
        </p:nvCxnSpPr>
        <p:spPr>
          <a:xfrm>
            <a:off x="3457575" y="619125"/>
            <a:ext cx="2743200" cy="0"/>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C516462-536B-CE7E-D387-0741DACA335B}"/>
              </a:ext>
            </a:extLst>
          </p:cNvPr>
          <p:cNvCxnSpPr>
            <a:cxnSpLocks/>
          </p:cNvCxnSpPr>
          <p:nvPr/>
        </p:nvCxnSpPr>
        <p:spPr>
          <a:xfrm>
            <a:off x="3352800" y="4524375"/>
            <a:ext cx="2743200" cy="0"/>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08B108A6-C21F-6192-F937-C4A887F735FF}"/>
              </a:ext>
            </a:extLst>
          </p:cNvPr>
          <p:cNvSpPr txBox="1"/>
          <p:nvPr/>
        </p:nvSpPr>
        <p:spPr>
          <a:xfrm>
            <a:off x="1510368" y="2171700"/>
            <a:ext cx="1031051" cy="369332"/>
          </a:xfrm>
          <a:prstGeom prst="rect">
            <a:avLst/>
          </a:prstGeom>
          <a:noFill/>
        </p:spPr>
        <p:txBody>
          <a:bodyPr wrap="none" rtlCol="0">
            <a:spAutoFit/>
          </a:bodyPr>
          <a:lstStyle/>
          <a:p>
            <a:r>
              <a:rPr lang="en-GB" dirty="0"/>
              <a:t>Series 45</a:t>
            </a:r>
          </a:p>
        </p:txBody>
      </p:sp>
      <p:sp>
        <p:nvSpPr>
          <p:cNvPr id="21" name="TextBox 20">
            <a:extLst>
              <a:ext uri="{FF2B5EF4-FFF2-40B4-BE49-F238E27FC236}">
                <a16:creationId xmlns:a16="http://schemas.microsoft.com/office/drawing/2014/main" id="{D22284BF-97E0-E591-479B-96CA12342F3C}"/>
              </a:ext>
            </a:extLst>
          </p:cNvPr>
          <p:cNvSpPr txBox="1"/>
          <p:nvPr/>
        </p:nvSpPr>
        <p:spPr>
          <a:xfrm>
            <a:off x="4397275" y="2255787"/>
            <a:ext cx="1781578" cy="923330"/>
          </a:xfrm>
          <a:prstGeom prst="rect">
            <a:avLst/>
          </a:prstGeom>
          <a:noFill/>
        </p:spPr>
        <p:txBody>
          <a:bodyPr wrap="none" rtlCol="0">
            <a:spAutoFit/>
          </a:bodyPr>
          <a:lstStyle/>
          <a:p>
            <a:r>
              <a:rPr lang="en-GB" dirty="0"/>
              <a:t>Terminal Output:</a:t>
            </a:r>
          </a:p>
          <a:p>
            <a:r>
              <a:rPr lang="en-GB" dirty="0"/>
              <a:t>Voltage: 540V</a:t>
            </a:r>
          </a:p>
          <a:p>
            <a:endParaRPr lang="en-US" dirty="0"/>
          </a:p>
        </p:txBody>
      </p:sp>
      <p:pic>
        <p:nvPicPr>
          <p:cNvPr id="7170" name="Picture 2" descr="Battery Symbol&quot; Images – Browse 116 Stock Photos, Vectors, and Video |  Adobe Stock">
            <a:extLst>
              <a:ext uri="{FF2B5EF4-FFF2-40B4-BE49-F238E27FC236}">
                <a16:creationId xmlns:a16="http://schemas.microsoft.com/office/drawing/2014/main" id="{677B3106-7085-251B-083C-C8C8DE1F345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3167" t="37182" r="24443" b="20873"/>
          <a:stretch/>
        </p:blipFill>
        <p:spPr bwMode="auto">
          <a:xfrm>
            <a:off x="262269" y="3495674"/>
            <a:ext cx="1203580" cy="7211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Battery Symbol&quot; Images – Browse 116 Stock Photos, Vectors, and Video |  Adobe Stock">
            <a:extLst>
              <a:ext uri="{FF2B5EF4-FFF2-40B4-BE49-F238E27FC236}">
                <a16:creationId xmlns:a16="http://schemas.microsoft.com/office/drawing/2014/main" id="{467365FC-35E6-AECD-229F-1E5119DF58F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3167" t="37182" r="24443" b="20873"/>
          <a:stretch/>
        </p:blipFill>
        <p:spPr bwMode="auto">
          <a:xfrm>
            <a:off x="306788" y="975610"/>
            <a:ext cx="1203580" cy="72119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22EEDA30-556A-05EF-7CA0-8C1953DAA5A4}"/>
              </a:ext>
            </a:extLst>
          </p:cNvPr>
          <p:cNvCxnSpPr>
            <a:cxnSpLocks/>
            <a:endCxn id="7" idx="0"/>
          </p:cNvCxnSpPr>
          <p:nvPr/>
        </p:nvCxnSpPr>
        <p:spPr>
          <a:xfrm flipH="1">
            <a:off x="3521456" y="1579513"/>
            <a:ext cx="44519" cy="1849487"/>
          </a:xfrm>
          <a:prstGeom prst="line">
            <a:avLst/>
          </a:prstGeom>
          <a:ln w="28575">
            <a:prstDash val="sysDash"/>
          </a:ln>
        </p:spPr>
        <p:style>
          <a:lnRef idx="1">
            <a:schemeClr val="dk1"/>
          </a:lnRef>
          <a:fillRef idx="0">
            <a:schemeClr val="dk1"/>
          </a:fillRef>
          <a:effectRef idx="0">
            <a:schemeClr val="dk1"/>
          </a:effectRef>
          <a:fontRef idx="minor">
            <a:schemeClr val="tx1"/>
          </a:fontRef>
        </p:style>
      </p:cxnSp>
      <p:pic>
        <p:nvPicPr>
          <p:cNvPr id="7" name="Picture 2" descr="Battery Symbol&quot; Images – Browse 116 Stock Photos, Vectors, and Video |  Adobe Stock">
            <a:extLst>
              <a:ext uri="{FF2B5EF4-FFF2-40B4-BE49-F238E27FC236}">
                <a16:creationId xmlns:a16="http://schemas.microsoft.com/office/drawing/2014/main" id="{FFC3A01D-E1E2-B7AE-7C96-7C87BE664AF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3167" t="37182" r="24443" b="20873"/>
          <a:stretch/>
        </p:blipFill>
        <p:spPr bwMode="auto">
          <a:xfrm>
            <a:off x="2919666" y="3429000"/>
            <a:ext cx="1203580" cy="7211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attery Symbol&quot; Images – Browse 116 Stock Photos, Vectors, and Video |  Adobe Stock">
            <a:extLst>
              <a:ext uri="{FF2B5EF4-FFF2-40B4-BE49-F238E27FC236}">
                <a16:creationId xmlns:a16="http://schemas.microsoft.com/office/drawing/2014/main" id="{0C5C50D5-CB67-3337-A469-BA19BB3EBE2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23167" t="37182" r="24443" b="20873"/>
          <a:stretch/>
        </p:blipFill>
        <p:spPr bwMode="auto">
          <a:xfrm>
            <a:off x="2964185" y="908936"/>
            <a:ext cx="1203580" cy="72119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4819C23B-7B5B-EA90-3EC9-ABD622588C08}"/>
              </a:ext>
            </a:extLst>
          </p:cNvPr>
          <p:cNvCxnSpPr>
            <a:cxnSpLocks/>
            <a:stCxn id="7170" idx="2"/>
          </p:cNvCxnSpPr>
          <p:nvPr/>
        </p:nvCxnSpPr>
        <p:spPr>
          <a:xfrm>
            <a:off x="864059" y="4216867"/>
            <a:ext cx="0" cy="307508"/>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BFDAB77-7C12-52E5-DBEA-AF19FABC4455}"/>
              </a:ext>
            </a:extLst>
          </p:cNvPr>
          <p:cNvCxnSpPr>
            <a:cxnSpLocks/>
            <a:stCxn id="7" idx="2"/>
          </p:cNvCxnSpPr>
          <p:nvPr/>
        </p:nvCxnSpPr>
        <p:spPr>
          <a:xfrm>
            <a:off x="3521456" y="4150193"/>
            <a:ext cx="0" cy="374182"/>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45E85DB-E59C-3B52-C304-8F6E039DFF1F}"/>
              </a:ext>
            </a:extLst>
          </p:cNvPr>
          <p:cNvCxnSpPr>
            <a:cxnSpLocks/>
            <a:endCxn id="9" idx="0"/>
          </p:cNvCxnSpPr>
          <p:nvPr/>
        </p:nvCxnSpPr>
        <p:spPr>
          <a:xfrm flipH="1">
            <a:off x="3565975" y="619125"/>
            <a:ext cx="6731" cy="289811"/>
          </a:xfrm>
          <a:prstGeom prst="line">
            <a:avLst/>
          </a:prstGeom>
          <a:ln w="28575">
            <a:prstDash val="sysDash"/>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DE567A34-58D7-01D1-846B-1F0C908FCC4A}"/>
              </a:ext>
            </a:extLst>
          </p:cNvPr>
          <p:cNvCxnSpPr>
            <a:cxnSpLocks/>
          </p:cNvCxnSpPr>
          <p:nvPr/>
        </p:nvCxnSpPr>
        <p:spPr>
          <a:xfrm flipH="1">
            <a:off x="937906" y="652462"/>
            <a:ext cx="6731" cy="289811"/>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A7E91E4D-73F8-5EEE-D169-AF629D095486}"/>
              </a:ext>
            </a:extLst>
          </p:cNvPr>
          <p:cNvSpPr>
            <a:spLocks noGrp="1"/>
          </p:cNvSpPr>
          <p:nvPr>
            <p:ph type="ftr" sz="quarter" idx="11"/>
          </p:nvPr>
        </p:nvSpPr>
        <p:spPr/>
        <p:txBody>
          <a:bodyPr/>
          <a:lstStyle/>
          <a:p>
            <a:r>
              <a:rPr lang="en-US"/>
              <a:t>MD MAHBUB ALI</a:t>
            </a:r>
          </a:p>
        </p:txBody>
      </p:sp>
    </p:spTree>
    <p:extLst>
      <p:ext uri="{BB962C8B-B14F-4D97-AF65-F5344CB8AC3E}">
        <p14:creationId xmlns:p14="http://schemas.microsoft.com/office/powerpoint/2010/main" val="227702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dd DC/DC Converter · Issue #529 · circuitikz/circuitikz · GitHub">
            <a:extLst>
              <a:ext uri="{FF2B5EF4-FFF2-40B4-BE49-F238E27FC236}">
                <a16:creationId xmlns:a16="http://schemas.microsoft.com/office/drawing/2014/main" id="{543D88AE-F6F0-B7DD-570A-B028033302A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11658" y1="47761" x2="33938" y2="49254"/>
                        <a14:foregroundMark x1="33938" y1="49254" x2="45855" y2="24876"/>
                        <a14:foregroundMark x1="45855" y1="24876" x2="61658" y2="27363"/>
                        <a14:foregroundMark x1="61658" y1="27363" x2="60881" y2="54726"/>
                        <a14:foregroundMark x1="60881" y1="54726" x2="49482" y2="70149"/>
                        <a14:foregroundMark x1="49482" y1="70149" x2="35492" y2="69652"/>
                        <a14:foregroundMark x1="35492" y1="69652" x2="55181" y2="74627"/>
                        <a14:foregroundMark x1="55181" y1="74627" x2="60363" y2="48259"/>
                        <a14:foregroundMark x1="60363" y1="48259" x2="55699" y2="25373"/>
                        <a14:foregroundMark x1="60363" y1="48259" x2="75130" y2="51244"/>
                        <a14:foregroundMark x1="75130" y1="51244" x2="81865" y2="48756"/>
                        <a14:foregroundMark x1="41710" y1="38308" x2="44819" y2="39801"/>
                      </a14:backgroundRemoval>
                    </a14:imgEffect>
                  </a14:imgLayer>
                </a14:imgProps>
              </a:ext>
              <a:ext uri="{28A0092B-C50C-407E-A947-70E740481C1C}">
                <a14:useLocalDpi xmlns:a14="http://schemas.microsoft.com/office/drawing/2010/main" val="0"/>
              </a:ext>
            </a:extLst>
          </a:blip>
          <a:srcRect l="14767" t="23632" r="17617" b="27612"/>
          <a:stretch/>
        </p:blipFill>
        <p:spPr bwMode="auto">
          <a:xfrm>
            <a:off x="1771650" y="561975"/>
            <a:ext cx="2486025" cy="93345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a:extLst>
              <a:ext uri="{FF2B5EF4-FFF2-40B4-BE49-F238E27FC236}">
                <a16:creationId xmlns:a16="http://schemas.microsoft.com/office/drawing/2014/main" id="{48476A91-6EDF-33D3-52B6-97CD8CD8094E}"/>
              </a:ext>
            </a:extLst>
          </p:cNvPr>
          <p:cNvSpPr>
            <a:spLocks noChangeAspect="1" noChangeArrowheads="1"/>
          </p:cNvSpPr>
          <p:nvPr/>
        </p:nvSpPr>
        <p:spPr bwMode="auto">
          <a:xfrm>
            <a:off x="2476499" y="3371850"/>
            <a:ext cx="1685925" cy="1685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3A3EE039-A32B-1FB6-D23D-9B605B8F3917}"/>
              </a:ext>
            </a:extLst>
          </p:cNvPr>
          <p:cNvSpPr/>
          <p:nvPr/>
        </p:nvSpPr>
        <p:spPr>
          <a:xfrm>
            <a:off x="533400" y="581025"/>
            <a:ext cx="123825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PV Array</a:t>
            </a:r>
            <a:endParaRPr lang="en-US" dirty="0">
              <a:solidFill>
                <a:schemeClr val="tx1"/>
              </a:solidFill>
            </a:endParaRPr>
          </a:p>
        </p:txBody>
      </p:sp>
      <p:sp>
        <p:nvSpPr>
          <p:cNvPr id="8" name="Rectangle 7">
            <a:extLst>
              <a:ext uri="{FF2B5EF4-FFF2-40B4-BE49-F238E27FC236}">
                <a16:creationId xmlns:a16="http://schemas.microsoft.com/office/drawing/2014/main" id="{1E69A127-E4BD-F057-BFD0-44D77A0BAD0A}"/>
              </a:ext>
            </a:extLst>
          </p:cNvPr>
          <p:cNvSpPr/>
          <p:nvPr/>
        </p:nvSpPr>
        <p:spPr>
          <a:xfrm>
            <a:off x="4257675" y="561975"/>
            <a:ext cx="123825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Battery Array</a:t>
            </a:r>
            <a:endParaRPr lang="en-US" dirty="0">
              <a:solidFill>
                <a:schemeClr val="tx1"/>
              </a:solidFill>
            </a:endParaRPr>
          </a:p>
        </p:txBody>
      </p:sp>
      <p:sp>
        <p:nvSpPr>
          <p:cNvPr id="9" name="TextBox 8">
            <a:extLst>
              <a:ext uri="{FF2B5EF4-FFF2-40B4-BE49-F238E27FC236}">
                <a16:creationId xmlns:a16="http://schemas.microsoft.com/office/drawing/2014/main" id="{772301F4-A3C2-0D07-233F-DBFB3FFB1340}"/>
              </a:ext>
            </a:extLst>
          </p:cNvPr>
          <p:cNvSpPr txBox="1"/>
          <p:nvPr/>
        </p:nvSpPr>
        <p:spPr>
          <a:xfrm>
            <a:off x="2314574" y="1495425"/>
            <a:ext cx="1390651" cy="646331"/>
          </a:xfrm>
          <a:prstGeom prst="rect">
            <a:avLst/>
          </a:prstGeom>
          <a:noFill/>
        </p:spPr>
        <p:txBody>
          <a:bodyPr wrap="square" rtlCol="0">
            <a:spAutoFit/>
          </a:bodyPr>
          <a:lstStyle/>
          <a:p>
            <a:pPr algn="ctr"/>
            <a:r>
              <a:rPr lang="en-GB" dirty="0"/>
              <a:t>Solar Charge Controller</a:t>
            </a:r>
            <a:endParaRPr lang="en-US" dirty="0"/>
          </a:p>
        </p:txBody>
      </p:sp>
      <p:pic>
        <p:nvPicPr>
          <p:cNvPr id="10" name="Picture 2" descr="Add DC/DC Converter · Issue #529 · circuitikz/circuitikz · GitHub">
            <a:extLst>
              <a:ext uri="{FF2B5EF4-FFF2-40B4-BE49-F238E27FC236}">
                <a16:creationId xmlns:a16="http://schemas.microsoft.com/office/drawing/2014/main" id="{F3153241-A208-E13C-FB7E-4A7EB87CDB1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11658" y1="47761" x2="33938" y2="49254"/>
                        <a14:foregroundMark x1="33938" y1="49254" x2="45855" y2="24876"/>
                        <a14:foregroundMark x1="45855" y1="24876" x2="61658" y2="27363"/>
                        <a14:foregroundMark x1="61658" y1="27363" x2="60881" y2="54726"/>
                        <a14:foregroundMark x1="60881" y1="54726" x2="49482" y2="70149"/>
                        <a14:foregroundMark x1="49482" y1="70149" x2="35492" y2="69652"/>
                        <a14:foregroundMark x1="35492" y1="69652" x2="55181" y2="74627"/>
                        <a14:foregroundMark x1="55181" y1="74627" x2="60363" y2="48259"/>
                        <a14:foregroundMark x1="60363" y1="48259" x2="55699" y2="25373"/>
                        <a14:foregroundMark x1="60363" y1="48259" x2="75130" y2="51244"/>
                        <a14:foregroundMark x1="75130" y1="51244" x2="81865" y2="48756"/>
                        <a14:foregroundMark x1="41710" y1="38308" x2="44819" y2="39801"/>
                      </a14:backgroundRemoval>
                    </a14:imgEffect>
                  </a14:imgLayer>
                </a14:imgProps>
              </a:ext>
              <a:ext uri="{28A0092B-C50C-407E-A947-70E740481C1C}">
                <a14:useLocalDpi xmlns:a14="http://schemas.microsoft.com/office/drawing/2010/main" val="0"/>
              </a:ext>
            </a:extLst>
          </a:blip>
          <a:srcRect l="14767" t="23632" r="17617" b="27612"/>
          <a:stretch/>
        </p:blipFill>
        <p:spPr bwMode="auto">
          <a:xfrm>
            <a:off x="5495925" y="542925"/>
            <a:ext cx="2486025" cy="9334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B837F922-3730-5216-086F-9442BEE3E017}"/>
              </a:ext>
            </a:extLst>
          </p:cNvPr>
          <p:cNvSpPr/>
          <p:nvPr/>
        </p:nvSpPr>
        <p:spPr>
          <a:xfrm>
            <a:off x="7981950" y="542925"/>
            <a:ext cx="123825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Charging Pole</a:t>
            </a:r>
            <a:endParaRPr lang="en-US" dirty="0">
              <a:solidFill>
                <a:schemeClr val="tx1"/>
              </a:solidFill>
            </a:endParaRPr>
          </a:p>
        </p:txBody>
      </p:sp>
      <p:sp>
        <p:nvSpPr>
          <p:cNvPr id="12" name="TextBox 11">
            <a:extLst>
              <a:ext uri="{FF2B5EF4-FFF2-40B4-BE49-F238E27FC236}">
                <a16:creationId xmlns:a16="http://schemas.microsoft.com/office/drawing/2014/main" id="{E893288D-2620-1B0B-0384-9FA35F70CF3A}"/>
              </a:ext>
            </a:extLst>
          </p:cNvPr>
          <p:cNvSpPr txBox="1"/>
          <p:nvPr/>
        </p:nvSpPr>
        <p:spPr>
          <a:xfrm>
            <a:off x="6048374" y="1476375"/>
            <a:ext cx="1390651" cy="646331"/>
          </a:xfrm>
          <a:prstGeom prst="rect">
            <a:avLst/>
          </a:prstGeom>
          <a:noFill/>
        </p:spPr>
        <p:txBody>
          <a:bodyPr wrap="square" rtlCol="0">
            <a:spAutoFit/>
          </a:bodyPr>
          <a:lstStyle/>
          <a:p>
            <a:pPr algn="ctr"/>
            <a:r>
              <a:rPr lang="en-GB" dirty="0"/>
              <a:t>DC-DC Converter</a:t>
            </a:r>
            <a:endParaRPr lang="en-US" dirty="0"/>
          </a:p>
        </p:txBody>
      </p:sp>
      <p:sp>
        <p:nvSpPr>
          <p:cNvPr id="13" name="Rectangle 12">
            <a:extLst>
              <a:ext uri="{FF2B5EF4-FFF2-40B4-BE49-F238E27FC236}">
                <a16:creationId xmlns:a16="http://schemas.microsoft.com/office/drawing/2014/main" id="{AB7C21CE-710C-0B89-4C19-6D123A98E7DB}"/>
              </a:ext>
            </a:extLst>
          </p:cNvPr>
          <p:cNvSpPr/>
          <p:nvPr/>
        </p:nvSpPr>
        <p:spPr>
          <a:xfrm>
            <a:off x="314325" y="435412"/>
            <a:ext cx="9039225" cy="17063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E13CD2C-ECD1-F924-BAAD-83C98E24A9D9}"/>
              </a:ext>
            </a:extLst>
          </p:cNvPr>
          <p:cNvSpPr txBox="1"/>
          <p:nvPr/>
        </p:nvSpPr>
        <p:spPr>
          <a:xfrm>
            <a:off x="336450" y="2428875"/>
            <a:ext cx="6737550" cy="4247317"/>
          </a:xfrm>
          <a:prstGeom prst="rect">
            <a:avLst/>
          </a:prstGeom>
          <a:noFill/>
        </p:spPr>
        <p:txBody>
          <a:bodyPr wrap="none" rtlCol="0">
            <a:spAutoFit/>
          </a:bodyPr>
          <a:lstStyle/>
          <a:p>
            <a:pPr marL="285750" indent="-285750">
              <a:buFont typeface="Arial" panose="020B0604020202020204" pitchFamily="34" charset="0"/>
              <a:buChar char="•"/>
            </a:pPr>
            <a:r>
              <a:rPr lang="en-GB" dirty="0"/>
              <a:t>Solar Array may Provide</a:t>
            </a:r>
          </a:p>
          <a:p>
            <a:pPr marL="742950" lvl="1" indent="-285750">
              <a:buFont typeface="Arial" panose="020B0604020202020204" pitchFamily="34" charset="0"/>
              <a:buChar char="•"/>
            </a:pPr>
            <a:r>
              <a:rPr lang="en-GB" dirty="0"/>
              <a:t> 12 * 8.17 = 98.04 Amp</a:t>
            </a:r>
          </a:p>
          <a:p>
            <a:pPr marL="742950" lvl="1" indent="-285750">
              <a:buFont typeface="Arial" panose="020B0604020202020204" pitchFamily="34" charset="0"/>
              <a:buChar char="•"/>
            </a:pPr>
            <a:r>
              <a:rPr lang="en-GB" dirty="0"/>
              <a:t>22 * 30.6 = 673.2 V</a:t>
            </a:r>
          </a:p>
          <a:p>
            <a:pPr marL="742950" lvl="1" indent="-285750">
              <a:buFont typeface="Arial" panose="020B0604020202020204" pitchFamily="34" charset="0"/>
              <a:buChar char="•"/>
            </a:pPr>
            <a:r>
              <a:rPr lang="en-GB" dirty="0"/>
              <a:t>66 KW output Power</a:t>
            </a:r>
          </a:p>
          <a:p>
            <a:pPr marL="285750" indent="-285750">
              <a:buFont typeface="Arial" panose="020B0604020202020204" pitchFamily="34" charset="0"/>
              <a:buChar char="•"/>
            </a:pPr>
            <a:r>
              <a:rPr lang="en-US" dirty="0"/>
              <a:t>Solar Charge Controller may Provide</a:t>
            </a:r>
          </a:p>
          <a:p>
            <a:pPr marL="742950" lvl="1" indent="-285750">
              <a:buFont typeface="Arial" panose="020B0604020202020204" pitchFamily="34" charset="0"/>
              <a:buChar char="•"/>
            </a:pPr>
            <a:r>
              <a:rPr lang="en-US" dirty="0"/>
              <a:t>45 * 13.2 = 594 V charging voltage</a:t>
            </a:r>
          </a:p>
          <a:p>
            <a:pPr marL="742950" lvl="1" indent="-285750">
              <a:buFont typeface="Arial" panose="020B0604020202020204" pitchFamily="34" charset="0"/>
              <a:buChar char="•"/>
            </a:pPr>
            <a:r>
              <a:rPr lang="en-US" dirty="0"/>
              <a:t>66KW / 594 V = 111 Amp charging current</a:t>
            </a:r>
          </a:p>
          <a:p>
            <a:pPr marL="285750" indent="-285750">
              <a:buFont typeface="Arial" panose="020B0604020202020204" pitchFamily="34" charset="0"/>
              <a:buChar char="•"/>
            </a:pPr>
            <a:r>
              <a:rPr lang="en-US" dirty="0"/>
              <a:t>Battery array can provide</a:t>
            </a:r>
          </a:p>
          <a:p>
            <a:pPr marL="742950" lvl="1" indent="-285750">
              <a:buFont typeface="Arial" panose="020B0604020202020204" pitchFamily="34" charset="0"/>
              <a:buChar char="•"/>
            </a:pPr>
            <a:r>
              <a:rPr lang="en-US" dirty="0"/>
              <a:t>45* 12 = 540 V </a:t>
            </a:r>
          </a:p>
          <a:p>
            <a:pPr marL="742950" lvl="1" indent="-285750">
              <a:buFont typeface="Arial" panose="020B0604020202020204" pitchFamily="34" charset="0"/>
              <a:buChar char="•"/>
            </a:pPr>
            <a:r>
              <a:rPr lang="en-US" dirty="0"/>
              <a:t>6 * 120 ~ 7*120; 720Ah ~ 840Ah charge capacity</a:t>
            </a:r>
          </a:p>
          <a:p>
            <a:pPr marL="285750" indent="-285750">
              <a:buFont typeface="Arial" panose="020B0604020202020204" pitchFamily="34" charset="0"/>
              <a:buChar char="•"/>
            </a:pPr>
            <a:r>
              <a:rPr lang="en-US" dirty="0"/>
              <a:t>Isolated DC-DC Converter system to each pole need to be designed</a:t>
            </a:r>
          </a:p>
          <a:p>
            <a:pPr marL="742950" lvl="1" indent="-285750">
              <a:buFont typeface="Arial" panose="020B0604020202020204" pitchFamily="34" charset="0"/>
              <a:buChar char="•"/>
            </a:pPr>
            <a:r>
              <a:rPr lang="en-US" dirty="0"/>
              <a:t>To supply 480V </a:t>
            </a:r>
          </a:p>
          <a:p>
            <a:pPr marL="742950" lvl="1" indent="-285750">
              <a:buFont typeface="Arial" panose="020B0604020202020204" pitchFamily="34" charset="0"/>
              <a:buChar char="•"/>
            </a:pPr>
            <a:r>
              <a:rPr lang="en-US" dirty="0"/>
              <a:t>At least 104A</a:t>
            </a:r>
          </a:p>
          <a:p>
            <a:pPr marL="742950" lvl="1" indent="-285750">
              <a:buFont typeface="Arial" panose="020B0604020202020204" pitchFamily="34" charset="0"/>
              <a:buChar char="•"/>
            </a:pPr>
            <a:r>
              <a:rPr lang="en-US" dirty="0"/>
              <a:t>Output Power 50 KW</a:t>
            </a:r>
          </a:p>
          <a:p>
            <a:pPr lvl="1"/>
            <a:r>
              <a:rPr lang="en-US" dirty="0"/>
              <a:t> </a:t>
            </a:r>
          </a:p>
        </p:txBody>
      </p:sp>
      <p:sp>
        <p:nvSpPr>
          <p:cNvPr id="3" name="Footer Placeholder 2">
            <a:extLst>
              <a:ext uri="{FF2B5EF4-FFF2-40B4-BE49-F238E27FC236}">
                <a16:creationId xmlns:a16="http://schemas.microsoft.com/office/drawing/2014/main" id="{78577C71-A0F5-CDB3-00C9-D9EE63066005}"/>
              </a:ext>
            </a:extLst>
          </p:cNvPr>
          <p:cNvSpPr>
            <a:spLocks noGrp="1"/>
          </p:cNvSpPr>
          <p:nvPr>
            <p:ph type="ftr" sz="quarter" idx="11"/>
          </p:nvPr>
        </p:nvSpPr>
        <p:spPr/>
        <p:txBody>
          <a:bodyPr/>
          <a:lstStyle/>
          <a:p>
            <a:r>
              <a:rPr lang="en-US"/>
              <a:t>MD MAHBUB ALI</a:t>
            </a:r>
          </a:p>
        </p:txBody>
      </p:sp>
    </p:spTree>
    <p:extLst>
      <p:ext uri="{BB962C8B-B14F-4D97-AF65-F5344CB8AC3E}">
        <p14:creationId xmlns:p14="http://schemas.microsoft.com/office/powerpoint/2010/main" val="127891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E9361E-5415-368D-393E-8FCB6AD10091}"/>
              </a:ext>
            </a:extLst>
          </p:cNvPr>
          <p:cNvSpPr txBox="1"/>
          <p:nvPr/>
        </p:nvSpPr>
        <p:spPr>
          <a:xfrm>
            <a:off x="1019175" y="1123950"/>
            <a:ext cx="10629900" cy="3970318"/>
          </a:xfrm>
          <a:prstGeom prst="rect">
            <a:avLst/>
          </a:prstGeom>
          <a:noFill/>
        </p:spPr>
        <p:txBody>
          <a:bodyPr wrap="square" rtlCol="0">
            <a:spAutoFit/>
          </a:bodyPr>
          <a:lstStyle/>
          <a:p>
            <a:r>
              <a:rPr lang="en-GB" dirty="0"/>
              <a:t>Merits:</a:t>
            </a:r>
          </a:p>
          <a:p>
            <a:endParaRPr lang="en-GB" dirty="0"/>
          </a:p>
          <a:p>
            <a:pPr marL="285750" indent="-285750">
              <a:buFont typeface="Arial" panose="020B0604020202020204" pitchFamily="34" charset="0"/>
              <a:buChar char="•"/>
            </a:pPr>
            <a:r>
              <a:rPr lang="en-GB" dirty="0"/>
              <a:t>Green Energy</a:t>
            </a:r>
          </a:p>
          <a:p>
            <a:pPr marL="285750" indent="-285750">
              <a:buFont typeface="Arial" panose="020B0604020202020204" pitchFamily="34" charset="0"/>
              <a:buChar char="•"/>
            </a:pPr>
            <a:r>
              <a:rPr lang="en-GB" dirty="0"/>
              <a:t>Charging station designed for RAPID/Fast charging, any Vehicle can charged up so faster than regular time.</a:t>
            </a:r>
          </a:p>
          <a:p>
            <a:pPr marL="285750" indent="-285750">
              <a:buFont typeface="Arial" panose="020B0604020202020204" pitchFamily="34" charset="0"/>
              <a:buChar char="•"/>
            </a:pPr>
            <a:r>
              <a:rPr lang="en-GB" dirty="0"/>
              <a:t>Whole charging system covered with DC power system, therefore AC-DC conversion loss can be overcome significantly.</a:t>
            </a:r>
          </a:p>
          <a:p>
            <a:pPr marL="285750" indent="-285750">
              <a:buFont typeface="Arial" panose="020B0604020202020204" pitchFamily="34" charset="0"/>
              <a:buChar char="•"/>
            </a:pPr>
            <a:r>
              <a:rPr lang="en-GB" dirty="0"/>
              <a:t>Though, every pole cannot charge many full capacity charge required vehicle, but it can play a vital role as an emergency charging station.</a:t>
            </a:r>
          </a:p>
          <a:p>
            <a:pPr marL="285750" indent="-285750">
              <a:buFont typeface="Arial" panose="020B0604020202020204" pitchFamily="34" charset="0"/>
              <a:buChar char="•"/>
            </a:pPr>
            <a:r>
              <a:rPr lang="en-GB" dirty="0"/>
              <a:t>Mono-facial conventional standalone PV system has been assessed, by improving the design approach like, single axis control and improvising Bi-facial </a:t>
            </a:r>
            <a:r>
              <a:rPr lang="en-GB" dirty="0" err="1"/>
              <a:t>pv</a:t>
            </a:r>
            <a:r>
              <a:rPr lang="en-GB" dirty="0"/>
              <a:t> module might increase charging capability of the station significantly.</a:t>
            </a:r>
          </a:p>
          <a:p>
            <a:pPr marL="285750" indent="-285750">
              <a:buFont typeface="Arial" panose="020B0604020202020204" pitchFamily="34" charset="0"/>
              <a:buChar char="•"/>
            </a:pPr>
            <a:r>
              <a:rPr lang="en-GB" dirty="0"/>
              <a:t>As a commercial project, the return of investment might be accumulated faster than the residential projects.</a:t>
            </a:r>
          </a:p>
          <a:p>
            <a:endParaRPr lang="en-GB" dirty="0"/>
          </a:p>
          <a:p>
            <a:endParaRPr lang="en-US" dirty="0"/>
          </a:p>
        </p:txBody>
      </p:sp>
      <p:sp>
        <p:nvSpPr>
          <p:cNvPr id="3" name="Footer Placeholder 2">
            <a:extLst>
              <a:ext uri="{FF2B5EF4-FFF2-40B4-BE49-F238E27FC236}">
                <a16:creationId xmlns:a16="http://schemas.microsoft.com/office/drawing/2014/main" id="{A4EC96FD-7CA9-771A-9E68-ADA09A0DD61B}"/>
              </a:ext>
            </a:extLst>
          </p:cNvPr>
          <p:cNvSpPr>
            <a:spLocks noGrp="1"/>
          </p:cNvSpPr>
          <p:nvPr>
            <p:ph type="ftr" sz="quarter" idx="11"/>
          </p:nvPr>
        </p:nvSpPr>
        <p:spPr/>
        <p:txBody>
          <a:bodyPr/>
          <a:lstStyle/>
          <a:p>
            <a:r>
              <a:rPr lang="en-US"/>
              <a:t>MD MAHBUB ALI</a:t>
            </a:r>
          </a:p>
        </p:txBody>
      </p:sp>
    </p:spTree>
    <p:extLst>
      <p:ext uri="{BB962C8B-B14F-4D97-AF65-F5344CB8AC3E}">
        <p14:creationId xmlns:p14="http://schemas.microsoft.com/office/powerpoint/2010/main" val="77319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7F5AE-20AB-828E-1F67-BBA6B16164F5}"/>
              </a:ext>
            </a:extLst>
          </p:cNvPr>
          <p:cNvSpPr txBox="1"/>
          <p:nvPr/>
        </p:nvSpPr>
        <p:spPr>
          <a:xfrm>
            <a:off x="361950" y="180975"/>
            <a:ext cx="9612375" cy="4247317"/>
          </a:xfrm>
          <a:prstGeom prst="rect">
            <a:avLst/>
          </a:prstGeom>
          <a:noFill/>
        </p:spPr>
        <p:txBody>
          <a:bodyPr wrap="none" rtlCol="0">
            <a:spAutoFit/>
          </a:bodyPr>
          <a:lstStyle/>
          <a:p>
            <a:r>
              <a:rPr lang="en-GB" dirty="0"/>
              <a:t>Limitations:</a:t>
            </a:r>
          </a:p>
          <a:p>
            <a:endParaRPr lang="en-GB" dirty="0"/>
          </a:p>
          <a:p>
            <a:pPr marL="285750" indent="-285750">
              <a:buFont typeface="Arial" panose="020B0604020202020204" pitchFamily="34" charset="0"/>
              <a:buChar char="•"/>
            </a:pPr>
            <a:r>
              <a:rPr lang="en-GB" dirty="0"/>
              <a:t>This system is designed for only 3 Vehicles charge at a time.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Number of full load vehicle charging capability per day is not that much significant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Designed for only Level 3, DC source – DC load charging station.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cost and size of the DC charging station are much higher than the AC charging station initially.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Calculative result estimated based on only clear day.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efficiency factors are considered based on theoretical values and parameters</a:t>
            </a:r>
          </a:p>
          <a:p>
            <a:endParaRPr lang="en-GB" dirty="0"/>
          </a:p>
          <a:p>
            <a:endParaRPr lang="en-US" dirty="0"/>
          </a:p>
        </p:txBody>
      </p:sp>
      <p:sp>
        <p:nvSpPr>
          <p:cNvPr id="3" name="Footer Placeholder 2">
            <a:extLst>
              <a:ext uri="{FF2B5EF4-FFF2-40B4-BE49-F238E27FC236}">
                <a16:creationId xmlns:a16="http://schemas.microsoft.com/office/drawing/2014/main" id="{D9BBF797-E1EA-9ADF-0B9C-774888F57617}"/>
              </a:ext>
            </a:extLst>
          </p:cNvPr>
          <p:cNvSpPr>
            <a:spLocks noGrp="1"/>
          </p:cNvSpPr>
          <p:nvPr>
            <p:ph type="ftr" sz="quarter" idx="11"/>
          </p:nvPr>
        </p:nvSpPr>
        <p:spPr/>
        <p:txBody>
          <a:bodyPr/>
          <a:lstStyle/>
          <a:p>
            <a:r>
              <a:rPr lang="en-US"/>
              <a:t>MD MAHBUB ALI</a:t>
            </a:r>
          </a:p>
        </p:txBody>
      </p:sp>
    </p:spTree>
    <p:extLst>
      <p:ext uri="{BB962C8B-B14F-4D97-AF65-F5344CB8AC3E}">
        <p14:creationId xmlns:p14="http://schemas.microsoft.com/office/powerpoint/2010/main" val="166818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304D53-855C-C2FA-D07D-70C24654F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9865"/>
            <a:ext cx="12192000" cy="6298270"/>
          </a:xfrm>
          <a:prstGeom prst="rect">
            <a:avLst/>
          </a:prstGeom>
        </p:spPr>
      </p:pic>
      <p:sp>
        <p:nvSpPr>
          <p:cNvPr id="2" name="Footer Placeholder 1">
            <a:extLst>
              <a:ext uri="{FF2B5EF4-FFF2-40B4-BE49-F238E27FC236}">
                <a16:creationId xmlns:a16="http://schemas.microsoft.com/office/drawing/2014/main" id="{6D1DA1ED-9006-3B7C-E70F-FEAC92B7428E}"/>
              </a:ext>
            </a:extLst>
          </p:cNvPr>
          <p:cNvSpPr>
            <a:spLocks noGrp="1"/>
          </p:cNvSpPr>
          <p:nvPr>
            <p:ph type="ftr" sz="quarter" idx="11"/>
          </p:nvPr>
        </p:nvSpPr>
        <p:spPr/>
        <p:txBody>
          <a:bodyPr/>
          <a:lstStyle/>
          <a:p>
            <a:r>
              <a:rPr lang="en-US"/>
              <a:t>MD MAHBUB ALI</a:t>
            </a:r>
          </a:p>
        </p:txBody>
      </p:sp>
    </p:spTree>
    <p:extLst>
      <p:ext uri="{BB962C8B-B14F-4D97-AF65-F5344CB8AC3E}">
        <p14:creationId xmlns:p14="http://schemas.microsoft.com/office/powerpoint/2010/main" val="352912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7F4F72-30DD-A3F2-7865-EB6DD5939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274" y="1833035"/>
            <a:ext cx="2895851" cy="845893"/>
          </a:xfrm>
          <a:prstGeom prst="rect">
            <a:avLst/>
          </a:prstGeom>
        </p:spPr>
      </p:pic>
      <p:sp>
        <p:nvSpPr>
          <p:cNvPr id="4" name="TextBox 3">
            <a:extLst>
              <a:ext uri="{FF2B5EF4-FFF2-40B4-BE49-F238E27FC236}">
                <a16:creationId xmlns:a16="http://schemas.microsoft.com/office/drawing/2014/main" id="{4C1A262C-7D42-BFA3-D037-055F5485303E}"/>
              </a:ext>
            </a:extLst>
          </p:cNvPr>
          <p:cNvSpPr txBox="1"/>
          <p:nvPr/>
        </p:nvSpPr>
        <p:spPr>
          <a:xfrm>
            <a:off x="468131" y="3020290"/>
            <a:ext cx="4334778" cy="1754326"/>
          </a:xfrm>
          <a:prstGeom prst="rect">
            <a:avLst/>
          </a:prstGeom>
          <a:noFill/>
        </p:spPr>
        <p:txBody>
          <a:bodyPr wrap="square" rtlCol="0">
            <a:spAutoFit/>
          </a:bodyPr>
          <a:lstStyle/>
          <a:p>
            <a:r>
              <a:rPr lang="en-US" sz="1800" b="0" i="0" u="none" strike="noStrike" baseline="0" dirty="0">
                <a:solidFill>
                  <a:srgbClr val="000000"/>
                </a:solidFill>
                <a:latin typeface="Courier New" panose="02070309020205020404" pitchFamily="49" charset="0"/>
              </a:rPr>
              <a:t>l = 23.78; </a:t>
            </a:r>
            <a:r>
              <a:rPr lang="en-US" sz="1800" b="0" i="0" u="none" strike="noStrike" baseline="0" dirty="0">
                <a:solidFill>
                  <a:srgbClr val="228B22"/>
                </a:solidFill>
                <a:latin typeface="Courier New" panose="02070309020205020404" pitchFamily="49" charset="0"/>
              </a:rPr>
              <a:t>% Gulshan Service Station</a:t>
            </a:r>
          </a:p>
          <a:p>
            <a:endParaRPr lang="en-US" sz="1800" b="0" i="0" u="none" strike="noStrike" baseline="0" dirty="0">
              <a:solidFill>
                <a:srgbClr val="228B22"/>
              </a:solidFill>
              <a:latin typeface="Courier New" panose="02070309020205020404" pitchFamily="49" charset="0"/>
            </a:endParaRPr>
          </a:p>
          <a:p>
            <a:r>
              <a:rPr lang="en-GB" sz="1800" b="0" i="0" u="none" strike="noStrike" baseline="0" dirty="0">
                <a:solidFill>
                  <a:srgbClr val="000000"/>
                </a:solidFill>
                <a:latin typeface="Courier New" panose="02070309020205020404" pitchFamily="49" charset="0"/>
              </a:rPr>
              <a:t>437.04 </a:t>
            </a:r>
            <a:r>
              <a:rPr lang="en-GB" sz="1800" b="0" i="0" u="none" strike="noStrike" baseline="0" dirty="0">
                <a:solidFill>
                  <a:srgbClr val="228B22"/>
                </a:solidFill>
                <a:latin typeface="Courier New" panose="02070309020205020404" pitchFamily="49" charset="0"/>
              </a:rPr>
              <a:t>% area Gulshan Service Station m^2</a:t>
            </a:r>
          </a:p>
          <a:p>
            <a:endParaRPr lang="en-US" dirty="0"/>
          </a:p>
        </p:txBody>
      </p:sp>
      <p:sp>
        <p:nvSpPr>
          <p:cNvPr id="2" name="Footer Placeholder 1">
            <a:extLst>
              <a:ext uri="{FF2B5EF4-FFF2-40B4-BE49-F238E27FC236}">
                <a16:creationId xmlns:a16="http://schemas.microsoft.com/office/drawing/2014/main" id="{DFF17C84-94C5-E861-4888-78D3D4DDFC94}"/>
              </a:ext>
            </a:extLst>
          </p:cNvPr>
          <p:cNvSpPr>
            <a:spLocks noGrp="1"/>
          </p:cNvSpPr>
          <p:nvPr>
            <p:ph type="ftr" sz="quarter" idx="11"/>
          </p:nvPr>
        </p:nvSpPr>
        <p:spPr/>
        <p:txBody>
          <a:bodyPr/>
          <a:lstStyle/>
          <a:p>
            <a:r>
              <a:rPr lang="en-US"/>
              <a:t>MD MAHBUB ALI</a:t>
            </a:r>
          </a:p>
        </p:txBody>
      </p:sp>
    </p:spTree>
    <p:extLst>
      <p:ext uri="{BB962C8B-B14F-4D97-AF65-F5344CB8AC3E}">
        <p14:creationId xmlns:p14="http://schemas.microsoft.com/office/powerpoint/2010/main" val="287863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83FFEE-E31C-784C-151E-388B22BA121E}"/>
              </a:ext>
            </a:extLst>
          </p:cNvPr>
          <p:cNvPicPr>
            <a:picLocks noChangeAspect="1"/>
          </p:cNvPicPr>
          <p:nvPr/>
        </p:nvPicPr>
        <p:blipFill>
          <a:blip r:embed="rId2"/>
          <a:stretch>
            <a:fillRect/>
          </a:stretch>
        </p:blipFill>
        <p:spPr>
          <a:xfrm>
            <a:off x="4726095" y="0"/>
            <a:ext cx="7339519" cy="6858000"/>
          </a:xfrm>
          <a:prstGeom prst="rect">
            <a:avLst/>
          </a:prstGeom>
        </p:spPr>
      </p:pic>
      <p:graphicFrame>
        <p:nvGraphicFramePr>
          <p:cNvPr id="10" name="Table 10">
            <a:extLst>
              <a:ext uri="{FF2B5EF4-FFF2-40B4-BE49-F238E27FC236}">
                <a16:creationId xmlns:a16="http://schemas.microsoft.com/office/drawing/2014/main" id="{A1F154E1-4E9C-C032-F506-1188686717C4}"/>
              </a:ext>
            </a:extLst>
          </p:cNvPr>
          <p:cNvGraphicFramePr>
            <a:graphicFrameLocks noGrp="1"/>
          </p:cNvGraphicFramePr>
          <p:nvPr>
            <p:extLst>
              <p:ext uri="{D42A27DB-BD31-4B8C-83A1-F6EECF244321}">
                <p14:modId xmlns:p14="http://schemas.microsoft.com/office/powerpoint/2010/main" val="3566049046"/>
              </p:ext>
            </p:extLst>
          </p:nvPr>
        </p:nvGraphicFramePr>
        <p:xfrm>
          <a:off x="387927" y="822037"/>
          <a:ext cx="4239493" cy="5029200"/>
        </p:xfrm>
        <a:graphic>
          <a:graphicData uri="http://schemas.openxmlformats.org/drawingml/2006/table">
            <a:tbl>
              <a:tblPr firstRow="1" bandRow="1">
                <a:tableStyleId>{5940675A-B579-460E-94D1-54222C63F5DA}</a:tableStyleId>
              </a:tblPr>
              <a:tblGrid>
                <a:gridCol w="1616364">
                  <a:extLst>
                    <a:ext uri="{9D8B030D-6E8A-4147-A177-3AD203B41FA5}">
                      <a16:colId xmlns:a16="http://schemas.microsoft.com/office/drawing/2014/main" val="3336501748"/>
                    </a:ext>
                  </a:extLst>
                </a:gridCol>
                <a:gridCol w="1274618">
                  <a:extLst>
                    <a:ext uri="{9D8B030D-6E8A-4147-A177-3AD203B41FA5}">
                      <a16:colId xmlns:a16="http://schemas.microsoft.com/office/drawing/2014/main" val="3000018484"/>
                    </a:ext>
                  </a:extLst>
                </a:gridCol>
                <a:gridCol w="1348511">
                  <a:extLst>
                    <a:ext uri="{9D8B030D-6E8A-4147-A177-3AD203B41FA5}">
                      <a16:colId xmlns:a16="http://schemas.microsoft.com/office/drawing/2014/main" val="1306435238"/>
                    </a:ext>
                  </a:extLst>
                </a:gridCol>
              </a:tblGrid>
              <a:tr h="370840">
                <a:tc>
                  <a:txBody>
                    <a:bodyPr/>
                    <a:lstStyle/>
                    <a:p>
                      <a:r>
                        <a:rPr lang="de-DE" dirty="0"/>
                        <a:t>AB =</a:t>
                      </a:r>
                    </a:p>
                    <a:p>
                      <a:r>
                        <a:rPr lang="de-DE" dirty="0"/>
                        <a:t>Area based monthly MWh</a:t>
                      </a:r>
                    </a:p>
                    <a:p>
                      <a:r>
                        <a:rPr lang="de-DE" dirty="0"/>
                        <a:t>   91.9563</a:t>
                      </a:r>
                    </a:p>
                    <a:p>
                      <a:r>
                        <a:rPr lang="de-DE" dirty="0"/>
                        <a:t>   89.3241</a:t>
                      </a:r>
                    </a:p>
                    <a:p>
                      <a:r>
                        <a:rPr lang="de-DE" dirty="0"/>
                        <a:t>  102.6951</a:t>
                      </a:r>
                    </a:p>
                    <a:p>
                      <a:r>
                        <a:rPr lang="de-DE" dirty="0"/>
                        <a:t>  100.6899</a:t>
                      </a:r>
                    </a:p>
                    <a:p>
                      <a:r>
                        <a:rPr lang="de-DE" dirty="0"/>
                        <a:t>  104.7499</a:t>
                      </a:r>
                    </a:p>
                    <a:p>
                      <a:r>
                        <a:rPr lang="de-DE" dirty="0"/>
                        <a:t>  102.5480</a:t>
                      </a:r>
                    </a:p>
                    <a:p>
                      <a:r>
                        <a:rPr lang="de-DE" dirty="0"/>
                        <a:t>  104.1541</a:t>
                      </a:r>
                    </a:p>
                    <a:p>
                      <a:r>
                        <a:rPr lang="de-DE" dirty="0"/>
                        <a:t>  101.7111</a:t>
                      </a:r>
                    </a:p>
                    <a:p>
                      <a:r>
                        <a:rPr lang="de-DE" dirty="0"/>
                        <a:t>   98.0150</a:t>
                      </a:r>
                    </a:p>
                    <a:p>
                      <a:r>
                        <a:rPr lang="de-DE" dirty="0"/>
                        <a:t>   97.9023</a:t>
                      </a:r>
                    </a:p>
                    <a:p>
                      <a:r>
                        <a:rPr lang="de-DE" dirty="0"/>
                        <a:t>   89.2342</a:t>
                      </a:r>
                    </a:p>
                    <a:p>
                      <a:r>
                        <a:rPr lang="de-DE" dirty="0"/>
                        <a:t>   88.8481</a:t>
                      </a:r>
                    </a:p>
                    <a:p>
                      <a:endParaRPr lang="en-US" dirty="0"/>
                    </a:p>
                  </a:txBody>
                  <a:tcPr/>
                </a:tc>
                <a:tc>
                  <a:txBody>
                    <a:bodyPr/>
                    <a:lstStyle/>
                    <a:p>
                      <a:r>
                        <a:rPr lang="fi-FI" dirty="0"/>
                        <a:t>zz = daily kwh/m^2</a:t>
                      </a:r>
                    </a:p>
                    <a:p>
                      <a:endParaRPr lang="fi-FI" dirty="0"/>
                    </a:p>
                    <a:p>
                      <a:r>
                        <a:rPr lang="fi-FI" dirty="0"/>
                        <a:t>    6.7873</a:t>
                      </a:r>
                    </a:p>
                    <a:p>
                      <a:r>
                        <a:rPr lang="fi-FI" dirty="0"/>
                        <a:t>    7.2994</a:t>
                      </a:r>
                    </a:p>
                    <a:p>
                      <a:r>
                        <a:rPr lang="fi-FI" dirty="0"/>
                        <a:t>    7.5800</a:t>
                      </a:r>
                    </a:p>
                    <a:p>
                      <a:r>
                        <a:rPr lang="fi-FI" dirty="0"/>
                        <a:t>    7.6797</a:t>
                      </a:r>
                    </a:p>
                    <a:p>
                      <a:r>
                        <a:rPr lang="fi-FI" dirty="0"/>
                        <a:t>    7.7316</a:t>
                      </a:r>
                    </a:p>
                    <a:p>
                      <a:r>
                        <a:rPr lang="fi-FI" dirty="0"/>
                        <a:t>    7.8214</a:t>
                      </a:r>
                    </a:p>
                    <a:p>
                      <a:r>
                        <a:rPr lang="fi-FI" dirty="0"/>
                        <a:t>    7.6876</a:t>
                      </a:r>
                    </a:p>
                    <a:p>
                      <a:r>
                        <a:rPr lang="fi-FI" dirty="0"/>
                        <a:t>    7.5073</a:t>
                      </a:r>
                    </a:p>
                    <a:p>
                      <a:r>
                        <a:rPr lang="fi-FI" dirty="0"/>
                        <a:t>    7.4757</a:t>
                      </a:r>
                    </a:p>
                    <a:p>
                      <a:r>
                        <a:rPr lang="fi-FI" dirty="0"/>
                        <a:t>    7.2262</a:t>
                      </a:r>
                    </a:p>
                    <a:p>
                      <a:r>
                        <a:rPr lang="fi-FI" dirty="0"/>
                        <a:t>    6.8060</a:t>
                      </a:r>
                    </a:p>
                    <a:p>
                      <a:r>
                        <a:rPr lang="fi-FI" dirty="0"/>
                        <a:t>    6.5579</a:t>
                      </a:r>
                    </a:p>
                    <a:p>
                      <a:endParaRPr lang="fi-FI" dirty="0"/>
                    </a:p>
                  </a:txBody>
                  <a:tcPr/>
                </a:tc>
                <a:tc>
                  <a:txBody>
                    <a:bodyPr/>
                    <a:lstStyle/>
                    <a:p>
                      <a:endParaRPr lang="fi-FI" dirty="0"/>
                    </a:p>
                    <a:p>
                      <a:r>
                        <a:rPr lang="fi-FI" dirty="0"/>
                        <a:t>yy = Monthly kwh/m^2</a:t>
                      </a:r>
                    </a:p>
                    <a:p>
                      <a:endParaRPr lang="fi-FI" dirty="0"/>
                    </a:p>
                    <a:p>
                      <a:r>
                        <a:rPr lang="fi-FI" dirty="0"/>
                        <a:t>  210.4070</a:t>
                      </a:r>
                    </a:p>
                    <a:p>
                      <a:r>
                        <a:rPr lang="fi-FI" dirty="0"/>
                        <a:t>  204.3843</a:t>
                      </a:r>
                    </a:p>
                    <a:p>
                      <a:r>
                        <a:rPr lang="fi-FI" dirty="0"/>
                        <a:t>  234.9787</a:t>
                      </a:r>
                    </a:p>
                    <a:p>
                      <a:r>
                        <a:rPr lang="fi-FI" dirty="0"/>
                        <a:t>  230.3905</a:t>
                      </a:r>
                    </a:p>
                    <a:p>
                      <a:r>
                        <a:rPr lang="fi-FI" dirty="0"/>
                        <a:t>  239.6803</a:t>
                      </a:r>
                    </a:p>
                    <a:p>
                      <a:r>
                        <a:rPr lang="fi-FI" dirty="0"/>
                        <a:t>  234.6421</a:t>
                      </a:r>
                    </a:p>
                    <a:p>
                      <a:r>
                        <a:rPr lang="fi-FI" dirty="0"/>
                        <a:t>  238.3171</a:t>
                      </a:r>
                    </a:p>
                    <a:p>
                      <a:r>
                        <a:rPr lang="fi-FI" dirty="0"/>
                        <a:t>  232.7272</a:t>
                      </a:r>
                    </a:p>
                    <a:p>
                      <a:r>
                        <a:rPr lang="fi-FI" dirty="0"/>
                        <a:t>  224.2701</a:t>
                      </a:r>
                    </a:p>
                    <a:p>
                      <a:r>
                        <a:rPr lang="fi-FI" dirty="0"/>
                        <a:t>  224.0123</a:t>
                      </a:r>
                    </a:p>
                    <a:p>
                      <a:r>
                        <a:rPr lang="fi-FI" dirty="0"/>
                        <a:t>  204.1787</a:t>
                      </a:r>
                    </a:p>
                    <a:p>
                      <a:r>
                        <a:rPr lang="fi-FI" dirty="0">
                          <a:solidFill>
                            <a:schemeClr val="tx1"/>
                          </a:solidFill>
                        </a:rPr>
                        <a:t>  203.2951</a:t>
                      </a:r>
                      <a:endParaRPr lang="en-US" dirty="0">
                        <a:solidFill>
                          <a:schemeClr val="tx1"/>
                        </a:solidFill>
                      </a:endParaRPr>
                    </a:p>
                    <a:p>
                      <a:endParaRPr lang="en-US" dirty="0"/>
                    </a:p>
                  </a:txBody>
                  <a:tcPr/>
                </a:tc>
                <a:extLst>
                  <a:ext uri="{0D108BD9-81ED-4DB2-BD59-A6C34878D82A}">
                    <a16:rowId xmlns:a16="http://schemas.microsoft.com/office/drawing/2014/main" val="2373112641"/>
                  </a:ext>
                </a:extLst>
              </a:tr>
            </a:tbl>
          </a:graphicData>
        </a:graphic>
      </p:graphicFrame>
      <p:sp>
        <p:nvSpPr>
          <p:cNvPr id="2" name="Footer Placeholder 1">
            <a:extLst>
              <a:ext uri="{FF2B5EF4-FFF2-40B4-BE49-F238E27FC236}">
                <a16:creationId xmlns:a16="http://schemas.microsoft.com/office/drawing/2014/main" id="{4579F258-4A22-0F0D-D05A-3BB4E48ED03D}"/>
              </a:ext>
            </a:extLst>
          </p:cNvPr>
          <p:cNvSpPr>
            <a:spLocks noGrp="1"/>
          </p:cNvSpPr>
          <p:nvPr>
            <p:ph type="ftr" sz="quarter" idx="11"/>
          </p:nvPr>
        </p:nvSpPr>
        <p:spPr/>
        <p:txBody>
          <a:bodyPr/>
          <a:lstStyle/>
          <a:p>
            <a:r>
              <a:rPr lang="en-US"/>
              <a:t>MD MAHBUB ALI</a:t>
            </a:r>
          </a:p>
        </p:txBody>
      </p:sp>
    </p:spTree>
    <p:extLst>
      <p:ext uri="{BB962C8B-B14F-4D97-AF65-F5344CB8AC3E}">
        <p14:creationId xmlns:p14="http://schemas.microsoft.com/office/powerpoint/2010/main" val="2995839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8723797-27E3-D914-F4BC-CE50DBF326B1}"/>
              </a:ext>
            </a:extLst>
          </p:cNvPr>
          <p:cNvGraphicFramePr>
            <a:graphicFrameLocks noGrp="1"/>
          </p:cNvGraphicFramePr>
          <p:nvPr>
            <p:extLst>
              <p:ext uri="{D42A27DB-BD31-4B8C-83A1-F6EECF244321}">
                <p14:modId xmlns:p14="http://schemas.microsoft.com/office/powerpoint/2010/main" val="3186982559"/>
              </p:ext>
            </p:extLst>
          </p:nvPr>
        </p:nvGraphicFramePr>
        <p:xfrm>
          <a:off x="6345382" y="184665"/>
          <a:ext cx="5846618" cy="6071238"/>
        </p:xfrm>
        <a:graphic>
          <a:graphicData uri="http://schemas.openxmlformats.org/drawingml/2006/table">
            <a:tbl>
              <a:tblPr/>
              <a:tblGrid>
                <a:gridCol w="1171342">
                  <a:extLst>
                    <a:ext uri="{9D8B030D-6E8A-4147-A177-3AD203B41FA5}">
                      <a16:colId xmlns:a16="http://schemas.microsoft.com/office/drawing/2014/main" val="871297025"/>
                    </a:ext>
                  </a:extLst>
                </a:gridCol>
                <a:gridCol w="1168819">
                  <a:extLst>
                    <a:ext uri="{9D8B030D-6E8A-4147-A177-3AD203B41FA5}">
                      <a16:colId xmlns:a16="http://schemas.microsoft.com/office/drawing/2014/main" val="1888786366"/>
                    </a:ext>
                  </a:extLst>
                </a:gridCol>
                <a:gridCol w="1168819">
                  <a:extLst>
                    <a:ext uri="{9D8B030D-6E8A-4147-A177-3AD203B41FA5}">
                      <a16:colId xmlns:a16="http://schemas.microsoft.com/office/drawing/2014/main" val="2556323055"/>
                    </a:ext>
                  </a:extLst>
                </a:gridCol>
                <a:gridCol w="1168819">
                  <a:extLst>
                    <a:ext uri="{9D8B030D-6E8A-4147-A177-3AD203B41FA5}">
                      <a16:colId xmlns:a16="http://schemas.microsoft.com/office/drawing/2014/main" val="1813176959"/>
                    </a:ext>
                  </a:extLst>
                </a:gridCol>
                <a:gridCol w="1168819">
                  <a:extLst>
                    <a:ext uri="{9D8B030D-6E8A-4147-A177-3AD203B41FA5}">
                      <a16:colId xmlns:a16="http://schemas.microsoft.com/office/drawing/2014/main" val="1400599000"/>
                    </a:ext>
                  </a:extLst>
                </a:gridCol>
              </a:tblGrid>
              <a:tr h="690164">
                <a:tc>
                  <a:txBody>
                    <a:bodyPr/>
                    <a:lstStyle/>
                    <a:p>
                      <a:pPr algn="l" rtl="0" fontAlgn="base"/>
                      <a:r>
                        <a:rPr lang="en-US" sz="1000" b="1" i="0">
                          <a:solidFill>
                            <a:srgbClr val="1F242C"/>
                          </a:solidFill>
                          <a:effectLst/>
                        </a:rPr>
                        <a:t>Type of EV</a:t>
                      </a:r>
                      <a:endParaRPr lang="en-US" sz="1000" b="0" i="0">
                        <a:solidFill>
                          <a:srgbClr val="1F242C"/>
                        </a:solidFill>
                        <a:effectLst/>
                      </a:endParaRPr>
                    </a:p>
                  </a:txBody>
                  <a:tcPr marL="49447" marR="49447" marT="24724" marB="24724" anchor="ctr">
                    <a:lnL>
                      <a:noFill/>
                    </a:lnL>
                    <a:lnR>
                      <a:noFill/>
                    </a:lnR>
                    <a:lnT>
                      <a:noFill/>
                    </a:lnT>
                    <a:lnB>
                      <a:noFill/>
                    </a:lnB>
                    <a:solidFill>
                      <a:srgbClr val="FFFFFF"/>
                    </a:solidFill>
                  </a:tcPr>
                </a:tc>
                <a:tc>
                  <a:txBody>
                    <a:bodyPr/>
                    <a:lstStyle/>
                    <a:p>
                      <a:pPr algn="l" rtl="0" fontAlgn="base"/>
                      <a:r>
                        <a:rPr lang="en-US" sz="1000" b="1" i="0" dirty="0">
                          <a:solidFill>
                            <a:srgbClr val="1F242C"/>
                          </a:solidFill>
                          <a:effectLst/>
                        </a:rPr>
                        <a:t>Small EV</a:t>
                      </a:r>
                      <a:endParaRPr lang="en-US" sz="1000" b="0" i="0" dirty="0">
                        <a:solidFill>
                          <a:srgbClr val="1F242C"/>
                        </a:solidFill>
                        <a:effectLst/>
                      </a:endParaRPr>
                    </a:p>
                  </a:txBody>
                  <a:tcPr marL="49447" marR="49447" marT="24724" marB="24724" anchor="ctr">
                    <a:lnL>
                      <a:noFill/>
                    </a:lnL>
                    <a:lnR>
                      <a:noFill/>
                    </a:lnR>
                    <a:lnT>
                      <a:noFill/>
                    </a:lnT>
                    <a:lnB>
                      <a:noFill/>
                    </a:lnB>
                    <a:solidFill>
                      <a:srgbClr val="FFFFFF"/>
                    </a:solidFill>
                  </a:tcPr>
                </a:tc>
                <a:tc>
                  <a:txBody>
                    <a:bodyPr/>
                    <a:lstStyle/>
                    <a:p>
                      <a:pPr algn="l" rtl="0" fontAlgn="base"/>
                      <a:r>
                        <a:rPr lang="en-US" sz="1000" b="1" i="0">
                          <a:solidFill>
                            <a:srgbClr val="1F242C"/>
                          </a:solidFill>
                          <a:effectLst/>
                        </a:rPr>
                        <a:t>Medium EV</a:t>
                      </a:r>
                      <a:endParaRPr lang="en-US" sz="1000" b="0" i="0">
                        <a:solidFill>
                          <a:srgbClr val="1F242C"/>
                        </a:solidFill>
                        <a:effectLst/>
                      </a:endParaRPr>
                    </a:p>
                  </a:txBody>
                  <a:tcPr marL="49447" marR="49447" marT="24724" marB="24724" anchor="ctr">
                    <a:lnL>
                      <a:noFill/>
                    </a:lnL>
                    <a:lnR>
                      <a:noFill/>
                    </a:lnR>
                    <a:lnT>
                      <a:noFill/>
                    </a:lnT>
                    <a:lnB>
                      <a:noFill/>
                    </a:lnB>
                    <a:solidFill>
                      <a:srgbClr val="FFFFFF"/>
                    </a:solidFill>
                  </a:tcPr>
                </a:tc>
                <a:tc>
                  <a:txBody>
                    <a:bodyPr/>
                    <a:lstStyle/>
                    <a:p>
                      <a:pPr algn="l" rtl="0" fontAlgn="base"/>
                      <a:r>
                        <a:rPr lang="en-US" sz="1000" b="1" i="0">
                          <a:solidFill>
                            <a:srgbClr val="1F242C"/>
                          </a:solidFill>
                          <a:effectLst/>
                        </a:rPr>
                        <a:t>Large EV</a:t>
                      </a:r>
                      <a:endParaRPr lang="en-US" sz="1000" b="0" i="0">
                        <a:solidFill>
                          <a:srgbClr val="1F242C"/>
                        </a:solidFill>
                        <a:effectLst/>
                      </a:endParaRPr>
                    </a:p>
                  </a:txBody>
                  <a:tcPr marL="49447" marR="49447" marT="24724" marB="24724" anchor="ctr">
                    <a:lnL>
                      <a:noFill/>
                    </a:lnL>
                    <a:lnR>
                      <a:noFill/>
                    </a:lnR>
                    <a:lnT>
                      <a:noFill/>
                    </a:lnT>
                    <a:lnB>
                      <a:noFill/>
                    </a:lnB>
                    <a:solidFill>
                      <a:srgbClr val="FFFFFF"/>
                    </a:solidFill>
                  </a:tcPr>
                </a:tc>
                <a:tc>
                  <a:txBody>
                    <a:bodyPr/>
                    <a:lstStyle/>
                    <a:p>
                      <a:pPr algn="l" rtl="0" fontAlgn="base"/>
                      <a:r>
                        <a:rPr lang="en-US" sz="1000" b="1" i="0">
                          <a:solidFill>
                            <a:srgbClr val="1F242C"/>
                          </a:solidFill>
                          <a:effectLst/>
                        </a:rPr>
                        <a:t>Light Commercial</a:t>
                      </a:r>
                      <a:endParaRPr lang="en-US" sz="1000" b="0" i="0">
                        <a:solidFill>
                          <a:srgbClr val="1F242C"/>
                        </a:solidFill>
                        <a:effectLst/>
                      </a:endParaRP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1883831425"/>
                  </a:ext>
                </a:extLst>
              </a:tr>
              <a:tr h="1520570">
                <a:tc>
                  <a:txBody>
                    <a:bodyPr/>
                    <a:lstStyle/>
                    <a:p>
                      <a:pPr algn="l" rtl="0" fontAlgn="base"/>
                      <a:r>
                        <a:rPr lang="en-GB" sz="1000" b="1" i="0">
                          <a:solidFill>
                            <a:srgbClr val="1F242C"/>
                          </a:solidFill>
                          <a:effectLst/>
                        </a:rPr>
                        <a:t>Average Battery Size</a:t>
                      </a:r>
                      <a:r>
                        <a:rPr lang="en-GB" sz="1000" b="0" i="1">
                          <a:solidFill>
                            <a:srgbClr val="1F242C"/>
                          </a:solidFill>
                          <a:effectLst/>
                        </a:rPr>
                        <a:t> (right)</a:t>
                      </a:r>
                      <a:endParaRPr lang="en-GB" sz="1000" b="0" i="0">
                        <a:solidFill>
                          <a:srgbClr val="1F242C"/>
                        </a:solidFill>
                        <a:effectLst/>
                      </a:endParaRPr>
                    </a:p>
                    <a:p>
                      <a:pPr algn="l" rtl="0" fontAlgn="base"/>
                      <a:r>
                        <a:rPr lang="en-GB" sz="1000" b="1" i="0">
                          <a:solidFill>
                            <a:srgbClr val="1F242C"/>
                          </a:solidFill>
                          <a:effectLst/>
                        </a:rPr>
                        <a:t>Power Output </a:t>
                      </a:r>
                      <a:r>
                        <a:rPr lang="en-GB" sz="1000" b="0" i="1">
                          <a:solidFill>
                            <a:srgbClr val="1F242C"/>
                          </a:solidFill>
                          <a:effectLst/>
                        </a:rPr>
                        <a:t>(Below)</a:t>
                      </a:r>
                      <a:endParaRPr lang="en-GB" sz="1000" b="0" i="0">
                        <a:solidFill>
                          <a:srgbClr val="1F242C"/>
                        </a:solidFill>
                        <a:effectLst/>
                      </a:endParaRPr>
                    </a:p>
                  </a:txBody>
                  <a:tcPr marL="49447" marR="49447" marT="24724" marB="24724" anchor="ctr">
                    <a:lnL>
                      <a:noFill/>
                    </a:lnL>
                    <a:lnR>
                      <a:noFill/>
                    </a:lnR>
                    <a:lnT>
                      <a:noFill/>
                    </a:lnT>
                    <a:lnB>
                      <a:noFill/>
                    </a:lnB>
                    <a:solidFill>
                      <a:srgbClr val="FFFFFF"/>
                    </a:solidFill>
                  </a:tcPr>
                </a:tc>
                <a:tc>
                  <a:txBody>
                    <a:bodyPr/>
                    <a:lstStyle/>
                    <a:p>
                      <a:pPr algn="l" rtl="0" fontAlgn="base"/>
                      <a:r>
                        <a:rPr lang="en-US" sz="1000" b="1" i="0" dirty="0">
                          <a:solidFill>
                            <a:srgbClr val="1F242C"/>
                          </a:solidFill>
                          <a:effectLst/>
                        </a:rPr>
                        <a:t>25 kWh</a:t>
                      </a:r>
                      <a:endParaRPr lang="en-US" sz="1000" b="0" i="0" dirty="0">
                        <a:solidFill>
                          <a:srgbClr val="1F242C"/>
                        </a:solidFill>
                        <a:effectLst/>
                      </a:endParaRPr>
                    </a:p>
                  </a:txBody>
                  <a:tcPr marL="49447" marR="49447" marT="24724" marB="24724" anchor="ctr">
                    <a:lnL>
                      <a:noFill/>
                    </a:lnL>
                    <a:lnR>
                      <a:noFill/>
                    </a:lnR>
                    <a:lnT>
                      <a:noFill/>
                    </a:lnT>
                    <a:lnB>
                      <a:noFill/>
                    </a:lnB>
                    <a:solidFill>
                      <a:srgbClr val="FFFFFF"/>
                    </a:solidFill>
                  </a:tcPr>
                </a:tc>
                <a:tc>
                  <a:txBody>
                    <a:bodyPr/>
                    <a:lstStyle/>
                    <a:p>
                      <a:pPr algn="l" rtl="0" fontAlgn="base"/>
                      <a:r>
                        <a:rPr lang="en-US" sz="1000" b="1" i="0" dirty="0">
                          <a:solidFill>
                            <a:srgbClr val="1F242C"/>
                          </a:solidFill>
                          <a:effectLst/>
                        </a:rPr>
                        <a:t>50 kWh</a:t>
                      </a:r>
                      <a:endParaRPr lang="en-US" sz="1000" b="0" i="0" dirty="0">
                        <a:solidFill>
                          <a:srgbClr val="1F242C"/>
                        </a:solidFill>
                        <a:effectLst/>
                      </a:endParaRPr>
                    </a:p>
                  </a:txBody>
                  <a:tcPr marL="49447" marR="49447" marT="24724" marB="24724" anchor="ctr">
                    <a:lnL>
                      <a:noFill/>
                    </a:lnL>
                    <a:lnR>
                      <a:noFill/>
                    </a:lnR>
                    <a:lnT>
                      <a:noFill/>
                    </a:lnT>
                    <a:lnB>
                      <a:noFill/>
                    </a:lnB>
                    <a:solidFill>
                      <a:srgbClr val="FFFFFF"/>
                    </a:solidFill>
                  </a:tcPr>
                </a:tc>
                <a:tc>
                  <a:txBody>
                    <a:bodyPr/>
                    <a:lstStyle/>
                    <a:p>
                      <a:pPr algn="l" rtl="0" fontAlgn="base"/>
                      <a:r>
                        <a:rPr lang="en-US" sz="1000" b="1" i="0" dirty="0">
                          <a:solidFill>
                            <a:srgbClr val="1F242C"/>
                          </a:solidFill>
                          <a:effectLst/>
                        </a:rPr>
                        <a:t>75 kWh</a:t>
                      </a:r>
                      <a:endParaRPr lang="en-US" sz="1000" b="0" i="0" dirty="0">
                        <a:solidFill>
                          <a:srgbClr val="1F242C"/>
                        </a:solidFill>
                        <a:effectLst/>
                      </a:endParaRPr>
                    </a:p>
                  </a:txBody>
                  <a:tcPr marL="49447" marR="49447" marT="24724" marB="24724" anchor="ctr">
                    <a:lnL>
                      <a:noFill/>
                    </a:lnL>
                    <a:lnR>
                      <a:noFill/>
                    </a:lnR>
                    <a:lnT>
                      <a:noFill/>
                    </a:lnT>
                    <a:lnB>
                      <a:noFill/>
                    </a:lnB>
                    <a:solidFill>
                      <a:srgbClr val="FFFFFF"/>
                    </a:solidFill>
                  </a:tcPr>
                </a:tc>
                <a:tc>
                  <a:txBody>
                    <a:bodyPr/>
                    <a:lstStyle/>
                    <a:p>
                      <a:pPr algn="l" rtl="0" fontAlgn="base"/>
                      <a:r>
                        <a:rPr lang="en-US" sz="1000" b="1" i="0" dirty="0">
                          <a:solidFill>
                            <a:srgbClr val="1F242C"/>
                          </a:solidFill>
                          <a:effectLst/>
                        </a:rPr>
                        <a:t>100 kWh</a:t>
                      </a:r>
                      <a:endParaRPr lang="en-US" sz="1000" b="0" i="0" dirty="0">
                        <a:solidFill>
                          <a:srgbClr val="1F242C"/>
                        </a:solidFill>
                        <a:effectLst/>
                      </a:endParaRP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1496243185"/>
                  </a:ext>
                </a:extLst>
              </a:tr>
              <a:tr h="482563">
                <a:tc>
                  <a:txBody>
                    <a:bodyPr/>
                    <a:lstStyle/>
                    <a:p>
                      <a:pPr algn="l" rtl="0" fontAlgn="base"/>
                      <a:r>
                        <a:rPr lang="en-US" sz="1000" b="1" i="0">
                          <a:solidFill>
                            <a:srgbClr val="1F242C"/>
                          </a:solidFill>
                          <a:effectLst/>
                        </a:rPr>
                        <a:t>Level 1</a:t>
                      </a:r>
                      <a:br>
                        <a:rPr lang="en-US" sz="1000" b="0" i="0">
                          <a:solidFill>
                            <a:srgbClr val="1F242C"/>
                          </a:solidFill>
                          <a:effectLst/>
                        </a:rPr>
                      </a:br>
                      <a:r>
                        <a:rPr lang="en-US" sz="1000" b="1" i="0">
                          <a:solidFill>
                            <a:srgbClr val="1F242C"/>
                          </a:solidFill>
                          <a:effectLst/>
                        </a:rPr>
                        <a:t>2.3 kW</a:t>
                      </a:r>
                      <a:endParaRPr lang="en-US" sz="1000" b="0" i="0">
                        <a:solidFill>
                          <a:srgbClr val="1F242C"/>
                        </a:solidFill>
                        <a:effectLst/>
                      </a:endParaRP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10h30m</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dirty="0">
                          <a:solidFill>
                            <a:srgbClr val="1F242C"/>
                          </a:solidFill>
                          <a:effectLst/>
                        </a:rPr>
                        <a:t>24h30m</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32h45m</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43h30m</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2518252924"/>
                  </a:ext>
                </a:extLst>
              </a:tr>
              <a:tr h="482563">
                <a:tc>
                  <a:txBody>
                    <a:bodyPr/>
                    <a:lstStyle/>
                    <a:p>
                      <a:pPr algn="l" rtl="0" fontAlgn="base"/>
                      <a:r>
                        <a:rPr lang="en-US" sz="1000" b="1" i="0">
                          <a:solidFill>
                            <a:srgbClr val="1F242C"/>
                          </a:solidFill>
                          <a:effectLst/>
                        </a:rPr>
                        <a:t>Level 2</a:t>
                      </a:r>
                      <a:br>
                        <a:rPr lang="en-US" sz="1000" b="0" i="0">
                          <a:solidFill>
                            <a:srgbClr val="1F242C"/>
                          </a:solidFill>
                          <a:effectLst/>
                        </a:rPr>
                      </a:br>
                      <a:r>
                        <a:rPr lang="en-US" sz="1000" b="1" i="0">
                          <a:solidFill>
                            <a:srgbClr val="1F242C"/>
                          </a:solidFill>
                          <a:effectLst/>
                        </a:rPr>
                        <a:t>7.4 kW</a:t>
                      </a:r>
                      <a:endParaRPr lang="en-US" sz="1000" b="0" i="0">
                        <a:solidFill>
                          <a:srgbClr val="1F242C"/>
                        </a:solidFill>
                        <a:effectLst/>
                      </a:endParaRP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3h45m</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7h45m</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10h00m</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13h30m</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3441484549"/>
                  </a:ext>
                </a:extLst>
              </a:tr>
              <a:tr h="482563">
                <a:tc>
                  <a:txBody>
                    <a:bodyPr/>
                    <a:lstStyle/>
                    <a:p>
                      <a:pPr algn="l" rtl="0" fontAlgn="base"/>
                      <a:r>
                        <a:rPr lang="en-US" sz="1000" b="1" i="0">
                          <a:solidFill>
                            <a:srgbClr val="1F242C"/>
                          </a:solidFill>
                          <a:effectLst/>
                        </a:rPr>
                        <a:t>Level 2</a:t>
                      </a:r>
                      <a:br>
                        <a:rPr lang="en-US" sz="1000" b="0" i="0">
                          <a:solidFill>
                            <a:srgbClr val="1F242C"/>
                          </a:solidFill>
                          <a:effectLst/>
                        </a:rPr>
                      </a:br>
                      <a:r>
                        <a:rPr lang="en-US" sz="1000" b="1" i="0">
                          <a:solidFill>
                            <a:srgbClr val="1F242C"/>
                          </a:solidFill>
                          <a:effectLst/>
                        </a:rPr>
                        <a:t>11 kW</a:t>
                      </a:r>
                      <a:endParaRPr lang="en-US" sz="1000" b="0" i="0">
                        <a:solidFill>
                          <a:srgbClr val="1F242C"/>
                        </a:solidFill>
                        <a:effectLst/>
                      </a:endParaRP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2h00m</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5h15m</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6h45m</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9h00m</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1826747888"/>
                  </a:ext>
                </a:extLst>
              </a:tr>
              <a:tr h="482563">
                <a:tc>
                  <a:txBody>
                    <a:bodyPr/>
                    <a:lstStyle/>
                    <a:p>
                      <a:pPr algn="l" rtl="0" fontAlgn="base"/>
                      <a:r>
                        <a:rPr lang="en-US" sz="1000" b="1" i="0">
                          <a:solidFill>
                            <a:srgbClr val="1F242C"/>
                          </a:solidFill>
                          <a:effectLst/>
                        </a:rPr>
                        <a:t>Level 2</a:t>
                      </a:r>
                      <a:endParaRPr lang="en-US" sz="1000" b="0" i="0">
                        <a:solidFill>
                          <a:srgbClr val="1F242C"/>
                        </a:solidFill>
                        <a:effectLst/>
                      </a:endParaRPr>
                    </a:p>
                    <a:p>
                      <a:pPr algn="l" rtl="0" fontAlgn="base"/>
                      <a:r>
                        <a:rPr lang="en-US" sz="1000" b="1" i="0">
                          <a:solidFill>
                            <a:srgbClr val="1F242C"/>
                          </a:solidFill>
                          <a:effectLst/>
                        </a:rPr>
                        <a:t>22 kW</a:t>
                      </a:r>
                      <a:endParaRPr lang="en-US" sz="1000" b="0" i="0">
                        <a:solidFill>
                          <a:srgbClr val="1F242C"/>
                        </a:solidFill>
                        <a:effectLst/>
                      </a:endParaRP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1h00m</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3h00m</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4h30m</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6h00m</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4092826250"/>
                  </a:ext>
                </a:extLst>
              </a:tr>
              <a:tr h="482563">
                <a:tc>
                  <a:txBody>
                    <a:bodyPr/>
                    <a:lstStyle/>
                    <a:p>
                      <a:pPr algn="l" rtl="0" fontAlgn="base"/>
                      <a:r>
                        <a:rPr lang="en-US" sz="1000" b="1" i="0" dirty="0">
                          <a:solidFill>
                            <a:srgbClr val="1F242C"/>
                          </a:solidFill>
                          <a:effectLst/>
                        </a:rPr>
                        <a:t>Level 3</a:t>
                      </a:r>
                      <a:br>
                        <a:rPr lang="en-US" sz="1000" b="0" i="0" dirty="0">
                          <a:solidFill>
                            <a:srgbClr val="1F242C"/>
                          </a:solidFill>
                          <a:effectLst/>
                        </a:rPr>
                      </a:br>
                      <a:r>
                        <a:rPr lang="en-US" sz="1000" b="1" i="0" dirty="0">
                          <a:solidFill>
                            <a:srgbClr val="1F242C"/>
                          </a:solidFill>
                          <a:effectLst/>
                        </a:rPr>
                        <a:t>50 kW</a:t>
                      </a:r>
                      <a:endParaRPr lang="en-US" sz="1000" b="0" i="0" dirty="0">
                        <a:solidFill>
                          <a:srgbClr val="1F242C"/>
                        </a:solidFill>
                        <a:effectLst/>
                      </a:endParaRP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36 min</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53 min</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1h20m</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1h48m</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4272824089"/>
                  </a:ext>
                </a:extLst>
              </a:tr>
              <a:tr h="482563">
                <a:tc>
                  <a:txBody>
                    <a:bodyPr/>
                    <a:lstStyle/>
                    <a:p>
                      <a:pPr algn="l" rtl="0" fontAlgn="base"/>
                      <a:r>
                        <a:rPr lang="en-US" sz="1000" b="1" i="0">
                          <a:solidFill>
                            <a:srgbClr val="1F242C"/>
                          </a:solidFill>
                          <a:effectLst/>
                        </a:rPr>
                        <a:t>Level 3</a:t>
                      </a:r>
                      <a:endParaRPr lang="en-US" sz="1000" b="0" i="0">
                        <a:solidFill>
                          <a:srgbClr val="1F242C"/>
                        </a:solidFill>
                        <a:effectLst/>
                      </a:endParaRPr>
                    </a:p>
                    <a:p>
                      <a:pPr algn="l" rtl="0" fontAlgn="base"/>
                      <a:r>
                        <a:rPr lang="en-US" sz="1000" b="1" i="0">
                          <a:solidFill>
                            <a:srgbClr val="1F242C"/>
                          </a:solidFill>
                          <a:effectLst/>
                        </a:rPr>
                        <a:t>120 kW</a:t>
                      </a:r>
                      <a:endParaRPr lang="en-US" sz="1000" b="0" i="0">
                        <a:solidFill>
                          <a:srgbClr val="1F242C"/>
                        </a:solidFill>
                        <a:effectLst/>
                      </a:endParaRP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11 min</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22 min</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33 min</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44 min</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3968818434"/>
                  </a:ext>
                </a:extLst>
              </a:tr>
              <a:tr h="482563">
                <a:tc>
                  <a:txBody>
                    <a:bodyPr/>
                    <a:lstStyle/>
                    <a:p>
                      <a:pPr algn="l" rtl="0" fontAlgn="base"/>
                      <a:r>
                        <a:rPr lang="en-US" sz="1000" b="1" i="0">
                          <a:solidFill>
                            <a:srgbClr val="1F242C"/>
                          </a:solidFill>
                          <a:effectLst/>
                        </a:rPr>
                        <a:t>Level 3</a:t>
                      </a:r>
                      <a:endParaRPr lang="en-US" sz="1000" b="0" i="0">
                        <a:solidFill>
                          <a:srgbClr val="1F242C"/>
                        </a:solidFill>
                        <a:effectLst/>
                      </a:endParaRPr>
                    </a:p>
                    <a:p>
                      <a:pPr algn="l" rtl="0" fontAlgn="base"/>
                      <a:r>
                        <a:rPr lang="en-US" sz="1000" b="1" i="0">
                          <a:solidFill>
                            <a:srgbClr val="1F242C"/>
                          </a:solidFill>
                          <a:effectLst/>
                        </a:rPr>
                        <a:t>150 kW</a:t>
                      </a:r>
                      <a:endParaRPr lang="en-US" sz="1000" b="0" i="0">
                        <a:solidFill>
                          <a:srgbClr val="1F242C"/>
                        </a:solidFill>
                        <a:effectLst/>
                      </a:endParaRP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10 min</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18 min</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27 min</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36 min</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2914256070"/>
                  </a:ext>
                </a:extLst>
              </a:tr>
              <a:tr h="482563">
                <a:tc>
                  <a:txBody>
                    <a:bodyPr/>
                    <a:lstStyle/>
                    <a:p>
                      <a:pPr algn="l" rtl="0" fontAlgn="base"/>
                      <a:r>
                        <a:rPr lang="en-US" sz="1000" b="1" i="0">
                          <a:solidFill>
                            <a:srgbClr val="1F242C"/>
                          </a:solidFill>
                          <a:effectLst/>
                        </a:rPr>
                        <a:t>Level 3</a:t>
                      </a:r>
                      <a:endParaRPr lang="en-US" sz="1000" b="0" i="0">
                        <a:solidFill>
                          <a:srgbClr val="1F242C"/>
                        </a:solidFill>
                        <a:effectLst/>
                      </a:endParaRPr>
                    </a:p>
                    <a:p>
                      <a:pPr algn="l" rtl="0" fontAlgn="base"/>
                      <a:r>
                        <a:rPr lang="en-US" sz="1000" b="1" i="0">
                          <a:solidFill>
                            <a:srgbClr val="1F242C"/>
                          </a:solidFill>
                          <a:effectLst/>
                        </a:rPr>
                        <a:t>240 kW</a:t>
                      </a:r>
                      <a:endParaRPr lang="en-US" sz="1000" b="0" i="0">
                        <a:solidFill>
                          <a:srgbClr val="1F242C"/>
                        </a:solidFill>
                        <a:effectLst/>
                      </a:endParaRP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6 min</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12 min</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a:solidFill>
                            <a:srgbClr val="1F242C"/>
                          </a:solidFill>
                          <a:effectLst/>
                        </a:rPr>
                        <a:t>17 min</a:t>
                      </a:r>
                    </a:p>
                  </a:txBody>
                  <a:tcPr marL="49447" marR="49447" marT="24724" marB="24724" anchor="ctr">
                    <a:lnL>
                      <a:noFill/>
                    </a:lnL>
                    <a:lnR>
                      <a:noFill/>
                    </a:lnR>
                    <a:lnT>
                      <a:noFill/>
                    </a:lnT>
                    <a:lnB>
                      <a:noFill/>
                    </a:lnB>
                    <a:solidFill>
                      <a:srgbClr val="FFFFFF"/>
                    </a:solidFill>
                  </a:tcPr>
                </a:tc>
                <a:tc>
                  <a:txBody>
                    <a:bodyPr/>
                    <a:lstStyle/>
                    <a:p>
                      <a:pPr algn="l" rtl="0" fontAlgn="base"/>
                      <a:r>
                        <a:rPr lang="en-US" sz="1000" b="0" i="0" dirty="0">
                          <a:solidFill>
                            <a:srgbClr val="1F242C"/>
                          </a:solidFill>
                          <a:effectLst/>
                        </a:rPr>
                        <a:t>22 min</a:t>
                      </a:r>
                    </a:p>
                  </a:txBody>
                  <a:tcPr marL="49447" marR="49447" marT="24724" marB="24724" anchor="ctr">
                    <a:lnL>
                      <a:noFill/>
                    </a:lnL>
                    <a:lnR>
                      <a:noFill/>
                    </a:lnR>
                    <a:lnT>
                      <a:noFill/>
                    </a:lnT>
                    <a:lnB>
                      <a:noFill/>
                    </a:lnB>
                    <a:solidFill>
                      <a:srgbClr val="FFFFFF"/>
                    </a:solidFill>
                  </a:tcPr>
                </a:tc>
                <a:extLst>
                  <a:ext uri="{0D108BD9-81ED-4DB2-BD59-A6C34878D82A}">
                    <a16:rowId xmlns:a16="http://schemas.microsoft.com/office/drawing/2014/main" val="1735854852"/>
                  </a:ext>
                </a:extLst>
              </a:tr>
            </a:tbl>
          </a:graphicData>
        </a:graphic>
      </p:graphicFrame>
      <p:sp>
        <p:nvSpPr>
          <p:cNvPr id="8" name="Rectangle 1">
            <a:extLst>
              <a:ext uri="{FF2B5EF4-FFF2-40B4-BE49-F238E27FC236}">
                <a16:creationId xmlns:a16="http://schemas.microsoft.com/office/drawing/2014/main" id="{94DAE7BF-243F-5564-3C71-42D890B170AE}"/>
              </a:ext>
            </a:extLst>
          </p:cNvPr>
          <p:cNvSpPr>
            <a:spLocks noChangeArrowheads="1"/>
          </p:cNvSpPr>
          <p:nvPr/>
        </p:nvSpPr>
        <p:spPr bwMode="auto">
          <a:xfrm>
            <a:off x="427396" y="5401717"/>
            <a:ext cx="5278156" cy="1061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F242C"/>
                </a:solidFill>
                <a:effectLst/>
                <a:latin typeface="pp_radio_groteskmedium"/>
              </a:rPr>
              <a:t>Electric car charging times</a:t>
            </a:r>
            <a:endParaRPr kumimoji="0" lang="en-US" altLang="en-US" sz="900" b="0" i="0" u="none" strike="noStrike" cap="none" normalizeH="0" baseline="0" dirty="0">
              <a:ln>
                <a:noFill/>
              </a:ln>
              <a:solidFill>
                <a:srgbClr val="1F242C"/>
              </a:solidFill>
              <a:effectLst/>
              <a:latin typeface="pp_radio_groteskmedium"/>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1F242C"/>
                </a:solidFill>
                <a:effectLst/>
                <a:latin typeface="pp_radio_groteskregular"/>
              </a:rPr>
            </a:br>
            <a:r>
              <a:rPr kumimoji="0" lang="en-US" altLang="en-US" sz="1200" b="0" i="0" u="none" strike="noStrike" cap="none" normalizeH="0" baseline="0" dirty="0">
                <a:ln>
                  <a:noFill/>
                </a:ln>
                <a:solidFill>
                  <a:srgbClr val="1F242C"/>
                </a:solidFill>
                <a:effectLst/>
                <a:latin typeface="pp_radio_groteskregular"/>
              </a:rPr>
              <a:t>*Approximate time to charge the battery from 20 percent to 80 percent state of charge (SoC).</a:t>
            </a:r>
            <a:br>
              <a:rPr kumimoji="0" lang="en-US" altLang="en-US" sz="1200" b="0" i="0" u="none" strike="noStrike" cap="none" normalizeH="0" baseline="0" dirty="0">
                <a:ln>
                  <a:noFill/>
                </a:ln>
                <a:solidFill>
                  <a:srgbClr val="1F242C"/>
                </a:solidFill>
                <a:effectLst/>
                <a:latin typeface="pp_radio_groteskregular"/>
              </a:rPr>
            </a:br>
            <a:r>
              <a:rPr kumimoji="0" lang="en-US" altLang="en-US" sz="1200" b="0" i="0" u="none" strike="noStrike" cap="none" normalizeH="0" baseline="0" dirty="0">
                <a:ln>
                  <a:noFill/>
                </a:ln>
                <a:solidFill>
                  <a:srgbClr val="1F242C"/>
                </a:solidFill>
                <a:effectLst/>
                <a:latin typeface="pp_radio_groteskregular"/>
              </a:rPr>
              <a:t>For illustrative purposes only: Does not reflect exact charging times, some vehicles will not be able to handle certain power inputs and/or do not support fast charging.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508A1437-9A53-773A-2B0A-D9433FD8FB75}"/>
              </a:ext>
            </a:extLst>
          </p:cNvPr>
          <p:cNvSpPr txBox="1"/>
          <p:nvPr/>
        </p:nvSpPr>
        <p:spPr>
          <a:xfrm>
            <a:off x="251905" y="4890716"/>
            <a:ext cx="6096000" cy="369332"/>
          </a:xfrm>
          <a:prstGeom prst="rect">
            <a:avLst/>
          </a:prstGeom>
          <a:noFill/>
        </p:spPr>
        <p:txBody>
          <a:bodyPr wrap="square">
            <a:spAutoFit/>
          </a:bodyPr>
          <a:lstStyle/>
          <a:p>
            <a:r>
              <a:rPr lang="en-US" dirty="0"/>
              <a:t>https://evbox.com/en/ev-charging-guide#chapterfive</a:t>
            </a:r>
          </a:p>
        </p:txBody>
      </p:sp>
      <p:sp>
        <p:nvSpPr>
          <p:cNvPr id="16" name="TextBox 15">
            <a:extLst>
              <a:ext uri="{FF2B5EF4-FFF2-40B4-BE49-F238E27FC236}">
                <a16:creationId xmlns:a16="http://schemas.microsoft.com/office/drawing/2014/main" id="{095EAB38-BF01-B48D-F30C-8E9C6B14D433}"/>
              </a:ext>
            </a:extLst>
          </p:cNvPr>
          <p:cNvSpPr txBox="1"/>
          <p:nvPr/>
        </p:nvSpPr>
        <p:spPr>
          <a:xfrm>
            <a:off x="4655126" y="2440723"/>
            <a:ext cx="1440874" cy="2308324"/>
          </a:xfrm>
          <a:prstGeom prst="rect">
            <a:avLst/>
          </a:prstGeom>
          <a:noFill/>
        </p:spPr>
        <p:txBody>
          <a:bodyPr wrap="square">
            <a:spAutoFit/>
          </a:bodyPr>
          <a:lstStyle/>
          <a:p>
            <a:r>
              <a:rPr lang="pt-BR" dirty="0"/>
              <a:t>Level 1 (AC)</a:t>
            </a:r>
          </a:p>
          <a:p>
            <a:r>
              <a:rPr lang="pt-BR" dirty="0"/>
              <a:t>10h-40h</a:t>
            </a:r>
          </a:p>
          <a:p>
            <a:endParaRPr lang="pt-BR" dirty="0"/>
          </a:p>
          <a:p>
            <a:r>
              <a:rPr lang="pt-BR" dirty="0"/>
              <a:t>Level 2 (AC)</a:t>
            </a:r>
          </a:p>
          <a:p>
            <a:r>
              <a:rPr lang="pt-BR" dirty="0"/>
              <a:t>1h-20h</a:t>
            </a:r>
          </a:p>
          <a:p>
            <a:endParaRPr lang="pt-BR" dirty="0"/>
          </a:p>
          <a:p>
            <a:r>
              <a:rPr lang="pt-BR" dirty="0"/>
              <a:t>Level 3 (DC)</a:t>
            </a:r>
          </a:p>
          <a:p>
            <a:r>
              <a:rPr lang="pt-BR" dirty="0"/>
              <a:t>7min-2 h</a:t>
            </a:r>
            <a:endParaRPr lang="en-US" dirty="0"/>
          </a:p>
        </p:txBody>
      </p:sp>
      <p:pic>
        <p:nvPicPr>
          <p:cNvPr id="18" name="Picture 17">
            <a:extLst>
              <a:ext uri="{FF2B5EF4-FFF2-40B4-BE49-F238E27FC236}">
                <a16:creationId xmlns:a16="http://schemas.microsoft.com/office/drawing/2014/main" id="{2A4BE7EE-8523-DB0E-F765-A9AB97A41072}"/>
              </a:ext>
            </a:extLst>
          </p:cNvPr>
          <p:cNvPicPr>
            <a:picLocks noChangeAspect="1"/>
          </p:cNvPicPr>
          <p:nvPr/>
        </p:nvPicPr>
        <p:blipFill>
          <a:blip r:embed="rId2"/>
          <a:stretch>
            <a:fillRect/>
          </a:stretch>
        </p:blipFill>
        <p:spPr>
          <a:xfrm>
            <a:off x="111128" y="1634515"/>
            <a:ext cx="4222822" cy="2748974"/>
          </a:xfrm>
          <a:prstGeom prst="rect">
            <a:avLst/>
          </a:prstGeom>
        </p:spPr>
      </p:pic>
      <p:sp>
        <p:nvSpPr>
          <p:cNvPr id="19" name="TextBox 18">
            <a:extLst>
              <a:ext uri="{FF2B5EF4-FFF2-40B4-BE49-F238E27FC236}">
                <a16:creationId xmlns:a16="http://schemas.microsoft.com/office/drawing/2014/main" id="{EE53CF44-783F-A9AB-3630-3CCEF1C3110C}"/>
              </a:ext>
            </a:extLst>
          </p:cNvPr>
          <p:cNvSpPr txBox="1"/>
          <p:nvPr/>
        </p:nvSpPr>
        <p:spPr>
          <a:xfrm>
            <a:off x="197323" y="254060"/>
            <a:ext cx="2887622" cy="369332"/>
          </a:xfrm>
          <a:prstGeom prst="rect">
            <a:avLst/>
          </a:prstGeom>
          <a:noFill/>
        </p:spPr>
        <p:txBody>
          <a:bodyPr wrap="square" rtlCol="0">
            <a:spAutoFit/>
          </a:bodyPr>
          <a:lstStyle/>
          <a:p>
            <a:r>
              <a:rPr lang="en-GB" dirty="0"/>
              <a:t>Load Calculation:</a:t>
            </a:r>
            <a:endParaRPr lang="en-US" dirty="0"/>
          </a:p>
        </p:txBody>
      </p:sp>
      <p:sp>
        <p:nvSpPr>
          <p:cNvPr id="20" name="TextBox 19">
            <a:extLst>
              <a:ext uri="{FF2B5EF4-FFF2-40B4-BE49-F238E27FC236}">
                <a16:creationId xmlns:a16="http://schemas.microsoft.com/office/drawing/2014/main" id="{284E6934-D842-2EDB-89C4-EA615691EA0B}"/>
              </a:ext>
            </a:extLst>
          </p:cNvPr>
          <p:cNvSpPr txBox="1"/>
          <p:nvPr/>
        </p:nvSpPr>
        <p:spPr>
          <a:xfrm>
            <a:off x="111128" y="734832"/>
            <a:ext cx="5846618" cy="1200329"/>
          </a:xfrm>
          <a:prstGeom prst="rect">
            <a:avLst/>
          </a:prstGeom>
          <a:noFill/>
        </p:spPr>
        <p:txBody>
          <a:bodyPr wrap="square" rtlCol="0">
            <a:spAutoFit/>
          </a:bodyPr>
          <a:lstStyle/>
          <a:p>
            <a:pPr marL="285750" indent="-285750">
              <a:buFont typeface="Arial" panose="020B0604020202020204" pitchFamily="34" charset="0"/>
              <a:buChar char="•"/>
            </a:pPr>
            <a:r>
              <a:rPr lang="en-GB" dirty="0"/>
              <a:t>Per vehicle requires at least </a:t>
            </a:r>
            <a:r>
              <a:rPr lang="en-GB" dirty="0">
                <a:highlight>
                  <a:srgbClr val="00FFFF"/>
                </a:highlight>
              </a:rPr>
              <a:t>480 Volts </a:t>
            </a:r>
            <a:r>
              <a:rPr lang="en-GB" dirty="0"/>
              <a:t>and 100 Amps current, so 48-50kw DC output capability required for at a time charging.</a:t>
            </a:r>
          </a:p>
          <a:p>
            <a:pPr marL="285750" indent="-285750">
              <a:buFont typeface="Arial" panose="020B0604020202020204" pitchFamily="34" charset="0"/>
              <a:buChar char="•"/>
            </a:pPr>
            <a:endParaRPr lang="en-US" dirty="0"/>
          </a:p>
        </p:txBody>
      </p:sp>
      <p:sp>
        <p:nvSpPr>
          <p:cNvPr id="2" name="Footer Placeholder 1">
            <a:extLst>
              <a:ext uri="{FF2B5EF4-FFF2-40B4-BE49-F238E27FC236}">
                <a16:creationId xmlns:a16="http://schemas.microsoft.com/office/drawing/2014/main" id="{DA583AFB-392A-9349-179F-A2D7B86A3EF1}"/>
              </a:ext>
            </a:extLst>
          </p:cNvPr>
          <p:cNvSpPr>
            <a:spLocks noGrp="1"/>
          </p:cNvSpPr>
          <p:nvPr>
            <p:ph type="ftr" sz="quarter" idx="11"/>
          </p:nvPr>
        </p:nvSpPr>
        <p:spPr/>
        <p:txBody>
          <a:bodyPr/>
          <a:lstStyle/>
          <a:p>
            <a:r>
              <a:rPr lang="en-US"/>
              <a:t>MD MAHBUB ALI</a:t>
            </a:r>
          </a:p>
        </p:txBody>
      </p:sp>
    </p:spTree>
    <p:extLst>
      <p:ext uri="{BB962C8B-B14F-4D97-AF65-F5344CB8AC3E}">
        <p14:creationId xmlns:p14="http://schemas.microsoft.com/office/powerpoint/2010/main" val="3127665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3B896A-1EEC-541E-97E5-AB672DD35DE9}"/>
              </a:ext>
            </a:extLst>
          </p:cNvPr>
          <p:cNvSpPr txBox="1"/>
          <p:nvPr/>
        </p:nvSpPr>
        <p:spPr>
          <a:xfrm>
            <a:off x="129309" y="909890"/>
            <a:ext cx="6096000" cy="646331"/>
          </a:xfrm>
          <a:prstGeom prst="rect">
            <a:avLst/>
          </a:prstGeom>
          <a:noFill/>
        </p:spPr>
        <p:txBody>
          <a:bodyPr wrap="square">
            <a:spAutoFit/>
          </a:bodyPr>
          <a:lstStyle/>
          <a:p>
            <a:r>
              <a:rPr lang="en-GB" b="0" i="0" dirty="0">
                <a:solidFill>
                  <a:srgbClr val="414042"/>
                </a:solidFill>
                <a:effectLst/>
                <a:latin typeface="Work Sans" panose="020B0604020202020204" pitchFamily="2" charset="0"/>
              </a:rPr>
              <a:t>Currently available DC fast chargers require inputs of at least 480 volts and 100 amps,</a:t>
            </a:r>
            <a:endParaRPr lang="en-US" dirty="0"/>
          </a:p>
        </p:txBody>
      </p:sp>
      <p:sp>
        <p:nvSpPr>
          <p:cNvPr id="5" name="TextBox 4">
            <a:extLst>
              <a:ext uri="{FF2B5EF4-FFF2-40B4-BE49-F238E27FC236}">
                <a16:creationId xmlns:a16="http://schemas.microsoft.com/office/drawing/2014/main" id="{FB1AB67C-00A3-3B80-2E7F-B63399623B34}"/>
              </a:ext>
            </a:extLst>
          </p:cNvPr>
          <p:cNvSpPr txBox="1"/>
          <p:nvPr/>
        </p:nvSpPr>
        <p:spPr>
          <a:xfrm>
            <a:off x="314036" y="1925935"/>
            <a:ext cx="6096000" cy="923330"/>
          </a:xfrm>
          <a:prstGeom prst="rect">
            <a:avLst/>
          </a:prstGeom>
          <a:noFill/>
        </p:spPr>
        <p:txBody>
          <a:bodyPr wrap="square">
            <a:spAutoFit/>
          </a:bodyPr>
          <a:lstStyle/>
          <a:p>
            <a:r>
              <a:rPr lang="en-US" dirty="0"/>
              <a:t>https://calevip.org/electric-vehicle-charging-101#:~:text=Currently%20available%20DC%20fast%20chargers,(up%20to%20360%20kW).</a:t>
            </a:r>
          </a:p>
        </p:txBody>
      </p:sp>
      <p:sp>
        <p:nvSpPr>
          <p:cNvPr id="7" name="TextBox 6">
            <a:extLst>
              <a:ext uri="{FF2B5EF4-FFF2-40B4-BE49-F238E27FC236}">
                <a16:creationId xmlns:a16="http://schemas.microsoft.com/office/drawing/2014/main" id="{D9284C7A-E1EE-30C3-C5EF-EDC6349BA6DA}"/>
              </a:ext>
            </a:extLst>
          </p:cNvPr>
          <p:cNvSpPr txBox="1"/>
          <p:nvPr/>
        </p:nvSpPr>
        <p:spPr>
          <a:xfrm>
            <a:off x="314036" y="4216599"/>
            <a:ext cx="6096000" cy="1200329"/>
          </a:xfrm>
          <a:prstGeom prst="rect">
            <a:avLst/>
          </a:prstGeom>
          <a:noFill/>
        </p:spPr>
        <p:txBody>
          <a:bodyPr wrap="square">
            <a:spAutoFit/>
          </a:bodyPr>
          <a:lstStyle/>
          <a:p>
            <a:r>
              <a:rPr lang="en-GB" b="0" i="0" dirty="0">
                <a:solidFill>
                  <a:srgbClr val="333333"/>
                </a:solidFill>
                <a:effectLst/>
                <a:latin typeface="azo-sans-web"/>
              </a:rPr>
              <a:t>DC fast charging stations are even more powerful, providing up to 480 volts of power and reducing charging times to less than an hour. Tesla claims that you can add 200 miles of range in 15 minutes at </a:t>
            </a:r>
            <a:r>
              <a:rPr lang="en-GB" b="0" i="0" u="sng" dirty="0">
                <a:solidFill>
                  <a:srgbClr val="02224C"/>
                </a:solidFill>
                <a:effectLst/>
                <a:latin typeface="azo-sans-web"/>
                <a:hlinkClick r:id="rId2"/>
              </a:rPr>
              <a:t>Supercharger stations</a:t>
            </a:r>
            <a:r>
              <a:rPr lang="en-GB" b="0" i="0" dirty="0">
                <a:solidFill>
                  <a:srgbClr val="333333"/>
                </a:solidFill>
                <a:effectLst/>
                <a:latin typeface="azo-sans-web"/>
              </a:rPr>
              <a:t>.  </a:t>
            </a:r>
            <a:endParaRPr lang="en-US" dirty="0"/>
          </a:p>
        </p:txBody>
      </p:sp>
      <p:sp>
        <p:nvSpPr>
          <p:cNvPr id="9" name="TextBox 8">
            <a:extLst>
              <a:ext uri="{FF2B5EF4-FFF2-40B4-BE49-F238E27FC236}">
                <a16:creationId xmlns:a16="http://schemas.microsoft.com/office/drawing/2014/main" id="{B179FC2D-7454-2CC1-EA89-8EBBA4756FA7}"/>
              </a:ext>
            </a:extLst>
          </p:cNvPr>
          <p:cNvSpPr txBox="1"/>
          <p:nvPr/>
        </p:nvSpPr>
        <p:spPr>
          <a:xfrm>
            <a:off x="314036" y="3847267"/>
            <a:ext cx="6096000" cy="369332"/>
          </a:xfrm>
          <a:prstGeom prst="rect">
            <a:avLst/>
          </a:prstGeom>
          <a:noFill/>
        </p:spPr>
        <p:txBody>
          <a:bodyPr wrap="square">
            <a:spAutoFit/>
          </a:bodyPr>
          <a:lstStyle/>
          <a:p>
            <a:r>
              <a:rPr lang="en-US" dirty="0"/>
              <a:t>https://justenergy.com/blog/electric-vehicle-charging-stations/</a:t>
            </a:r>
          </a:p>
        </p:txBody>
      </p:sp>
      <p:sp>
        <p:nvSpPr>
          <p:cNvPr id="10" name="TextBox 9">
            <a:extLst>
              <a:ext uri="{FF2B5EF4-FFF2-40B4-BE49-F238E27FC236}">
                <a16:creationId xmlns:a16="http://schemas.microsoft.com/office/drawing/2014/main" id="{A4C99E8D-2429-3A52-A047-286B8180F27A}"/>
              </a:ext>
            </a:extLst>
          </p:cNvPr>
          <p:cNvSpPr txBox="1"/>
          <p:nvPr/>
        </p:nvSpPr>
        <p:spPr>
          <a:xfrm>
            <a:off x="6638348" y="540558"/>
            <a:ext cx="4729018" cy="2031325"/>
          </a:xfrm>
          <a:prstGeom prst="rect">
            <a:avLst/>
          </a:prstGeom>
          <a:noFill/>
        </p:spPr>
        <p:txBody>
          <a:bodyPr wrap="square">
            <a:spAutoFit/>
          </a:bodyPr>
          <a:lstStyle/>
          <a:p>
            <a:r>
              <a:rPr lang="en-US" dirty="0">
                <a:hlinkClick r:id="rId3"/>
              </a:rPr>
              <a:t>https://dspace.bracu.ac.bd/xmlui/bitstream/handle/10361/16994/17121070%2c17121062%2c16321087%2c18121135_EEE.pdf?sequence=1&amp;isAllowed=y</a:t>
            </a:r>
            <a:endParaRPr lang="en-US" dirty="0"/>
          </a:p>
          <a:p>
            <a:endParaRPr lang="en-US" dirty="0"/>
          </a:p>
          <a:p>
            <a:r>
              <a:rPr lang="en-US" dirty="0"/>
              <a:t>EV charging thesis reference</a:t>
            </a:r>
          </a:p>
          <a:p>
            <a:endParaRPr lang="en-US" dirty="0"/>
          </a:p>
        </p:txBody>
      </p:sp>
      <p:sp>
        <p:nvSpPr>
          <p:cNvPr id="11" name="TextBox 10">
            <a:extLst>
              <a:ext uri="{FF2B5EF4-FFF2-40B4-BE49-F238E27FC236}">
                <a16:creationId xmlns:a16="http://schemas.microsoft.com/office/drawing/2014/main" id="{AEA05A10-331A-335A-1ABB-9BF18440A637}"/>
              </a:ext>
            </a:extLst>
          </p:cNvPr>
          <p:cNvSpPr txBox="1"/>
          <p:nvPr/>
        </p:nvSpPr>
        <p:spPr>
          <a:xfrm>
            <a:off x="9439564" y="2185273"/>
            <a:ext cx="2179782" cy="4524315"/>
          </a:xfrm>
          <a:prstGeom prst="rect">
            <a:avLst/>
          </a:prstGeom>
          <a:noFill/>
        </p:spPr>
        <p:txBody>
          <a:bodyPr wrap="square" rtlCol="0">
            <a:spAutoFit/>
          </a:bodyPr>
          <a:lstStyle/>
          <a:p>
            <a:r>
              <a:rPr lang="pl-PL" dirty="0"/>
              <a:t>zz =</a:t>
            </a:r>
            <a:r>
              <a:rPr lang="en-GB" dirty="0"/>
              <a:t> </a:t>
            </a:r>
          </a:p>
          <a:p>
            <a:r>
              <a:rPr lang="en-GB" dirty="0"/>
              <a:t>Area based daily average.</a:t>
            </a:r>
          </a:p>
          <a:p>
            <a:r>
              <a:rPr lang="en-GB" dirty="0"/>
              <a:t>(</a:t>
            </a:r>
            <a:r>
              <a:rPr lang="en-GB" dirty="0" err="1"/>
              <a:t>Mwh</a:t>
            </a:r>
            <a:r>
              <a:rPr lang="en-GB" dirty="0"/>
              <a:t>)</a:t>
            </a:r>
            <a:endParaRPr lang="pl-PL" dirty="0"/>
          </a:p>
          <a:p>
            <a:r>
              <a:rPr lang="pl-PL" dirty="0"/>
              <a:t>    2.9663</a:t>
            </a:r>
          </a:p>
          <a:p>
            <a:r>
              <a:rPr lang="pl-PL" dirty="0"/>
              <a:t>    3.1901</a:t>
            </a:r>
          </a:p>
          <a:p>
            <a:r>
              <a:rPr lang="pl-PL" dirty="0"/>
              <a:t>    3.3127</a:t>
            </a:r>
          </a:p>
          <a:p>
            <a:r>
              <a:rPr lang="pl-PL" dirty="0"/>
              <a:t>    3.3563</a:t>
            </a:r>
          </a:p>
          <a:p>
            <a:r>
              <a:rPr lang="pl-PL" dirty="0"/>
              <a:t>    3.3790</a:t>
            </a:r>
          </a:p>
          <a:p>
            <a:r>
              <a:rPr lang="pl-PL" dirty="0"/>
              <a:t>    3.4183</a:t>
            </a:r>
          </a:p>
          <a:p>
            <a:r>
              <a:rPr lang="pl-PL" dirty="0"/>
              <a:t>    3.3598</a:t>
            </a:r>
          </a:p>
          <a:p>
            <a:r>
              <a:rPr lang="pl-PL" dirty="0"/>
              <a:t>    3.2810</a:t>
            </a:r>
          </a:p>
          <a:p>
            <a:r>
              <a:rPr lang="pl-PL" dirty="0"/>
              <a:t>    3.2672</a:t>
            </a:r>
          </a:p>
          <a:p>
            <a:r>
              <a:rPr lang="pl-PL" dirty="0"/>
              <a:t>    3.1581</a:t>
            </a:r>
          </a:p>
          <a:p>
            <a:r>
              <a:rPr lang="pl-PL" dirty="0"/>
              <a:t>    2.9745</a:t>
            </a:r>
          </a:p>
          <a:p>
            <a:r>
              <a:rPr lang="pl-PL" dirty="0"/>
              <a:t>    2.8661</a:t>
            </a:r>
            <a:endParaRPr lang="en-US" dirty="0"/>
          </a:p>
        </p:txBody>
      </p:sp>
      <p:sp>
        <p:nvSpPr>
          <p:cNvPr id="2" name="Footer Placeholder 1">
            <a:extLst>
              <a:ext uri="{FF2B5EF4-FFF2-40B4-BE49-F238E27FC236}">
                <a16:creationId xmlns:a16="http://schemas.microsoft.com/office/drawing/2014/main" id="{059673CE-17A8-AB35-F746-6B6112FB4775}"/>
              </a:ext>
            </a:extLst>
          </p:cNvPr>
          <p:cNvSpPr>
            <a:spLocks noGrp="1"/>
          </p:cNvSpPr>
          <p:nvPr>
            <p:ph type="ftr" sz="quarter" idx="11"/>
          </p:nvPr>
        </p:nvSpPr>
        <p:spPr/>
        <p:txBody>
          <a:bodyPr/>
          <a:lstStyle/>
          <a:p>
            <a:r>
              <a:rPr lang="en-US"/>
              <a:t>MD MAHBUB ALI</a:t>
            </a:r>
          </a:p>
        </p:txBody>
      </p:sp>
    </p:spTree>
    <p:extLst>
      <p:ext uri="{BB962C8B-B14F-4D97-AF65-F5344CB8AC3E}">
        <p14:creationId xmlns:p14="http://schemas.microsoft.com/office/powerpoint/2010/main" val="355771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E4FE529-2A46-E08B-ECC5-A5F02DE71FEC}"/>
              </a:ext>
            </a:extLst>
          </p:cNvPr>
          <p:cNvSpPr/>
          <p:nvPr/>
        </p:nvSpPr>
        <p:spPr>
          <a:xfrm>
            <a:off x="4285384" y="171738"/>
            <a:ext cx="4534766" cy="9051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Times New Roman" panose="02020603050405020304" pitchFamily="18" charset="0"/>
                <a:cs typeface="Times New Roman" panose="02020603050405020304" pitchFamily="18" charset="0"/>
              </a:rPr>
              <a:t>Site Selection</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1F1AED0-9C8E-B8C4-7A07-5BD62B1F39BB}"/>
              </a:ext>
            </a:extLst>
          </p:cNvPr>
          <p:cNvSpPr/>
          <p:nvPr/>
        </p:nvSpPr>
        <p:spPr>
          <a:xfrm>
            <a:off x="4285383" y="1298575"/>
            <a:ext cx="4534767" cy="9051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Times New Roman" panose="02020603050405020304" pitchFamily="18" charset="0"/>
                <a:cs typeface="Times New Roman" panose="02020603050405020304" pitchFamily="18" charset="0"/>
              </a:rPr>
              <a:t>Site Assessment based on accumulated cumulative solar energy and highest possible number of solar panel number estimation</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8019FD1-BB7C-E826-E46F-C86FDD4AAFD5}"/>
              </a:ext>
            </a:extLst>
          </p:cNvPr>
          <p:cNvSpPr/>
          <p:nvPr/>
        </p:nvSpPr>
        <p:spPr>
          <a:xfrm>
            <a:off x="4285383" y="2425412"/>
            <a:ext cx="4534767" cy="9051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Times New Roman" panose="02020603050405020304" pitchFamily="18" charset="0"/>
                <a:cs typeface="Times New Roman" panose="02020603050405020304" pitchFamily="18" charset="0"/>
              </a:rPr>
              <a:t>Charging Station Level Selection and Required Load Estimation</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8E09569-26A9-2521-6C86-CB9ACE8245A6}"/>
              </a:ext>
            </a:extLst>
          </p:cNvPr>
          <p:cNvSpPr/>
          <p:nvPr/>
        </p:nvSpPr>
        <p:spPr>
          <a:xfrm>
            <a:off x="4285383" y="3552249"/>
            <a:ext cx="4534767" cy="9051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Times New Roman" panose="02020603050405020304" pitchFamily="18" charset="0"/>
                <a:cs typeface="Times New Roman" panose="02020603050405020304" pitchFamily="18" charset="0"/>
              </a:rPr>
              <a:t>Required Number of Battery Estimation based on Output Power of the charging station</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FED0DD8-3A14-CFA1-97CE-F4F711EC27DF}"/>
              </a:ext>
            </a:extLst>
          </p:cNvPr>
          <p:cNvSpPr/>
          <p:nvPr/>
        </p:nvSpPr>
        <p:spPr>
          <a:xfrm>
            <a:off x="4285384" y="4679086"/>
            <a:ext cx="4534766" cy="9051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Times New Roman" panose="02020603050405020304" pitchFamily="18" charset="0"/>
                <a:cs typeface="Times New Roman" panose="02020603050405020304" pitchFamily="18" charset="0"/>
              </a:rPr>
              <a:t>PV array estimation based on Battery arrangement</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6129764F-DDF8-AE0C-7D89-182813729C2E}"/>
              </a:ext>
            </a:extLst>
          </p:cNvPr>
          <p:cNvSpPr/>
          <p:nvPr/>
        </p:nvSpPr>
        <p:spPr>
          <a:xfrm>
            <a:off x="4285384" y="5805923"/>
            <a:ext cx="4534766" cy="90516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Times New Roman" panose="02020603050405020304" pitchFamily="18" charset="0"/>
                <a:cs typeface="Times New Roman" panose="02020603050405020304" pitchFamily="18" charset="0"/>
              </a:rPr>
              <a:t>Highest possible number full load charging required vehicle and highest possible run time at maximum output power per charging pole estimation</a:t>
            </a:r>
            <a:endParaRPr lang="en-US" sz="1600" dirty="0">
              <a:solidFill>
                <a:schemeClr val="tx1"/>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3046DD99-F7C1-2224-CBE1-CB171C0C81AC}"/>
              </a:ext>
            </a:extLst>
          </p:cNvPr>
          <p:cNvCxnSpPr>
            <a:cxnSpLocks/>
            <a:stCxn id="3" idx="2"/>
            <a:endCxn id="4" idx="0"/>
          </p:cNvCxnSpPr>
          <p:nvPr/>
        </p:nvCxnSpPr>
        <p:spPr>
          <a:xfrm>
            <a:off x="6552767" y="1076902"/>
            <a:ext cx="0" cy="2216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4993D57-0CCB-BE3E-6D29-3D7E5554440D}"/>
              </a:ext>
            </a:extLst>
          </p:cNvPr>
          <p:cNvCxnSpPr>
            <a:cxnSpLocks/>
            <a:stCxn id="4" idx="2"/>
            <a:endCxn id="5" idx="0"/>
          </p:cNvCxnSpPr>
          <p:nvPr/>
        </p:nvCxnSpPr>
        <p:spPr>
          <a:xfrm>
            <a:off x="6552767" y="2203739"/>
            <a:ext cx="0" cy="2216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9BD7254-512F-BBDF-98EB-42FD8426A5F0}"/>
              </a:ext>
            </a:extLst>
          </p:cNvPr>
          <p:cNvCxnSpPr>
            <a:cxnSpLocks/>
          </p:cNvCxnSpPr>
          <p:nvPr/>
        </p:nvCxnSpPr>
        <p:spPr>
          <a:xfrm>
            <a:off x="6552767" y="3330576"/>
            <a:ext cx="0" cy="2216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3448587-C179-9A13-DF6C-73B530B47CB4}"/>
              </a:ext>
            </a:extLst>
          </p:cNvPr>
          <p:cNvCxnSpPr>
            <a:cxnSpLocks/>
          </p:cNvCxnSpPr>
          <p:nvPr/>
        </p:nvCxnSpPr>
        <p:spPr>
          <a:xfrm>
            <a:off x="6552767" y="4457413"/>
            <a:ext cx="0" cy="2216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9478C08-3C53-D6A9-F532-49702088D969}"/>
              </a:ext>
            </a:extLst>
          </p:cNvPr>
          <p:cNvCxnSpPr>
            <a:cxnSpLocks/>
          </p:cNvCxnSpPr>
          <p:nvPr/>
        </p:nvCxnSpPr>
        <p:spPr>
          <a:xfrm>
            <a:off x="6552767" y="5584250"/>
            <a:ext cx="0" cy="2216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Footer Placeholder 1">
            <a:extLst>
              <a:ext uri="{FF2B5EF4-FFF2-40B4-BE49-F238E27FC236}">
                <a16:creationId xmlns:a16="http://schemas.microsoft.com/office/drawing/2014/main" id="{7CAC0479-B2DF-2C37-2DA2-F021E2B9155D}"/>
              </a:ext>
            </a:extLst>
          </p:cNvPr>
          <p:cNvSpPr>
            <a:spLocks noGrp="1"/>
          </p:cNvSpPr>
          <p:nvPr>
            <p:ph type="ftr" sz="quarter" idx="11"/>
          </p:nvPr>
        </p:nvSpPr>
        <p:spPr/>
        <p:txBody>
          <a:bodyPr/>
          <a:lstStyle/>
          <a:p>
            <a:r>
              <a:rPr lang="en-US"/>
              <a:t>MD MAHBUB ALI</a:t>
            </a:r>
          </a:p>
        </p:txBody>
      </p:sp>
    </p:spTree>
    <p:extLst>
      <p:ext uri="{BB962C8B-B14F-4D97-AF65-F5344CB8AC3E}">
        <p14:creationId xmlns:p14="http://schemas.microsoft.com/office/powerpoint/2010/main" val="2379921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8A6422-5D39-D29B-9CC5-85D9DBFFDE6F}"/>
              </a:ext>
            </a:extLst>
          </p:cNvPr>
          <p:cNvGraphicFramePr>
            <a:graphicFrameLocks noGrp="1"/>
          </p:cNvGraphicFramePr>
          <p:nvPr>
            <p:extLst>
              <p:ext uri="{D42A27DB-BD31-4B8C-83A1-F6EECF244321}">
                <p14:modId xmlns:p14="http://schemas.microsoft.com/office/powerpoint/2010/main" val="1287240573"/>
              </p:ext>
            </p:extLst>
          </p:nvPr>
        </p:nvGraphicFramePr>
        <p:xfrm>
          <a:off x="344632" y="358934"/>
          <a:ext cx="6515100" cy="1188720"/>
        </p:xfrm>
        <a:graphic>
          <a:graphicData uri="http://schemas.openxmlformats.org/drawingml/2006/table">
            <a:tbl>
              <a:tblPr/>
              <a:tblGrid>
                <a:gridCol w="2255520">
                  <a:extLst>
                    <a:ext uri="{9D8B030D-6E8A-4147-A177-3AD203B41FA5}">
                      <a16:colId xmlns:a16="http://schemas.microsoft.com/office/drawing/2014/main" val="1866629162"/>
                    </a:ext>
                  </a:extLst>
                </a:gridCol>
                <a:gridCol w="2339340">
                  <a:extLst>
                    <a:ext uri="{9D8B030D-6E8A-4147-A177-3AD203B41FA5}">
                      <a16:colId xmlns:a16="http://schemas.microsoft.com/office/drawing/2014/main" val="3127389890"/>
                    </a:ext>
                  </a:extLst>
                </a:gridCol>
                <a:gridCol w="1920240">
                  <a:extLst>
                    <a:ext uri="{9D8B030D-6E8A-4147-A177-3AD203B41FA5}">
                      <a16:colId xmlns:a16="http://schemas.microsoft.com/office/drawing/2014/main" val="1062302402"/>
                    </a:ext>
                  </a:extLst>
                </a:gridCol>
              </a:tblGrid>
              <a:tr h="160020">
                <a:tc>
                  <a:txBody>
                    <a:bodyPr/>
                    <a:lstStyle/>
                    <a:p>
                      <a:pPr rtl="0" fontAlgn="b"/>
                      <a:r>
                        <a:rPr lang="en-US" dirty="0">
                          <a:effectLst/>
                        </a:rPr>
                        <a:t>PV area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1.6</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a:effectLst/>
                        </a:rPr>
                        <a:t>m^2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4955130"/>
                  </a:ext>
                </a:extLst>
              </a:tr>
              <a:tr h="160020">
                <a:tc>
                  <a:txBody>
                    <a:bodyPr/>
                    <a:lstStyle/>
                    <a:p>
                      <a:pPr rtl="0" fontAlgn="b"/>
                      <a:r>
                        <a:rPr lang="en-US" dirty="0">
                          <a:effectLst/>
                        </a:rPr>
                        <a:t>Total Land</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437.04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dirty="0">
                          <a:effectLst/>
                        </a:rPr>
                        <a:t>m^2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37718578"/>
                  </a:ext>
                </a:extLst>
              </a:tr>
              <a:tr h="160020">
                <a:tc>
                  <a:txBody>
                    <a:bodyPr/>
                    <a:lstStyle/>
                    <a:p>
                      <a:pPr rtl="0" fontAlgn="b"/>
                      <a:r>
                        <a:rPr lang="en-GB">
                          <a:effectLst/>
                        </a:rPr>
                        <a:t>Approx number of PV occupied </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273.15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dirty="0">
                          <a:effectLst/>
                        </a:rPr>
                        <a:t>273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38158367"/>
                  </a:ext>
                </a:extLst>
              </a:tr>
            </a:tbl>
          </a:graphicData>
        </a:graphic>
      </p:graphicFrame>
      <p:graphicFrame>
        <p:nvGraphicFramePr>
          <p:cNvPr id="5" name="Table 4">
            <a:extLst>
              <a:ext uri="{FF2B5EF4-FFF2-40B4-BE49-F238E27FC236}">
                <a16:creationId xmlns:a16="http://schemas.microsoft.com/office/drawing/2014/main" id="{4BF859DE-F103-5853-FCA9-702CA1D35D32}"/>
              </a:ext>
            </a:extLst>
          </p:cNvPr>
          <p:cNvGraphicFramePr>
            <a:graphicFrameLocks noGrp="1"/>
          </p:cNvGraphicFramePr>
          <p:nvPr>
            <p:extLst>
              <p:ext uri="{D42A27DB-BD31-4B8C-83A1-F6EECF244321}">
                <p14:modId xmlns:p14="http://schemas.microsoft.com/office/powerpoint/2010/main" val="4279639255"/>
              </p:ext>
            </p:extLst>
          </p:nvPr>
        </p:nvGraphicFramePr>
        <p:xfrm>
          <a:off x="9788626" y="118788"/>
          <a:ext cx="2163228" cy="4711835"/>
        </p:xfrm>
        <a:graphic>
          <a:graphicData uri="http://schemas.openxmlformats.org/drawingml/2006/table">
            <a:tbl>
              <a:tblPr/>
              <a:tblGrid>
                <a:gridCol w="1081614">
                  <a:extLst>
                    <a:ext uri="{9D8B030D-6E8A-4147-A177-3AD203B41FA5}">
                      <a16:colId xmlns:a16="http://schemas.microsoft.com/office/drawing/2014/main" val="3586690482"/>
                    </a:ext>
                  </a:extLst>
                </a:gridCol>
                <a:gridCol w="1081614">
                  <a:extLst>
                    <a:ext uri="{9D8B030D-6E8A-4147-A177-3AD203B41FA5}">
                      <a16:colId xmlns:a16="http://schemas.microsoft.com/office/drawing/2014/main" val="4072668270"/>
                    </a:ext>
                  </a:extLst>
                </a:gridCol>
              </a:tblGrid>
              <a:tr h="389238">
                <a:tc>
                  <a:txBody>
                    <a:bodyPr/>
                    <a:lstStyle/>
                    <a:p>
                      <a:pPr rtl="0" fontAlgn="b"/>
                      <a:r>
                        <a:rPr lang="en-US" sz="1100">
                          <a:effectLst/>
                        </a:rPr>
                        <a:t>Utilization</a:t>
                      </a:r>
                    </a:p>
                  </a:txBody>
                  <a:tcPr marL="14189" marR="14189" marT="9459" marB="945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FE2F3"/>
                    </a:solidFill>
                  </a:tcPr>
                </a:tc>
                <a:tc>
                  <a:txBody>
                    <a:bodyPr/>
                    <a:lstStyle/>
                    <a:p>
                      <a:pPr algn="r" rtl="0" fontAlgn="b"/>
                      <a:r>
                        <a:rPr lang="en-US" sz="1100">
                          <a:effectLst/>
                        </a:rPr>
                        <a:t>90%</a:t>
                      </a: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FE2F3"/>
                    </a:solidFill>
                  </a:tcPr>
                </a:tc>
                <a:extLst>
                  <a:ext uri="{0D108BD9-81ED-4DB2-BD59-A6C34878D82A}">
                    <a16:rowId xmlns:a16="http://schemas.microsoft.com/office/drawing/2014/main" val="2757915033"/>
                  </a:ext>
                </a:extLst>
              </a:tr>
              <a:tr h="204863">
                <a:tc>
                  <a:txBody>
                    <a:bodyPr/>
                    <a:lstStyle/>
                    <a:p>
                      <a:pPr rtl="0" fontAlgn="b"/>
                      <a:r>
                        <a:rPr lang="en-US" sz="1100" dirty="0">
                          <a:effectLst/>
                        </a:rPr>
                        <a:t>Wiring eff</a:t>
                      </a:r>
                    </a:p>
                  </a:txBody>
                  <a:tcPr marL="14189" marR="14189" marT="9459" marB="945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FE2F3"/>
                    </a:solidFill>
                  </a:tcPr>
                </a:tc>
                <a:tc>
                  <a:txBody>
                    <a:bodyPr/>
                    <a:lstStyle/>
                    <a:p>
                      <a:pPr algn="r" rtl="0" fontAlgn="b"/>
                      <a:r>
                        <a:rPr lang="en-US" sz="1100">
                          <a:effectLst/>
                        </a:rPr>
                        <a:t>98%</a:t>
                      </a: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FE2F3"/>
                    </a:solidFill>
                  </a:tcPr>
                </a:tc>
                <a:extLst>
                  <a:ext uri="{0D108BD9-81ED-4DB2-BD59-A6C34878D82A}">
                    <a16:rowId xmlns:a16="http://schemas.microsoft.com/office/drawing/2014/main" val="2931476774"/>
                  </a:ext>
                </a:extLst>
              </a:tr>
              <a:tr h="573614">
                <a:tc>
                  <a:txBody>
                    <a:bodyPr/>
                    <a:lstStyle/>
                    <a:p>
                      <a:pPr rtl="0" fontAlgn="b"/>
                      <a:r>
                        <a:rPr lang="en-US" sz="1100">
                          <a:effectLst/>
                        </a:rPr>
                        <a:t>temperature corr</a:t>
                      </a:r>
                    </a:p>
                  </a:txBody>
                  <a:tcPr marL="14189" marR="14189" marT="9459" marB="945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2CC"/>
                    </a:solidFill>
                  </a:tcPr>
                </a:tc>
                <a:tc>
                  <a:txBody>
                    <a:bodyPr/>
                    <a:lstStyle/>
                    <a:p>
                      <a:pPr algn="r" rtl="0" fontAlgn="b"/>
                      <a:r>
                        <a:rPr lang="en-US" sz="1100">
                          <a:effectLst/>
                        </a:rPr>
                        <a:t>90%</a:t>
                      </a: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4005528044"/>
                  </a:ext>
                </a:extLst>
              </a:tr>
              <a:tr h="757990">
                <a:tc>
                  <a:txBody>
                    <a:bodyPr/>
                    <a:lstStyle/>
                    <a:p>
                      <a:pPr rtl="0" fontAlgn="b"/>
                      <a:r>
                        <a:rPr lang="en-US" sz="1100">
                          <a:effectLst/>
                        </a:rPr>
                        <a:t>depth of discharge</a:t>
                      </a:r>
                    </a:p>
                  </a:txBody>
                  <a:tcPr marL="14189" marR="14189" marT="9459" marB="945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2CC"/>
                    </a:solidFill>
                  </a:tcPr>
                </a:tc>
                <a:tc>
                  <a:txBody>
                    <a:bodyPr/>
                    <a:lstStyle/>
                    <a:p>
                      <a:pPr algn="r" rtl="0" fontAlgn="b"/>
                      <a:r>
                        <a:rPr lang="en-US" sz="1100">
                          <a:effectLst/>
                        </a:rPr>
                        <a:t>80%</a:t>
                      </a: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2CC"/>
                    </a:solidFill>
                  </a:tcPr>
                </a:tc>
                <a:extLst>
                  <a:ext uri="{0D108BD9-81ED-4DB2-BD59-A6C34878D82A}">
                    <a16:rowId xmlns:a16="http://schemas.microsoft.com/office/drawing/2014/main" val="1408185453"/>
                  </a:ext>
                </a:extLst>
              </a:tr>
              <a:tr h="389238">
                <a:tc>
                  <a:txBody>
                    <a:bodyPr/>
                    <a:lstStyle/>
                    <a:p>
                      <a:pPr rtl="0" fontAlgn="b"/>
                      <a:r>
                        <a:rPr lang="en-US" sz="1100">
                          <a:effectLst/>
                        </a:rPr>
                        <a:t>PV aray degrad</a:t>
                      </a:r>
                    </a:p>
                  </a:txBody>
                  <a:tcPr marL="14189" marR="14189" marT="9459" marB="9459"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CCCC"/>
                    </a:solidFill>
                  </a:tcPr>
                </a:tc>
                <a:tc>
                  <a:txBody>
                    <a:bodyPr/>
                    <a:lstStyle/>
                    <a:p>
                      <a:pPr algn="r" rtl="0" fontAlgn="b"/>
                      <a:r>
                        <a:rPr lang="en-US" sz="1100">
                          <a:effectLst/>
                        </a:rPr>
                        <a:t>90%</a:t>
                      </a: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CCCC"/>
                    </a:solidFill>
                  </a:tcPr>
                </a:tc>
                <a:extLst>
                  <a:ext uri="{0D108BD9-81ED-4DB2-BD59-A6C34878D82A}">
                    <a16:rowId xmlns:a16="http://schemas.microsoft.com/office/drawing/2014/main" val="1230649755"/>
                  </a:ext>
                </a:extLst>
              </a:tr>
              <a:tr h="204863">
                <a:tc>
                  <a:txBody>
                    <a:bodyPr/>
                    <a:lstStyle/>
                    <a:p>
                      <a:pPr rtl="0" fontAlgn="b"/>
                      <a:endParaRPr lang="en-US" sz="1100">
                        <a:effectLst/>
                      </a:endParaRP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17024911"/>
                  </a:ext>
                </a:extLst>
              </a:tr>
              <a:tr h="204863">
                <a:tc>
                  <a:txBody>
                    <a:bodyPr/>
                    <a:lstStyle/>
                    <a:p>
                      <a:pPr rtl="0" fontAlgn="b"/>
                      <a:r>
                        <a:rPr lang="en-US" sz="1100">
                          <a:effectLst/>
                        </a:rPr>
                        <a:t>Volt</a:t>
                      </a: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9EAD3"/>
                    </a:solidFill>
                  </a:tcPr>
                </a:tc>
                <a:tc>
                  <a:txBody>
                    <a:bodyPr/>
                    <a:lstStyle/>
                    <a:p>
                      <a:pPr algn="r" rtl="0" fontAlgn="b"/>
                      <a:r>
                        <a:rPr lang="en-US" sz="1100">
                          <a:effectLst/>
                        </a:rPr>
                        <a:t>12</a:t>
                      </a: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9EAD3"/>
                    </a:solidFill>
                  </a:tcPr>
                </a:tc>
                <a:extLst>
                  <a:ext uri="{0D108BD9-81ED-4DB2-BD59-A6C34878D82A}">
                    <a16:rowId xmlns:a16="http://schemas.microsoft.com/office/drawing/2014/main" val="1190151558"/>
                  </a:ext>
                </a:extLst>
              </a:tr>
              <a:tr h="204863">
                <a:tc>
                  <a:txBody>
                    <a:bodyPr/>
                    <a:lstStyle/>
                    <a:p>
                      <a:pPr rtl="0" fontAlgn="b"/>
                      <a:endParaRPr lang="en-US" sz="1100">
                        <a:effectLst/>
                      </a:endParaRP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72644849"/>
                  </a:ext>
                </a:extLst>
              </a:tr>
              <a:tr h="204863">
                <a:tc>
                  <a:txBody>
                    <a:bodyPr/>
                    <a:lstStyle/>
                    <a:p>
                      <a:pPr rtl="0" fontAlgn="b"/>
                      <a:r>
                        <a:rPr lang="en-US" sz="1100">
                          <a:effectLst/>
                        </a:rPr>
                        <a:t>PV</a:t>
                      </a: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E0E3"/>
                    </a:solidFill>
                  </a:tcPr>
                </a:tc>
                <a:tc>
                  <a:txBody>
                    <a:bodyPr/>
                    <a:lstStyle/>
                    <a:p>
                      <a:pPr algn="r" rtl="0" fontAlgn="b"/>
                      <a:r>
                        <a:rPr lang="en-US" sz="1100">
                          <a:effectLst/>
                        </a:rPr>
                        <a:t>250</a:t>
                      </a: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D0E0E3"/>
                    </a:solidFill>
                  </a:tcPr>
                </a:tc>
                <a:extLst>
                  <a:ext uri="{0D108BD9-81ED-4DB2-BD59-A6C34878D82A}">
                    <a16:rowId xmlns:a16="http://schemas.microsoft.com/office/drawing/2014/main" val="2093345606"/>
                  </a:ext>
                </a:extLst>
              </a:tr>
              <a:tr h="389238">
                <a:tc>
                  <a:txBody>
                    <a:bodyPr/>
                    <a:lstStyle/>
                    <a:p>
                      <a:pPr rtl="0" fontAlgn="b"/>
                      <a:r>
                        <a:rPr lang="en-US" sz="1100">
                          <a:effectLst/>
                        </a:rPr>
                        <a:t>PV Vmax</a:t>
                      </a: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100">
                          <a:effectLst/>
                        </a:rPr>
                        <a:t>30.6</a:t>
                      </a: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78154066"/>
                  </a:ext>
                </a:extLst>
              </a:tr>
              <a:tr h="389238">
                <a:tc>
                  <a:txBody>
                    <a:bodyPr/>
                    <a:lstStyle/>
                    <a:p>
                      <a:pPr rtl="0" fontAlgn="b"/>
                      <a:r>
                        <a:rPr lang="en-US" sz="1100">
                          <a:effectLst/>
                        </a:rPr>
                        <a:t>PV Imax</a:t>
                      </a: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100">
                          <a:effectLst/>
                        </a:rPr>
                        <a:t>8.17</a:t>
                      </a: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431549"/>
                  </a:ext>
                </a:extLst>
              </a:tr>
              <a:tr h="204863">
                <a:tc>
                  <a:txBody>
                    <a:bodyPr/>
                    <a:lstStyle/>
                    <a:p>
                      <a:pPr rtl="0" fontAlgn="b"/>
                      <a:endParaRPr lang="en-US" sz="1100">
                        <a:effectLst/>
                      </a:endParaRP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38183462"/>
                  </a:ext>
                </a:extLst>
              </a:tr>
              <a:tr h="204863">
                <a:tc>
                  <a:txBody>
                    <a:bodyPr/>
                    <a:lstStyle/>
                    <a:p>
                      <a:pPr rtl="0" fontAlgn="b"/>
                      <a:endParaRPr lang="en-US" sz="1100">
                        <a:effectLst/>
                      </a:endParaRP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100">
                        <a:effectLst/>
                      </a:endParaRP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35947238"/>
                  </a:ext>
                </a:extLst>
              </a:tr>
              <a:tr h="389238">
                <a:tc>
                  <a:txBody>
                    <a:bodyPr/>
                    <a:lstStyle/>
                    <a:p>
                      <a:pPr rtl="0" fontAlgn="b"/>
                      <a:r>
                        <a:rPr lang="en-US" sz="1100">
                          <a:effectLst/>
                        </a:rPr>
                        <a:t>BATT Ah</a:t>
                      </a: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100" dirty="0">
                          <a:effectLst/>
                        </a:rPr>
                        <a:t>150Ah</a:t>
                      </a:r>
                    </a:p>
                  </a:txBody>
                  <a:tcPr marL="14189" marR="14189" marT="9459" marB="9459"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5836427"/>
                  </a:ext>
                </a:extLst>
              </a:tr>
            </a:tbl>
          </a:graphicData>
        </a:graphic>
      </p:graphicFrame>
      <p:graphicFrame>
        <p:nvGraphicFramePr>
          <p:cNvPr id="6" name="Table 5">
            <a:extLst>
              <a:ext uri="{FF2B5EF4-FFF2-40B4-BE49-F238E27FC236}">
                <a16:creationId xmlns:a16="http://schemas.microsoft.com/office/drawing/2014/main" id="{DE7D1CDF-D387-3FA5-F6F3-35CF7CA57EC8}"/>
              </a:ext>
            </a:extLst>
          </p:cNvPr>
          <p:cNvGraphicFramePr>
            <a:graphicFrameLocks noGrp="1"/>
          </p:cNvGraphicFramePr>
          <p:nvPr>
            <p:extLst>
              <p:ext uri="{D42A27DB-BD31-4B8C-83A1-F6EECF244321}">
                <p14:modId xmlns:p14="http://schemas.microsoft.com/office/powerpoint/2010/main" val="3489980368"/>
              </p:ext>
            </p:extLst>
          </p:nvPr>
        </p:nvGraphicFramePr>
        <p:xfrm>
          <a:off x="240146" y="2185145"/>
          <a:ext cx="8503920" cy="579120"/>
        </p:xfrm>
        <a:graphic>
          <a:graphicData uri="http://schemas.openxmlformats.org/drawingml/2006/table">
            <a:tbl>
              <a:tblPr/>
              <a:tblGrid>
                <a:gridCol w="2255520">
                  <a:extLst>
                    <a:ext uri="{9D8B030D-6E8A-4147-A177-3AD203B41FA5}">
                      <a16:colId xmlns:a16="http://schemas.microsoft.com/office/drawing/2014/main" val="2329741779"/>
                    </a:ext>
                  </a:extLst>
                </a:gridCol>
                <a:gridCol w="2339340">
                  <a:extLst>
                    <a:ext uri="{9D8B030D-6E8A-4147-A177-3AD203B41FA5}">
                      <a16:colId xmlns:a16="http://schemas.microsoft.com/office/drawing/2014/main" val="2350130107"/>
                    </a:ext>
                  </a:extLst>
                </a:gridCol>
                <a:gridCol w="1920240">
                  <a:extLst>
                    <a:ext uri="{9D8B030D-6E8A-4147-A177-3AD203B41FA5}">
                      <a16:colId xmlns:a16="http://schemas.microsoft.com/office/drawing/2014/main" val="1119758359"/>
                    </a:ext>
                  </a:extLst>
                </a:gridCol>
                <a:gridCol w="1988820">
                  <a:extLst>
                    <a:ext uri="{9D8B030D-6E8A-4147-A177-3AD203B41FA5}">
                      <a16:colId xmlns:a16="http://schemas.microsoft.com/office/drawing/2014/main" val="1020974969"/>
                    </a:ext>
                  </a:extLst>
                </a:gridCol>
              </a:tblGrid>
              <a:tr h="160020">
                <a:tc>
                  <a:txBody>
                    <a:bodyPr/>
                    <a:lstStyle/>
                    <a:p>
                      <a:pPr rtl="0" fontAlgn="b"/>
                      <a:r>
                        <a:rPr lang="en-GB" dirty="0">
                          <a:effectLst/>
                        </a:rPr>
                        <a:t>Number of battery for voltage to supply 480V</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44.44444444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45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dirty="0">
                          <a:effectLst/>
                        </a:rPr>
                        <a:t>(Utilization factor)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FE2F3"/>
                    </a:solidFill>
                  </a:tcPr>
                </a:tc>
                <a:extLst>
                  <a:ext uri="{0D108BD9-81ED-4DB2-BD59-A6C34878D82A}">
                    <a16:rowId xmlns:a16="http://schemas.microsoft.com/office/drawing/2014/main" val="4071202339"/>
                  </a:ext>
                </a:extLst>
              </a:tr>
            </a:tbl>
          </a:graphicData>
        </a:graphic>
      </p:graphicFrame>
      <p:graphicFrame>
        <p:nvGraphicFramePr>
          <p:cNvPr id="7" name="Table 6">
            <a:extLst>
              <a:ext uri="{FF2B5EF4-FFF2-40B4-BE49-F238E27FC236}">
                <a16:creationId xmlns:a16="http://schemas.microsoft.com/office/drawing/2014/main" id="{04A2FEA5-D845-A8B6-5EC0-70AEC1DC86B1}"/>
              </a:ext>
            </a:extLst>
          </p:cNvPr>
          <p:cNvGraphicFramePr>
            <a:graphicFrameLocks noGrp="1"/>
          </p:cNvGraphicFramePr>
          <p:nvPr>
            <p:extLst>
              <p:ext uri="{D42A27DB-BD31-4B8C-83A1-F6EECF244321}">
                <p14:modId xmlns:p14="http://schemas.microsoft.com/office/powerpoint/2010/main" val="3698105837"/>
              </p:ext>
            </p:extLst>
          </p:nvPr>
        </p:nvGraphicFramePr>
        <p:xfrm>
          <a:off x="240146" y="2991298"/>
          <a:ext cx="8503920" cy="579120"/>
        </p:xfrm>
        <a:graphic>
          <a:graphicData uri="http://schemas.openxmlformats.org/drawingml/2006/table">
            <a:tbl>
              <a:tblPr/>
              <a:tblGrid>
                <a:gridCol w="2255520">
                  <a:extLst>
                    <a:ext uri="{9D8B030D-6E8A-4147-A177-3AD203B41FA5}">
                      <a16:colId xmlns:a16="http://schemas.microsoft.com/office/drawing/2014/main" val="3224707514"/>
                    </a:ext>
                  </a:extLst>
                </a:gridCol>
                <a:gridCol w="2339340">
                  <a:extLst>
                    <a:ext uri="{9D8B030D-6E8A-4147-A177-3AD203B41FA5}">
                      <a16:colId xmlns:a16="http://schemas.microsoft.com/office/drawing/2014/main" val="2495337514"/>
                    </a:ext>
                  </a:extLst>
                </a:gridCol>
                <a:gridCol w="1920240">
                  <a:extLst>
                    <a:ext uri="{9D8B030D-6E8A-4147-A177-3AD203B41FA5}">
                      <a16:colId xmlns:a16="http://schemas.microsoft.com/office/drawing/2014/main" val="1754961378"/>
                    </a:ext>
                  </a:extLst>
                </a:gridCol>
                <a:gridCol w="1988820">
                  <a:extLst>
                    <a:ext uri="{9D8B030D-6E8A-4147-A177-3AD203B41FA5}">
                      <a16:colId xmlns:a16="http://schemas.microsoft.com/office/drawing/2014/main" val="193469641"/>
                    </a:ext>
                  </a:extLst>
                </a:gridCol>
              </a:tblGrid>
              <a:tr h="160020">
                <a:tc>
                  <a:txBody>
                    <a:bodyPr/>
                    <a:lstStyle/>
                    <a:p>
                      <a:pPr rtl="0" fontAlgn="b"/>
                      <a:r>
                        <a:rPr lang="en-GB" dirty="0">
                          <a:effectLst/>
                        </a:rPr>
                        <a:t>Number of </a:t>
                      </a:r>
                      <a:r>
                        <a:rPr lang="en-GB" dirty="0" err="1">
                          <a:effectLst/>
                        </a:rPr>
                        <a:t>PVseries</a:t>
                      </a:r>
                      <a:r>
                        <a:rPr lang="en-GB" dirty="0">
                          <a:effectLst/>
                        </a:rPr>
                        <a:t> to serve (594V = 13.2x45)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22.00880352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22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dirty="0">
                          <a:effectLst/>
                        </a:rPr>
                        <a:t>(PV </a:t>
                      </a:r>
                      <a:r>
                        <a:rPr lang="en-US" dirty="0" err="1">
                          <a:effectLst/>
                        </a:rPr>
                        <a:t>aray</a:t>
                      </a:r>
                      <a:r>
                        <a:rPr lang="en-US" dirty="0">
                          <a:effectLst/>
                        </a:rPr>
                        <a:t> </a:t>
                      </a:r>
                      <a:r>
                        <a:rPr lang="en-US" dirty="0" err="1">
                          <a:effectLst/>
                        </a:rPr>
                        <a:t>degrad</a:t>
                      </a:r>
                      <a:r>
                        <a:rPr lang="en-US" dirty="0">
                          <a:effectLst/>
                        </a:rPr>
                        <a:t> </a:t>
                      </a:r>
                      <a:r>
                        <a:rPr lang="en-US" dirty="0" err="1">
                          <a:effectLst/>
                        </a:rPr>
                        <a:t>factor,wiring</a:t>
                      </a:r>
                      <a:r>
                        <a:rPr lang="en-US" dirty="0">
                          <a:effectLst/>
                        </a:rPr>
                        <a:t> eff)</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CCCC"/>
                    </a:solidFill>
                  </a:tcPr>
                </a:tc>
                <a:extLst>
                  <a:ext uri="{0D108BD9-81ED-4DB2-BD59-A6C34878D82A}">
                    <a16:rowId xmlns:a16="http://schemas.microsoft.com/office/drawing/2014/main" val="1418540576"/>
                  </a:ext>
                </a:extLst>
              </a:tr>
            </a:tbl>
          </a:graphicData>
        </a:graphic>
      </p:graphicFrame>
      <p:graphicFrame>
        <p:nvGraphicFramePr>
          <p:cNvPr id="8" name="Table 7">
            <a:extLst>
              <a:ext uri="{FF2B5EF4-FFF2-40B4-BE49-F238E27FC236}">
                <a16:creationId xmlns:a16="http://schemas.microsoft.com/office/drawing/2014/main" id="{8DCA0EE7-568C-4047-FBA3-D7E18586C686}"/>
              </a:ext>
            </a:extLst>
          </p:cNvPr>
          <p:cNvGraphicFramePr>
            <a:graphicFrameLocks noGrp="1"/>
          </p:cNvGraphicFramePr>
          <p:nvPr>
            <p:extLst>
              <p:ext uri="{D42A27DB-BD31-4B8C-83A1-F6EECF244321}">
                <p14:modId xmlns:p14="http://schemas.microsoft.com/office/powerpoint/2010/main" val="1682894529"/>
              </p:ext>
            </p:extLst>
          </p:nvPr>
        </p:nvGraphicFramePr>
        <p:xfrm>
          <a:off x="240146" y="3788936"/>
          <a:ext cx="9265920" cy="304800"/>
        </p:xfrm>
        <a:graphic>
          <a:graphicData uri="http://schemas.openxmlformats.org/drawingml/2006/table">
            <a:tbl>
              <a:tblPr/>
              <a:tblGrid>
                <a:gridCol w="2255520">
                  <a:extLst>
                    <a:ext uri="{9D8B030D-6E8A-4147-A177-3AD203B41FA5}">
                      <a16:colId xmlns:a16="http://schemas.microsoft.com/office/drawing/2014/main" val="216986943"/>
                    </a:ext>
                  </a:extLst>
                </a:gridCol>
                <a:gridCol w="2339340">
                  <a:extLst>
                    <a:ext uri="{9D8B030D-6E8A-4147-A177-3AD203B41FA5}">
                      <a16:colId xmlns:a16="http://schemas.microsoft.com/office/drawing/2014/main" val="2709108908"/>
                    </a:ext>
                  </a:extLst>
                </a:gridCol>
                <a:gridCol w="1920240">
                  <a:extLst>
                    <a:ext uri="{9D8B030D-6E8A-4147-A177-3AD203B41FA5}">
                      <a16:colId xmlns:a16="http://schemas.microsoft.com/office/drawing/2014/main" val="1408922749"/>
                    </a:ext>
                  </a:extLst>
                </a:gridCol>
                <a:gridCol w="1988820">
                  <a:extLst>
                    <a:ext uri="{9D8B030D-6E8A-4147-A177-3AD203B41FA5}">
                      <a16:colId xmlns:a16="http://schemas.microsoft.com/office/drawing/2014/main" val="3686146365"/>
                    </a:ext>
                  </a:extLst>
                </a:gridCol>
                <a:gridCol w="762000">
                  <a:extLst>
                    <a:ext uri="{9D8B030D-6E8A-4147-A177-3AD203B41FA5}">
                      <a16:colId xmlns:a16="http://schemas.microsoft.com/office/drawing/2014/main" val="2115871910"/>
                    </a:ext>
                  </a:extLst>
                </a:gridCol>
              </a:tblGrid>
              <a:tr h="160020">
                <a:tc>
                  <a:txBody>
                    <a:bodyPr/>
                    <a:lstStyle/>
                    <a:p>
                      <a:pPr rtl="0" fontAlgn="b"/>
                      <a:r>
                        <a:rPr lang="en-US">
                          <a:effectLst/>
                        </a:rPr>
                        <a:t>PV Parallal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12.40909091</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dirty="0">
                          <a:effectLst/>
                        </a:rPr>
                        <a:t>12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42141913"/>
                  </a:ext>
                </a:extLst>
              </a:tr>
            </a:tbl>
          </a:graphicData>
        </a:graphic>
      </p:graphicFrame>
      <p:graphicFrame>
        <p:nvGraphicFramePr>
          <p:cNvPr id="9" name="Table 8">
            <a:extLst>
              <a:ext uri="{FF2B5EF4-FFF2-40B4-BE49-F238E27FC236}">
                <a16:creationId xmlns:a16="http://schemas.microsoft.com/office/drawing/2014/main" id="{662A3D9F-99C4-104D-5D3C-F7E9349A0159}"/>
              </a:ext>
            </a:extLst>
          </p:cNvPr>
          <p:cNvGraphicFramePr>
            <a:graphicFrameLocks noGrp="1"/>
          </p:cNvGraphicFramePr>
          <p:nvPr>
            <p:extLst>
              <p:ext uri="{D42A27DB-BD31-4B8C-83A1-F6EECF244321}">
                <p14:modId xmlns:p14="http://schemas.microsoft.com/office/powerpoint/2010/main" val="467686718"/>
              </p:ext>
            </p:extLst>
          </p:nvPr>
        </p:nvGraphicFramePr>
        <p:xfrm>
          <a:off x="337243" y="4240877"/>
          <a:ext cx="8628034" cy="2377440"/>
        </p:xfrm>
        <a:graphic>
          <a:graphicData uri="http://schemas.openxmlformats.org/drawingml/2006/table">
            <a:tbl>
              <a:tblPr/>
              <a:tblGrid>
                <a:gridCol w="1206718">
                  <a:extLst>
                    <a:ext uri="{9D8B030D-6E8A-4147-A177-3AD203B41FA5}">
                      <a16:colId xmlns:a16="http://schemas.microsoft.com/office/drawing/2014/main" val="896951934"/>
                    </a:ext>
                  </a:extLst>
                </a:gridCol>
                <a:gridCol w="1206718">
                  <a:extLst>
                    <a:ext uri="{9D8B030D-6E8A-4147-A177-3AD203B41FA5}">
                      <a16:colId xmlns:a16="http://schemas.microsoft.com/office/drawing/2014/main" val="835730686"/>
                    </a:ext>
                  </a:extLst>
                </a:gridCol>
                <a:gridCol w="1665271">
                  <a:extLst>
                    <a:ext uri="{9D8B030D-6E8A-4147-A177-3AD203B41FA5}">
                      <a16:colId xmlns:a16="http://schemas.microsoft.com/office/drawing/2014/main" val="3162303187"/>
                    </a:ext>
                  </a:extLst>
                </a:gridCol>
                <a:gridCol w="1206718">
                  <a:extLst>
                    <a:ext uri="{9D8B030D-6E8A-4147-A177-3AD203B41FA5}">
                      <a16:colId xmlns:a16="http://schemas.microsoft.com/office/drawing/2014/main" val="1919733377"/>
                    </a:ext>
                  </a:extLst>
                </a:gridCol>
                <a:gridCol w="2135891">
                  <a:extLst>
                    <a:ext uri="{9D8B030D-6E8A-4147-A177-3AD203B41FA5}">
                      <a16:colId xmlns:a16="http://schemas.microsoft.com/office/drawing/2014/main" val="3540741218"/>
                    </a:ext>
                  </a:extLst>
                </a:gridCol>
                <a:gridCol w="1206718">
                  <a:extLst>
                    <a:ext uri="{9D8B030D-6E8A-4147-A177-3AD203B41FA5}">
                      <a16:colId xmlns:a16="http://schemas.microsoft.com/office/drawing/2014/main" val="2829763493"/>
                    </a:ext>
                  </a:extLst>
                </a:gridCol>
              </a:tblGrid>
              <a:tr h="160020">
                <a:tc>
                  <a:txBody>
                    <a:bodyPr/>
                    <a:lstStyle/>
                    <a:p>
                      <a:pPr rtl="0" fontAlgn="b"/>
                      <a:r>
                        <a:rPr lang="en-US">
                          <a:effectLst/>
                        </a:rPr>
                        <a:t>Total Number of PV</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a:effectLst/>
                        </a:rPr>
                        <a:t>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a:effectLst/>
                        </a:rPr>
                        <a:t>p</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94891554"/>
                  </a:ext>
                </a:extLst>
              </a:tr>
              <a:tr h="160020">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22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12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264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71072345"/>
                  </a:ext>
                </a:extLst>
              </a:tr>
              <a:tr h="160020">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47172478"/>
                  </a:ext>
                </a:extLst>
              </a:tr>
              <a:tr h="160020">
                <a:tc>
                  <a:txBody>
                    <a:bodyPr/>
                    <a:lstStyle/>
                    <a:p>
                      <a:pPr rtl="0" fontAlgn="b"/>
                      <a:r>
                        <a:rPr lang="en-US">
                          <a:effectLst/>
                        </a:rPr>
                        <a:t>PV</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250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a:effectLst/>
                        </a:rPr>
                        <a:t>w</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a:effectLst/>
                        </a:rPr>
                        <a:t>Batt voltage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45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76899136"/>
                  </a:ext>
                </a:extLst>
              </a:tr>
              <a:tr h="160020">
                <a:tc>
                  <a:txBody>
                    <a:bodyPr/>
                    <a:lstStyle/>
                    <a:p>
                      <a:pPr rtl="0" fontAlgn="b"/>
                      <a:r>
                        <a:rPr lang="en-US">
                          <a:effectLst/>
                        </a:rPr>
                        <a:t>curr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8.17</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a:effectLst/>
                        </a:rPr>
                        <a:t>Batt Ah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120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dirty="0">
                          <a:effectLst/>
                        </a:rPr>
                        <a:t>  80% depth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54182928"/>
                  </a:ext>
                </a:extLst>
              </a:tr>
              <a:tr h="160020">
                <a:tc>
                  <a:txBody>
                    <a:bodyPr/>
                    <a:lstStyle/>
                    <a:p>
                      <a:pPr rtl="0" fontAlgn="b"/>
                      <a:r>
                        <a:rPr lang="en-US">
                          <a:effectLst/>
                        </a:rPr>
                        <a:t>vol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30.6</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a:effectLst/>
                        </a:rPr>
                        <a:t>Batt wh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a:effectLst/>
                        </a:rPr>
                        <a:t>1440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dirty="0">
                        <a:effectLst/>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15432238"/>
                  </a:ext>
                </a:extLst>
              </a:tr>
            </a:tbl>
          </a:graphicData>
        </a:graphic>
      </p:graphicFrame>
      <p:sp>
        <p:nvSpPr>
          <p:cNvPr id="2" name="Footer Placeholder 1">
            <a:extLst>
              <a:ext uri="{FF2B5EF4-FFF2-40B4-BE49-F238E27FC236}">
                <a16:creationId xmlns:a16="http://schemas.microsoft.com/office/drawing/2014/main" id="{A10431DD-6F30-486F-5BD7-AE4A330D8D43}"/>
              </a:ext>
            </a:extLst>
          </p:cNvPr>
          <p:cNvSpPr>
            <a:spLocks noGrp="1"/>
          </p:cNvSpPr>
          <p:nvPr>
            <p:ph type="ftr" sz="quarter" idx="11"/>
          </p:nvPr>
        </p:nvSpPr>
        <p:spPr/>
        <p:txBody>
          <a:bodyPr/>
          <a:lstStyle/>
          <a:p>
            <a:r>
              <a:rPr lang="en-US"/>
              <a:t>MD MAHBUB ALI</a:t>
            </a:r>
          </a:p>
        </p:txBody>
      </p:sp>
    </p:spTree>
    <p:extLst>
      <p:ext uri="{BB962C8B-B14F-4D97-AF65-F5344CB8AC3E}">
        <p14:creationId xmlns:p14="http://schemas.microsoft.com/office/powerpoint/2010/main" val="737931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A5464C9-5B3A-A365-C48A-4FBE60ACAAE9}"/>
              </a:ext>
            </a:extLst>
          </p:cNvPr>
          <p:cNvGraphicFramePr>
            <a:graphicFrameLocks noGrp="1"/>
          </p:cNvGraphicFramePr>
          <p:nvPr>
            <p:extLst>
              <p:ext uri="{D42A27DB-BD31-4B8C-83A1-F6EECF244321}">
                <p14:modId xmlns:p14="http://schemas.microsoft.com/office/powerpoint/2010/main" val="286256380"/>
              </p:ext>
            </p:extLst>
          </p:nvPr>
        </p:nvGraphicFramePr>
        <p:xfrm>
          <a:off x="110835" y="157019"/>
          <a:ext cx="11092872" cy="6391567"/>
        </p:xfrm>
        <a:graphic>
          <a:graphicData uri="http://schemas.openxmlformats.org/drawingml/2006/table">
            <a:tbl>
              <a:tblPr/>
              <a:tblGrid>
                <a:gridCol w="1212335">
                  <a:extLst>
                    <a:ext uri="{9D8B030D-6E8A-4147-A177-3AD203B41FA5}">
                      <a16:colId xmlns:a16="http://schemas.microsoft.com/office/drawing/2014/main" val="3350021824"/>
                    </a:ext>
                  </a:extLst>
                </a:gridCol>
                <a:gridCol w="1212335">
                  <a:extLst>
                    <a:ext uri="{9D8B030D-6E8A-4147-A177-3AD203B41FA5}">
                      <a16:colId xmlns:a16="http://schemas.microsoft.com/office/drawing/2014/main" val="103223777"/>
                    </a:ext>
                  </a:extLst>
                </a:gridCol>
                <a:gridCol w="1673024">
                  <a:extLst>
                    <a:ext uri="{9D8B030D-6E8A-4147-A177-3AD203B41FA5}">
                      <a16:colId xmlns:a16="http://schemas.microsoft.com/office/drawing/2014/main" val="1363014145"/>
                    </a:ext>
                  </a:extLst>
                </a:gridCol>
                <a:gridCol w="1709588">
                  <a:extLst>
                    <a:ext uri="{9D8B030D-6E8A-4147-A177-3AD203B41FA5}">
                      <a16:colId xmlns:a16="http://schemas.microsoft.com/office/drawing/2014/main" val="3872938291"/>
                    </a:ext>
                  </a:extLst>
                </a:gridCol>
                <a:gridCol w="1648583">
                  <a:extLst>
                    <a:ext uri="{9D8B030D-6E8A-4147-A177-3AD203B41FA5}">
                      <a16:colId xmlns:a16="http://schemas.microsoft.com/office/drawing/2014/main" val="2173037831"/>
                    </a:ext>
                  </a:extLst>
                </a:gridCol>
                <a:gridCol w="1536504">
                  <a:extLst>
                    <a:ext uri="{9D8B030D-6E8A-4147-A177-3AD203B41FA5}">
                      <a16:colId xmlns:a16="http://schemas.microsoft.com/office/drawing/2014/main" val="1083665196"/>
                    </a:ext>
                  </a:extLst>
                </a:gridCol>
                <a:gridCol w="888168">
                  <a:extLst>
                    <a:ext uri="{9D8B030D-6E8A-4147-A177-3AD203B41FA5}">
                      <a16:colId xmlns:a16="http://schemas.microsoft.com/office/drawing/2014/main" val="1170927555"/>
                    </a:ext>
                  </a:extLst>
                </a:gridCol>
                <a:gridCol w="1212335">
                  <a:extLst>
                    <a:ext uri="{9D8B030D-6E8A-4147-A177-3AD203B41FA5}">
                      <a16:colId xmlns:a16="http://schemas.microsoft.com/office/drawing/2014/main" val="1852157167"/>
                    </a:ext>
                  </a:extLst>
                </a:gridCol>
              </a:tblGrid>
              <a:tr h="689053">
                <a:tc>
                  <a:txBody>
                    <a:bodyPr/>
                    <a:lstStyle/>
                    <a:p>
                      <a:pPr algn="ctr" rtl="0" fontAlgn="b"/>
                      <a:endParaRPr lang="en-US" sz="1800" dirty="0">
                        <a:effectLst/>
                      </a:endParaRPr>
                    </a:p>
                  </a:txBody>
                  <a:tcPr marL="12315" marR="12315" marT="8210" marB="8210" anchor="b">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insolation</a:t>
                      </a:r>
                    </a:p>
                  </a:txBody>
                  <a:tcPr marL="12315" marR="12315" marT="8210" marB="821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fr-FR" sz="1800">
                          <a:effectLst/>
                        </a:rPr>
                        <a:t>250 x 264 x insolation</a:t>
                      </a:r>
                    </a:p>
                  </a:txBody>
                  <a:tcPr marL="12315" marR="12315" marT="8210" marB="821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temp corr</a:t>
                      </a:r>
                    </a:p>
                  </a:txBody>
                  <a:tcPr marL="12315" marR="12315" marT="8210" marB="821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BTTERY CHARGE Ah</a:t>
                      </a:r>
                    </a:p>
                  </a:txBody>
                  <a:tcPr marL="12315" marR="12315" marT="8210" marB="8210" anchor="b">
                    <a:lnL w="7620" cap="flat" cmpd="sng" algn="ctr">
                      <a:solidFill>
                        <a:srgbClr val="CCCCCC"/>
                      </a:solidFill>
                      <a:prstDash val="solid"/>
                      <a:round/>
                      <a:headEnd type="none" w="med" len="med"/>
                      <a:tailEnd type="none" w="med" len="med"/>
                    </a:lnL>
                    <a:lnR w="7620" cap="flat" cmpd="sng" algn="ctr">
                      <a:solidFill>
                        <a:srgbClr val="B8A56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Number of Batt parr</a:t>
                      </a:r>
                    </a:p>
                  </a:txBody>
                  <a:tcPr marL="12315" marR="12315" marT="8210" marB="8210" anchor="b">
                    <a:lnL w="7620" cap="flat" cmpd="sng" algn="ctr">
                      <a:solidFill>
                        <a:srgbClr val="B8A56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B8A560"/>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GB" sz="1800" dirty="0">
                          <a:effectLst/>
                        </a:rPr>
                        <a:t>~</a:t>
                      </a:r>
                      <a:endParaRPr lang="en-US" sz="1800" dirty="0">
                        <a:effectLst/>
                      </a:endParaRPr>
                    </a:p>
                  </a:txBody>
                  <a:tcPr marL="12315" marR="12315" marT="8210" marB="821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Total Battery</a:t>
                      </a:r>
                    </a:p>
                  </a:txBody>
                  <a:tcPr marL="12315" marR="12315" marT="8210" marB="821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84034505"/>
                  </a:ext>
                </a:extLst>
              </a:tr>
              <a:tr h="515758">
                <a:tc>
                  <a:txBody>
                    <a:bodyPr/>
                    <a:lstStyle/>
                    <a:p>
                      <a:pPr algn="ctr" rtl="0" fontAlgn="b"/>
                      <a:r>
                        <a:rPr lang="en-US" sz="1800" dirty="0" err="1">
                          <a:effectLst/>
                        </a:rPr>
                        <a:t>jan</a:t>
                      </a:r>
                      <a:endParaRPr lang="en-US" sz="1800" dirty="0">
                        <a:effectLst/>
                      </a:endParaRPr>
                    </a:p>
                  </a:txBody>
                  <a:tcPr marL="12315" marR="12315" marT="8210" marB="8210">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6.7873</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447961.8</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403165.62</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0" dirty="0">
                          <a:effectLst/>
                          <a:latin typeface="Google Sans Mono"/>
                        </a:rPr>
                        <a:t>746.603</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800">
                          <a:effectLst/>
                        </a:rPr>
                        <a:t>6.221691667</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270</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86653561"/>
                  </a:ext>
                </a:extLst>
              </a:tr>
              <a:tr h="515758">
                <a:tc>
                  <a:txBody>
                    <a:bodyPr/>
                    <a:lstStyle/>
                    <a:p>
                      <a:pPr algn="ctr" rtl="0" fontAlgn="b"/>
                      <a:r>
                        <a:rPr lang="en-US" sz="1800" dirty="0" err="1">
                          <a:effectLst/>
                        </a:rPr>
                        <a:t>feb</a:t>
                      </a:r>
                      <a:r>
                        <a:rPr lang="en-US" sz="1800" dirty="0">
                          <a:effectLst/>
                        </a:rPr>
                        <a:t> </a:t>
                      </a:r>
                    </a:p>
                  </a:txBody>
                  <a:tcPr marL="12315" marR="12315" marT="8210" marB="8210">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7.2994</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481760.4</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433584.36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0" dirty="0">
                          <a:effectLst/>
                          <a:latin typeface="Google Sans Mono"/>
                        </a:rPr>
                        <a:t>802.934</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800">
                          <a:effectLst/>
                        </a:rPr>
                        <a:t>6.691116667</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270</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44055506"/>
                  </a:ext>
                </a:extLst>
              </a:tr>
              <a:tr h="515758">
                <a:tc>
                  <a:txBody>
                    <a:bodyPr/>
                    <a:lstStyle/>
                    <a:p>
                      <a:pPr algn="ctr" rtl="0" fontAlgn="b"/>
                      <a:r>
                        <a:rPr lang="en-US" sz="1800">
                          <a:effectLst/>
                        </a:rPr>
                        <a:t>mar</a:t>
                      </a:r>
                    </a:p>
                  </a:txBody>
                  <a:tcPr marL="12315" marR="12315" marT="8210" marB="8210">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7.58</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500280</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450252</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0">
                          <a:effectLst/>
                          <a:latin typeface="Google Sans Mono"/>
                        </a:rPr>
                        <a:t>833.8</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800">
                          <a:effectLst/>
                        </a:rPr>
                        <a:t>6.948333333</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270</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12174115"/>
                  </a:ext>
                </a:extLst>
              </a:tr>
              <a:tr h="353564">
                <a:tc>
                  <a:txBody>
                    <a:bodyPr/>
                    <a:lstStyle/>
                    <a:p>
                      <a:pPr algn="ctr" rtl="0" fontAlgn="b"/>
                      <a:r>
                        <a:rPr lang="en-US" sz="1800">
                          <a:effectLst/>
                        </a:rPr>
                        <a:t>apr</a:t>
                      </a:r>
                    </a:p>
                  </a:txBody>
                  <a:tcPr marL="12315" marR="12315" marT="8210" marB="8210">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7.6797</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506860.2</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456174.18</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0" dirty="0">
                          <a:effectLst/>
                          <a:latin typeface="Google Sans Mono"/>
                        </a:rPr>
                        <a:t>844.767</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800">
                          <a:effectLst/>
                        </a:rPr>
                        <a:t>7.039725</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7</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315</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67850853"/>
                  </a:ext>
                </a:extLst>
              </a:tr>
              <a:tr h="353564">
                <a:tc>
                  <a:txBody>
                    <a:bodyPr/>
                    <a:lstStyle/>
                    <a:p>
                      <a:pPr algn="ctr" rtl="0" fontAlgn="b"/>
                      <a:r>
                        <a:rPr lang="en-US" sz="1800">
                          <a:effectLst/>
                        </a:rPr>
                        <a:t>may</a:t>
                      </a:r>
                    </a:p>
                  </a:txBody>
                  <a:tcPr marL="12315" marR="12315" marT="8210" marB="8210">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7.7316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510285.6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459257.04</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0">
                          <a:effectLst/>
                          <a:latin typeface="Google Sans Mono"/>
                        </a:rPr>
                        <a:t>850.476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800">
                          <a:effectLst/>
                        </a:rPr>
                        <a:t>7.0873</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7</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315</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69626708"/>
                  </a:ext>
                </a:extLst>
              </a:tr>
              <a:tr h="515758">
                <a:tc>
                  <a:txBody>
                    <a:bodyPr/>
                    <a:lstStyle/>
                    <a:p>
                      <a:pPr algn="ctr" rtl="0" fontAlgn="b"/>
                      <a:r>
                        <a:rPr lang="en-US" sz="1800">
                          <a:effectLst/>
                        </a:rPr>
                        <a:t>jun</a:t>
                      </a:r>
                    </a:p>
                  </a:txBody>
                  <a:tcPr marL="12315" marR="12315" marT="8210" marB="8210">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7.8214</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516212.4</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464591.16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0" dirty="0">
                          <a:effectLst/>
                          <a:latin typeface="Google Sans Mono"/>
                        </a:rPr>
                        <a:t>860.354</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800">
                          <a:effectLst/>
                        </a:rPr>
                        <a:t>7.169616667</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7</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315</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47464744"/>
                  </a:ext>
                </a:extLst>
              </a:tr>
              <a:tr h="515758">
                <a:tc>
                  <a:txBody>
                    <a:bodyPr/>
                    <a:lstStyle/>
                    <a:p>
                      <a:pPr algn="ctr" rtl="0" fontAlgn="b"/>
                      <a:r>
                        <a:rPr lang="en-US" sz="1800">
                          <a:effectLst/>
                        </a:rPr>
                        <a:t>jul</a:t>
                      </a:r>
                    </a:p>
                  </a:txBody>
                  <a:tcPr marL="12315" marR="12315" marT="8210" marB="8210">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7.6876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507381.6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456643.44</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0" dirty="0">
                          <a:effectLst/>
                          <a:latin typeface="Google Sans Mono"/>
                        </a:rPr>
                        <a:t>845.636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800">
                          <a:effectLst/>
                        </a:rPr>
                        <a:t>7.046966667</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7</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315</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64784980"/>
                  </a:ext>
                </a:extLst>
              </a:tr>
              <a:tr h="515758">
                <a:tc>
                  <a:txBody>
                    <a:bodyPr/>
                    <a:lstStyle/>
                    <a:p>
                      <a:pPr algn="ctr" rtl="0" fontAlgn="b"/>
                      <a:r>
                        <a:rPr lang="en-US" sz="1800">
                          <a:effectLst/>
                        </a:rPr>
                        <a:t>aug</a:t>
                      </a:r>
                    </a:p>
                  </a:txBody>
                  <a:tcPr marL="12315" marR="12315" marT="8210" marB="8210">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7.5073</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495481.8</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445933.62</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0" dirty="0">
                          <a:effectLst/>
                          <a:latin typeface="Google Sans Mono"/>
                        </a:rPr>
                        <a:t>825.803</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800" dirty="0">
                          <a:effectLst/>
                        </a:rPr>
                        <a:t>6.881691667</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270</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49802208"/>
                  </a:ext>
                </a:extLst>
              </a:tr>
              <a:tr h="353564">
                <a:tc>
                  <a:txBody>
                    <a:bodyPr/>
                    <a:lstStyle/>
                    <a:p>
                      <a:pPr algn="ctr" rtl="0" fontAlgn="b"/>
                      <a:r>
                        <a:rPr lang="en-US" sz="1800">
                          <a:effectLst/>
                        </a:rPr>
                        <a:t>sep</a:t>
                      </a:r>
                    </a:p>
                  </a:txBody>
                  <a:tcPr marL="12315" marR="12315" marT="8210" marB="8210">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7.4757</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493396.2</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444056.58</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0" dirty="0">
                          <a:effectLst/>
                          <a:latin typeface="Google Sans Mono"/>
                        </a:rPr>
                        <a:t>822.327</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800" dirty="0">
                          <a:effectLst/>
                        </a:rPr>
                        <a:t>6.852725</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270</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79217366"/>
                  </a:ext>
                </a:extLst>
              </a:tr>
              <a:tr h="515758">
                <a:tc>
                  <a:txBody>
                    <a:bodyPr/>
                    <a:lstStyle/>
                    <a:p>
                      <a:pPr algn="ctr" rtl="0" fontAlgn="b"/>
                      <a:r>
                        <a:rPr lang="en-US" sz="1800">
                          <a:effectLst/>
                        </a:rPr>
                        <a:t>oct</a:t>
                      </a:r>
                    </a:p>
                  </a:txBody>
                  <a:tcPr marL="12315" marR="12315" marT="8210" marB="8210">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7.2262</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476929.2</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429236.28</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0" dirty="0">
                          <a:effectLst/>
                          <a:latin typeface="Google Sans Mono"/>
                        </a:rPr>
                        <a:t>794.882</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800" dirty="0">
                          <a:effectLst/>
                        </a:rPr>
                        <a:t>6.624016667</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270</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29954681"/>
                  </a:ext>
                </a:extLst>
              </a:tr>
              <a:tr h="515758">
                <a:tc>
                  <a:txBody>
                    <a:bodyPr/>
                    <a:lstStyle/>
                    <a:p>
                      <a:pPr algn="ctr" rtl="0" fontAlgn="b"/>
                      <a:r>
                        <a:rPr lang="en-US" sz="1800">
                          <a:effectLst/>
                        </a:rPr>
                        <a:t>nov</a:t>
                      </a:r>
                    </a:p>
                  </a:txBody>
                  <a:tcPr marL="12315" marR="12315" marT="8210" marB="8210">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6.806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449196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404276.4</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b="0" dirty="0">
                          <a:effectLst/>
                          <a:latin typeface="Google Sans Mono"/>
                        </a:rPr>
                        <a:t>748.66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US" sz="1800" dirty="0">
                          <a:effectLst/>
                        </a:rPr>
                        <a:t>6.238833333</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dirty="0">
                          <a:effectLst/>
                        </a:rPr>
                        <a:t>270</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89468530"/>
                  </a:ext>
                </a:extLst>
              </a:tr>
              <a:tr h="515758">
                <a:tc>
                  <a:txBody>
                    <a:bodyPr/>
                    <a:lstStyle/>
                    <a:p>
                      <a:pPr algn="ctr" rtl="0" fontAlgn="b"/>
                      <a:r>
                        <a:rPr lang="en-US" sz="1800">
                          <a:effectLst/>
                        </a:rPr>
                        <a:t>dec</a:t>
                      </a:r>
                    </a:p>
                  </a:txBody>
                  <a:tcPr marL="12315" marR="12315" marT="8210" marB="8210">
                    <a:lnL w="1524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rtl="0" fontAlgn="b"/>
                      <a:r>
                        <a:rPr lang="en-US" sz="1800" dirty="0">
                          <a:effectLst/>
                        </a:rPr>
                        <a:t>6.5579</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rtl="0" fontAlgn="b"/>
                      <a:r>
                        <a:rPr lang="en-US" sz="1800">
                          <a:effectLst/>
                        </a:rPr>
                        <a:t>432821.4</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800">
                          <a:effectLst/>
                        </a:rPr>
                        <a:t>389539.26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rtl="0" fontAlgn="b"/>
                      <a:r>
                        <a:rPr lang="en-US" sz="1800" b="0" dirty="0">
                          <a:effectLst/>
                          <a:latin typeface="Google Sans Mono"/>
                        </a:rPr>
                        <a:t>721.369</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US" sz="1800">
                          <a:effectLst/>
                        </a:rPr>
                        <a:t>6.011408333</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rtl="0" fontAlgn="b"/>
                      <a:r>
                        <a:rPr lang="en-US" sz="1800" dirty="0">
                          <a:effectLst/>
                        </a:rPr>
                        <a:t>6</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tc>
                  <a:txBody>
                    <a:bodyPr/>
                    <a:lstStyle/>
                    <a:p>
                      <a:pPr algn="ctr" rtl="0" fontAlgn="b"/>
                      <a:r>
                        <a:rPr lang="en-US" sz="1800" dirty="0">
                          <a:effectLst/>
                        </a:rPr>
                        <a:t>270</a:t>
                      </a:r>
                    </a:p>
                  </a:txBody>
                  <a:tcPr marL="12315" marR="12315" marT="8210" marB="821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1524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8956049"/>
                  </a:ext>
                </a:extLst>
              </a:tr>
            </a:tbl>
          </a:graphicData>
        </a:graphic>
      </p:graphicFrame>
      <p:sp>
        <p:nvSpPr>
          <p:cNvPr id="2" name="Footer Placeholder 1">
            <a:extLst>
              <a:ext uri="{FF2B5EF4-FFF2-40B4-BE49-F238E27FC236}">
                <a16:creationId xmlns:a16="http://schemas.microsoft.com/office/drawing/2014/main" id="{9E840D68-297E-B675-4AA8-0E0630E7684C}"/>
              </a:ext>
            </a:extLst>
          </p:cNvPr>
          <p:cNvSpPr>
            <a:spLocks noGrp="1"/>
          </p:cNvSpPr>
          <p:nvPr>
            <p:ph type="ftr" sz="quarter" idx="11"/>
          </p:nvPr>
        </p:nvSpPr>
        <p:spPr/>
        <p:txBody>
          <a:bodyPr/>
          <a:lstStyle/>
          <a:p>
            <a:r>
              <a:rPr lang="en-US"/>
              <a:t>MD MAHBUB ALI</a:t>
            </a:r>
          </a:p>
        </p:txBody>
      </p:sp>
    </p:spTree>
    <p:extLst>
      <p:ext uri="{BB962C8B-B14F-4D97-AF65-F5344CB8AC3E}">
        <p14:creationId xmlns:p14="http://schemas.microsoft.com/office/powerpoint/2010/main" val="2823401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TotalTime>
  <Words>1378</Words>
  <Application>Microsoft Office PowerPoint</Application>
  <PresentationFormat>Widescreen</PresentationFormat>
  <Paragraphs>542</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azo-sans-web</vt:lpstr>
      <vt:lpstr>Calibri</vt:lpstr>
      <vt:lpstr>Calibri Light</vt:lpstr>
      <vt:lpstr>Courier New</vt:lpstr>
      <vt:lpstr>Google Sans Mono</vt:lpstr>
      <vt:lpstr>pp_radio_groteskmedium</vt:lpstr>
      <vt:lpstr>pp_radio_groteskregular</vt:lpstr>
      <vt:lpstr>Roboto</vt:lpstr>
      <vt:lpstr>Times New Roman</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Mahbub Sifat</dc:creator>
  <cp:lastModifiedBy>Mahbub Sifat</cp:lastModifiedBy>
  <cp:revision>6</cp:revision>
  <dcterms:created xsi:type="dcterms:W3CDTF">2023-04-27T21:10:41Z</dcterms:created>
  <dcterms:modified xsi:type="dcterms:W3CDTF">2023-05-01T07:11:00Z</dcterms:modified>
</cp:coreProperties>
</file>