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257" r:id="rId7"/>
    <p:sldId id="258" r:id="rId8"/>
    <p:sldId id="259" r:id="rId9"/>
    <p:sldId id="260" r:id="rId10"/>
    <p:sldId id="270" r:id="rId11"/>
    <p:sldId id="262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microsoft.com/office/2011/relationships/chartColorStyle" Target="colors3.xml" /><Relationship Id="rId1" Type="http://schemas.microsoft.com/office/2011/relationships/chartStyle" Target="style3.xml" /><Relationship Id="rId4" Type="http://schemas.openxmlformats.org/officeDocument/2006/relationships/oleObject" Target="Book1" TargetMode="Externa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4.xml" /><Relationship Id="rId1" Type="http://schemas.microsoft.com/office/2011/relationships/chartStyle" Target="style4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Chicken Alfredo</c:v>
                </c:pt>
                <c:pt idx="1">
                  <c:v>Caesar Salad</c:v>
                </c:pt>
                <c:pt idx="2">
                  <c:v>Chocolate Cake (slice)</c:v>
                </c:pt>
              </c:strCache>
            </c:strRef>
          </c:cat>
          <c:val>
            <c:numRef>
              <c:f>Sheet1!$B$2:$B$4</c:f>
              <c:numCache>
                <c:formatCode>"$"#,##0.00_);[Red]\("$"#,##0.00\)</c:formatCode>
                <c:ptCount val="3"/>
                <c:pt idx="0">
                  <c:v>4.5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8-4DFD-8E8B-A57F0E6828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Chicken Alfredo</c:v>
                </c:pt>
                <c:pt idx="1">
                  <c:v>Caesar Salad</c:v>
                </c:pt>
                <c:pt idx="2">
                  <c:v>Chocolate Cake (slice)</c:v>
                </c:pt>
              </c:strCache>
            </c:strRef>
          </c:cat>
          <c:val>
            <c:numRef>
              <c:f>Sheet1!$C$2:$C$4</c:f>
              <c:numCache>
                <c:formatCode>"$"#,##0.00_);[Red]\("$"#,##0.00\)</c:formatCode>
                <c:ptCount val="3"/>
                <c:pt idx="0">
                  <c:v>12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58-4DFD-8E8B-A57F0E682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1998491904"/>
        <c:axId val="199761945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Food Cost Percentage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Chicken Alfredo</c:v>
                </c:pt>
                <c:pt idx="1">
                  <c:v>Caesar Salad</c:v>
                </c:pt>
                <c:pt idx="2">
                  <c:v>Chocolate Cake (slice)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0.375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58-4DFD-8E8B-A57F0E682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8479904"/>
        <c:axId val="1997627776"/>
      </c:lineChart>
      <c:catAx>
        <c:axId val="199849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619456"/>
        <c:crosses val="autoZero"/>
        <c:auto val="1"/>
        <c:lblAlgn val="ctr"/>
        <c:lblOffset val="100"/>
        <c:noMultiLvlLbl val="0"/>
      </c:catAx>
      <c:valAx>
        <c:axId val="199761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491904"/>
        <c:crosses val="autoZero"/>
        <c:crossBetween val="between"/>
      </c:valAx>
      <c:valAx>
        <c:axId val="1997627776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479904"/>
        <c:crosses val="max"/>
        <c:crossBetween val="between"/>
      </c:valAx>
      <c:catAx>
        <c:axId val="1998479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97627776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Sheet1!$D$22</c:f>
              <c:strCache>
                <c:ptCount val="1"/>
                <c:pt idx="0">
                  <c:v>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FCD6-4A24-8CF8-326C1360F2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CD6-4A24-8CF8-326C1360F2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CD6-4A24-8CF8-326C1360F2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CD6-4A24-8CF8-326C1360F2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FCD6-4A24-8CF8-326C1360F2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FCD6-4A24-8CF8-326C1360F2E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CD6-4A24-8CF8-326C1360F2E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CD6-4A24-8CF8-326C1360F2E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CD6-4A24-8CF8-326C1360F2E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CD6-4A24-8CF8-326C1360F2E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CD6-4A24-8CF8-326C1360F2E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CD6-4A24-8CF8-326C1360F2E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Sheet1!$C$23:$C$28</c:f>
              <c:strCache>
                <c:ptCount val="6"/>
                <c:pt idx="0">
                  <c:v>Entrees</c:v>
                </c:pt>
                <c:pt idx="1">
                  <c:v>Appetizers</c:v>
                </c:pt>
                <c:pt idx="2">
                  <c:v>Sides</c:v>
                </c:pt>
                <c:pt idx="3">
                  <c:v>Desserts</c:v>
                </c:pt>
                <c:pt idx="4">
                  <c:v>Beverages</c:v>
                </c:pt>
                <c:pt idx="5">
                  <c:v>Total</c:v>
                </c:pt>
              </c:strCache>
            </c:strRef>
          </c:cat>
          <c:val>
            <c:numRef>
              <c:f>Sheet1!$D$23:$D$28</c:f>
              <c:numCache>
                <c:formatCode>General</c:formatCode>
                <c:ptCount val="6"/>
                <c:pt idx="0">
                  <c:v>300</c:v>
                </c:pt>
                <c:pt idx="1">
                  <c:v>500</c:v>
                </c:pt>
                <c:pt idx="2">
                  <c:v>400</c:v>
                </c:pt>
                <c:pt idx="3">
                  <c:v>100</c:v>
                </c:pt>
                <c:pt idx="4">
                  <c:v>225</c:v>
                </c:pt>
                <c:pt idx="5">
                  <c:v>1525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CD6-4A24-8CF8-326C1360F2EE}"/>
            </c:ext>
          </c:extLst>
        </c:ser>
        <c:ser>
          <c:idx val="1"/>
          <c:order val="1"/>
          <c:tx>
            <c:strRef>
              <c:f>Sheet1!$E$22</c:f>
              <c:strCache>
                <c:ptCount val="1"/>
                <c:pt idx="0">
                  <c:v>Percentage of 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E-FCD6-4A24-8CF8-326C1360F2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0-FCD6-4A24-8CF8-326C1360F2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2-FCD6-4A24-8CF8-326C1360F2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FCD6-4A24-8CF8-326C1360F2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FCD6-4A24-8CF8-326C1360F2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FCD6-4A24-8CF8-326C1360F2E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FCD6-4A24-8CF8-326C1360F2E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FCD6-4A24-8CF8-326C1360F2E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FCD6-4A24-8CF8-326C1360F2E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FCD6-4A24-8CF8-326C1360F2E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FCD6-4A24-8CF8-326C1360F2E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FCD6-4A24-8CF8-326C1360F2E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Sheet1!$C$23:$C$28</c:f>
              <c:strCache>
                <c:ptCount val="6"/>
                <c:pt idx="0">
                  <c:v>Entrees</c:v>
                </c:pt>
                <c:pt idx="1">
                  <c:v>Appetizers</c:v>
                </c:pt>
                <c:pt idx="2">
                  <c:v>Sides</c:v>
                </c:pt>
                <c:pt idx="3">
                  <c:v>Desserts</c:v>
                </c:pt>
                <c:pt idx="4">
                  <c:v>Beverages</c:v>
                </c:pt>
                <c:pt idx="5">
                  <c:v>Total</c:v>
                </c:pt>
              </c:strCache>
            </c:strRef>
          </c:cat>
          <c:val>
            <c:numRef>
              <c:f>Sheet1!$E$23:$E$28</c:f>
              <c:numCache>
                <c:formatCode>0%</c:formatCode>
                <c:ptCount val="6"/>
                <c:pt idx="0">
                  <c:v>0.65</c:v>
                </c:pt>
                <c:pt idx="1">
                  <c:v>0.94</c:v>
                </c:pt>
                <c:pt idx="2">
                  <c:v>0.85</c:v>
                </c:pt>
                <c:pt idx="3">
                  <c:v>0.6</c:v>
                </c:pt>
                <c:pt idx="4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CD6-4A24-8CF8-326C1360F2E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tile tx="0" ty="0" sx="100000" sy="100000" flip="none" algn="tl"/>
    </a:blip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Sheet1!$B$11:$D$18</cx:f>
        <cx:lvl ptCount="8">
          <cx:pt idx="0">Lunch (11:00 AM - 2:00 PM)</cx:pt>
          <cx:pt idx="1">Dinner (5:00 PM - 8:00 PM)</cx:pt>
          <cx:pt idx="2">Breakfast (7:00 AM - 10:00 AM)</cx:pt>
          <cx:pt idx="3">Lunch (11:00 AM - 2:00 PM)</cx:pt>
          <cx:pt idx="4">Happy Hour (4:00 PM - 6:00 PM)</cx:pt>
          <cx:pt idx="5">Dinner (5:00 PM - 8:00 PM)</cx:pt>
          <cx:pt idx="6">Takeout Orders (All Day)</cx:pt>
          <cx:pt idx="7">Brunch (10:00 AM - 2:00 PM)</cx:pt>
        </cx:lvl>
        <cx:lvl ptCount="8">
          <cx:pt idx="0">Monday</cx:pt>
          <cx:pt idx="1">Monday</cx:pt>
          <cx:pt idx="2">Tuesday</cx:pt>
          <cx:pt idx="3">Tuesday</cx:pt>
          <cx:pt idx="4">Wednesday</cx:pt>
          <cx:pt idx="5">Wednesday</cx:pt>
          <cx:pt idx="6">Thursday</cx:pt>
          <cx:pt idx="7">Not Shown</cx:pt>
        </cx:lvl>
        <cx:lvl ptCount="8">
          <cx:pt idx="0">5/20/2024</cx:pt>
          <cx:pt idx="1">5/20/2024</cx:pt>
          <cx:pt idx="2">5/21/2024</cx:pt>
          <cx:pt idx="3">5/21/2024</cx:pt>
          <cx:pt idx="4">5/22/2024</cx:pt>
          <cx:pt idx="5">5/22/2024</cx:pt>
          <cx:pt idx="6">5/23/2024</cx:pt>
          <cx:pt idx="7">2 weekend days</cx:pt>
        </cx:lvl>
      </cx:strDim>
      <cx:numDim type="val">
        <cx:f>Sheet1!$E$11:$E$18</cx:f>
        <cx:lvl ptCount="8" formatCode="General">
          <cx:pt idx="0">52</cx:pt>
          <cx:pt idx="1">38</cx:pt>
          <cx:pt idx="2">15</cx:pt>
          <cx:pt idx="3">47</cx:pt>
          <cx:pt idx="4">22</cx:pt>
          <cx:pt idx="5">45</cx:pt>
          <cx:pt idx="6">31</cx:pt>
          <cx:pt idx="7">0</cx:pt>
        </cx:lvl>
      </cx:numDim>
    </cx:data>
    <cx:data id="1">
      <cx:strDim type="cat">
        <cx:f>Sheet1!$B$11:$D$18</cx:f>
        <cx:lvl ptCount="8">
          <cx:pt idx="0">Lunch (11:00 AM - 2:00 PM)</cx:pt>
          <cx:pt idx="1">Dinner (5:00 PM - 8:00 PM)</cx:pt>
          <cx:pt idx="2">Breakfast (7:00 AM - 10:00 AM)</cx:pt>
          <cx:pt idx="3">Lunch (11:00 AM - 2:00 PM)</cx:pt>
          <cx:pt idx="4">Happy Hour (4:00 PM - 6:00 PM)</cx:pt>
          <cx:pt idx="5">Dinner (5:00 PM - 8:00 PM)</cx:pt>
          <cx:pt idx="6">Takeout Orders (All Day)</cx:pt>
          <cx:pt idx="7">Brunch (10:00 AM - 2:00 PM)</cx:pt>
        </cx:lvl>
        <cx:lvl ptCount="8">
          <cx:pt idx="0">Monday</cx:pt>
          <cx:pt idx="1">Monday</cx:pt>
          <cx:pt idx="2">Tuesday</cx:pt>
          <cx:pt idx="3">Tuesday</cx:pt>
          <cx:pt idx="4">Wednesday</cx:pt>
          <cx:pt idx="5">Wednesday</cx:pt>
          <cx:pt idx="6">Thursday</cx:pt>
          <cx:pt idx="7">Not Shown</cx:pt>
        </cx:lvl>
        <cx:lvl ptCount="8">
          <cx:pt idx="0">5/20/2024</cx:pt>
          <cx:pt idx="1">5/20/2024</cx:pt>
          <cx:pt idx="2">5/21/2024</cx:pt>
          <cx:pt idx="3">5/21/2024</cx:pt>
          <cx:pt idx="4">5/22/2024</cx:pt>
          <cx:pt idx="5">5/22/2024</cx:pt>
          <cx:pt idx="6">5/23/2024</cx:pt>
          <cx:pt idx="7">2 weekend days</cx:pt>
        </cx:lvl>
      </cx:strDim>
      <cx:numDim type="val">
        <cx:f>Sheet1!$F$11:$F$18</cx:f>
        <cx:lvl ptCount="8" formatCode="&quot;$&quot;#,##0.00_);[Red]\(&quot;$&quot;#,##0.00\)">
          <cx:pt idx="0">12.5</cx:pt>
          <cx:pt idx="1">18</cx:pt>
          <cx:pt idx="2">8.25</cx:pt>
          <cx:pt idx="3">13</cx:pt>
          <cx:pt idx="4">10.75</cx:pt>
          <cx:pt idx="5">17.5</cx:pt>
          <cx:pt idx="6">15.25</cx:pt>
          <cx:pt idx="7">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dirty="0"/>
              <a:t>Customer traffic</a:t>
            </a:r>
            <a:endParaRPr lang="en-US" sz="1500" b="1" i="0" u="none" strike="noStrike" cap="all" spc="100" baseline="0" dirty="0">
              <a:solidFill>
                <a:prstClr val="white"/>
              </a:solidFill>
              <a:latin typeface="Arial"/>
            </a:endParaRPr>
          </a:p>
        </cx:rich>
      </cx:tx>
    </cx:title>
    <cx:plotArea>
      <cx:plotAreaRegion>
        <cx:series layoutId="clusteredColumn" uniqueId="{BEC374C7-1F1D-4F50-9920-489729AF3A85}" formatIdx="0">
          <cx:tx>
            <cx:txData>
              <cx:f>Sheet1!$E$10</cx:f>
              <cx:v>Customer Count</cx:v>
            </cx:txData>
          </cx:tx>
          <cx:dataId val="0"/>
          <cx:layoutPr>
            <cx:aggregation/>
          </cx:layoutPr>
          <cx:axisId val="1"/>
        </cx:series>
        <cx:series layoutId="paretoLine" ownerIdx="0" uniqueId="{7C53561E-7A0C-45BE-847C-387C2A9A24EE}" formatIdx="1">
          <cx:axisId val="2"/>
        </cx:series>
        <cx:series layoutId="clusteredColumn" hidden="1" uniqueId="{8474BCC0-B8A4-4B49-BF42-98F8B2375F40}" formatIdx="2">
          <cx:tx>
            <cx:txData>
              <cx:v>Average Order Value</cx:v>
            </cx:txData>
          </cx:tx>
          <cx:dataId val="1"/>
          <cx:layoutPr>
            <cx:aggregation/>
          </cx:layoutPr>
          <cx:axisId val="1"/>
        </cx:series>
        <cx:series layoutId="paretoLine" ownerIdx="2" uniqueId="{7BE91D97-3839-44DD-A4B0-000854C23143}" formatIdx="3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14.12.2024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our Company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12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microsoft.com/office/2014/relationships/chartEx" Target="../charts/chartEx1.xml" /><Relationship Id="rId1" Type="http://schemas.openxmlformats.org/officeDocument/2006/relationships/slideLayout" Target="../slideLayouts/slideLayout5.xml" /><Relationship Id="rId4" Type="http://schemas.openxmlformats.org/officeDocument/2006/relationships/chart" Target="../charts/char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96" y="458513"/>
            <a:ext cx="5690680" cy="1517356"/>
          </a:xfrm>
        </p:spPr>
        <p:txBody>
          <a:bodyPr/>
          <a:lstStyle/>
          <a:p>
            <a:r>
              <a:rPr lang="en-US" dirty="0"/>
              <a:t>Food Service Company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464" y="3429000"/>
            <a:ext cx="4242816" cy="166766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Name:</a:t>
            </a:r>
            <a:r>
              <a:rPr lang="en-GB" dirty="0"/>
              <a:t> Md </a:t>
            </a:r>
            <a:r>
              <a:rPr lang="en-GB" dirty="0" err="1"/>
              <a:t>Masum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Batch:</a:t>
            </a:r>
            <a:r>
              <a:rPr lang="en-GB"/>
              <a:t>51 (Roll: 01-051-25)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200" dirty="0"/>
              <a:t>Department of Political Science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1</a:t>
            </a:r>
            <a:r>
              <a:rPr lang="en-GB" dirty="0"/>
              <a:t>4</a:t>
            </a:r>
            <a:r>
              <a:rPr lang="en-US" dirty="0"/>
              <a:t>.</a:t>
            </a:r>
            <a:r>
              <a:rPr lang="en-GB" dirty="0"/>
              <a:t>12</a:t>
            </a:r>
            <a:r>
              <a:rPr lang="en-US" dirty="0"/>
              <a:t>.2024</a:t>
            </a:r>
            <a:endParaRPr lang="ru-RU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7121C7-C6C3-4701-BC13-02D5719AC45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2520" r="12520"/>
          <a:stretch>
            <a:fillRect/>
          </a:stretch>
        </p:blipFill>
        <p:spPr/>
      </p:pic>
      <p:pic>
        <p:nvPicPr>
          <p:cNvPr id="1026" name="Picture 2" descr="Food Service Logo - Free Vectors &amp; PSDs to Download">
            <a:extLst>
              <a:ext uri="{FF2B5EF4-FFF2-40B4-BE49-F238E27FC236}">
                <a16:creationId xmlns:a16="http://schemas.microsoft.com/office/drawing/2014/main" id="{64212E57-043E-4453-9D2E-43D509F7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35" y="1975869"/>
            <a:ext cx="1161288" cy="10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Food Service Company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017</a:t>
            </a:r>
            <a:r>
              <a:rPr lang="en-GB" dirty="0"/>
              <a:t>22387826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masum5219</a:t>
            </a:r>
            <a:r>
              <a:rPr lang="en-US" dirty="0"/>
              <a:t>@gmail.com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4B409A29-6C95-51E1-8952-D6E9FFA10553}"/>
              </a:ext>
            </a:extLst>
          </p:cNvPr>
          <p:cNvSpPr/>
          <p:nvPr/>
        </p:nvSpPr>
        <p:spPr>
          <a:xfrm>
            <a:off x="814944" y="6039825"/>
            <a:ext cx="1842985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GB" sz="1000" dirty="0">
                <a:solidFill>
                  <a:srgbClr val="197DCE"/>
                </a:solidFill>
              </a:rPr>
              <a:t>Food service company </a:t>
            </a:r>
            <a:endParaRPr lang="en-US" sz="1000" dirty="0">
              <a:solidFill>
                <a:srgbClr val="197D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to visit our company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838200" y="2459504"/>
            <a:ext cx="9805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>
                <a:solidFill>
                  <a:srgbClr val="0070C0"/>
                </a:solidFill>
              </a:rPr>
              <a:t>Barishal university Road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>
                <a:solidFill>
                  <a:srgbClr val="0070C0"/>
                </a:solidFill>
              </a:rPr>
              <a:t>63 No Streets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dirty="0">
                <a:solidFill>
                  <a:srgbClr val="0070C0"/>
                </a:solidFill>
              </a:rPr>
              <a:t>Cell: 043111178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833E642-25F4-9989-1734-8BB48AAB73FC}"/>
              </a:ext>
            </a:extLst>
          </p:cNvPr>
          <p:cNvSpPr/>
          <p:nvPr/>
        </p:nvSpPr>
        <p:spPr>
          <a:xfrm>
            <a:off x="781987" y="5797768"/>
            <a:ext cx="1854776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GB" sz="1000" dirty="0">
                <a:solidFill>
                  <a:srgbClr val="197DCE"/>
                </a:solidFill>
              </a:rPr>
              <a:t>Food service company </a:t>
            </a:r>
            <a:endParaRPr lang="en-US" sz="1000" dirty="0">
              <a:solidFill>
                <a:srgbClr val="197D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introduction to the company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7113788" cy="274981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0" dirty="0">
                <a:solidFill>
                  <a:schemeClr val="tx1"/>
                </a:solidFill>
              </a:rPr>
              <a:t>A food service company is a business that prepares and serves food to consumers. This can take many forms, including: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Restaurants: </a:t>
            </a:r>
            <a:r>
              <a:rPr lang="en-US" b="0" dirty="0">
                <a:solidFill>
                  <a:schemeClr val="tx1"/>
                </a:solidFill>
              </a:rPr>
              <a:t>Sit-down establishments with a variety of foods on the menu.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Fast food: </a:t>
            </a:r>
            <a:r>
              <a:rPr lang="en-US" b="0" dirty="0">
                <a:solidFill>
                  <a:schemeClr val="tx1"/>
                </a:solidFill>
              </a:rPr>
              <a:t>Chains that offer pre-made meals quickly and at a lower cost.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Cafes: </a:t>
            </a:r>
            <a:r>
              <a:rPr lang="en-US" b="0" dirty="0">
                <a:solidFill>
                  <a:schemeClr val="tx1"/>
                </a:solidFill>
              </a:rPr>
              <a:t>Casual spots serving coffee, tea, pastries, and light fare.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Caterers: </a:t>
            </a:r>
            <a:r>
              <a:rPr lang="en-US" b="0" dirty="0">
                <a:solidFill>
                  <a:schemeClr val="tx1"/>
                </a:solidFill>
              </a:rPr>
              <a:t>Businesses that prepare and deliver food for events.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Food distributors: </a:t>
            </a:r>
            <a:r>
              <a:rPr lang="en-US" b="0" dirty="0">
                <a:solidFill>
                  <a:schemeClr val="tx1"/>
                </a:solidFill>
              </a:rPr>
              <a:t>Companies that supply food and ingredients to restaurants and other businesses.</a:t>
            </a:r>
          </a:p>
          <a:p>
            <a:pPr algn="just"/>
            <a:r>
              <a:rPr lang="en-US" b="0" dirty="0">
                <a:solidFill>
                  <a:schemeClr val="tx1"/>
                </a:solidFill>
              </a:rPr>
              <a:t>Food service companies play a major role in our daily lives, providing meals for people on the go, at work, at school, and during special occasions.</a:t>
            </a:r>
          </a:p>
          <a:p>
            <a:endParaRPr lang="ru-R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Food Service Company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0" name="Picture 2" descr="Elegant, Serious, It Company Logo Design for Serving You ...">
            <a:extLst>
              <a:ext uri="{FF2B5EF4-FFF2-40B4-BE49-F238E27FC236}">
                <a16:creationId xmlns:a16="http://schemas.microsoft.com/office/drawing/2014/main" id="{3012B0BE-C470-43EF-AB71-C1A57FD931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 b="2931"/>
          <a:stretch>
            <a:fillRect/>
          </a:stretch>
        </p:blipFill>
        <p:spPr bwMode="auto">
          <a:xfrm>
            <a:off x="9652126" y="133350"/>
            <a:ext cx="1613281" cy="131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E9A03-0A8D-4804-BA2E-E34B996A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08" y="2666169"/>
            <a:ext cx="3593592" cy="196069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2C0615F8-7821-4D1D-A347-E1022EE58890}"/>
              </a:ext>
            </a:extLst>
          </p:cNvPr>
          <p:cNvSpPr/>
          <p:nvPr/>
        </p:nvSpPr>
        <p:spPr>
          <a:xfrm>
            <a:off x="781987" y="5797768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2056" name="Picture 8" descr="Free vector flat design antojitos logo design template">
            <a:extLst>
              <a:ext uri="{FF2B5EF4-FFF2-40B4-BE49-F238E27FC236}">
                <a16:creationId xmlns:a16="http://schemas.microsoft.com/office/drawing/2014/main" id="{AA68B0EF-7523-4DC8-804B-B262E191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65" y="4596474"/>
            <a:ext cx="1201293" cy="120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4" y="599856"/>
            <a:ext cx="5458968" cy="920750"/>
          </a:xfrm>
        </p:spPr>
        <p:txBody>
          <a:bodyPr>
            <a:normAutofit/>
          </a:bodyPr>
          <a:lstStyle/>
          <a:p>
            <a:r>
              <a:rPr lang="en-US" sz="3200" dirty="0"/>
              <a:t>Key products and services</a:t>
            </a:r>
            <a:endParaRPr lang="ru-RU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Food Service Company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8C41BC-88D9-49FF-AD35-58D8EE10D14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6272784" y="1919784"/>
            <a:ext cx="557868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service companies offer a wide range of products and services to businesses in the food and beverage industry. These can be broadly categorized into two main areas: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and Beverage Products:</a:t>
            </a:r>
            <a:endParaRPr kumimoji="0" lang="en-US" altLang="en-US" b="0" i="1" u="sng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Fresh and frozen food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includes a wide variety of meats, poultry, seafood, produce, dairy products, and bakery items.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Dry goods and pantry staples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includes items such as flour, sugar, rice, pasta, beans, canned goods, and condiments.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Beverages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includes soft drinks, juices, coffee, tea, alcoholic beverages, and more.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Service Equipment and Supplies:</a:t>
            </a:r>
            <a:endParaRPr kumimoji="0" lang="en-US" altLang="en-US" b="0" i="1" u="sng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Kitchen equipment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includes ovens, refrigerators, freezers, dishwashers, mixers, food processors, and other equipment used in food preparation.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Restaurant supplies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includes disposable cups, plates, napkins, utensils, tablecloths, and other items used in food service.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Janitorial supplies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includes cleaning products, paper towels, garbage bags, and other items used to keep a restaurant clean.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1334AC3-844A-47DC-8A0D-AF37FD2D3E9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5577" r="15577"/>
          <a:stretch>
            <a:fillRect/>
          </a:stretch>
        </p:blipFill>
        <p:spPr>
          <a:xfrm>
            <a:off x="1410741" y="0"/>
            <a:ext cx="3894833" cy="5656330"/>
          </a:xfrm>
        </p:spPr>
      </p:pic>
      <p:pic>
        <p:nvPicPr>
          <p:cNvPr id="3081" name="Picture 9" descr="Free vector detailed chef logo template">
            <a:extLst>
              <a:ext uri="{FF2B5EF4-FFF2-40B4-BE49-F238E27FC236}">
                <a16:creationId xmlns:a16="http://schemas.microsoft.com/office/drawing/2014/main" id="{4B74C03C-788E-4AF6-ABCB-533C5628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14" y="5112884"/>
            <a:ext cx="1242196" cy="12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9BF79C4D-3DB5-4BAA-ADF9-680B9E9107C9}"/>
              </a:ext>
            </a:extLst>
          </p:cNvPr>
          <p:cNvSpPr/>
          <p:nvPr/>
        </p:nvSpPr>
        <p:spPr>
          <a:xfrm>
            <a:off x="8668512" y="200678"/>
            <a:ext cx="411480" cy="448056"/>
          </a:xfrm>
          <a:prstGeom prst="downArrow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5D90CD7-1A37-B4B0-11CA-D82E36AE2B9E}"/>
              </a:ext>
            </a:extLst>
          </p:cNvPr>
          <p:cNvSpPr/>
          <p:nvPr/>
        </p:nvSpPr>
        <p:spPr>
          <a:xfrm>
            <a:off x="781987" y="5797768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Analyze the company’s statistical data</a:t>
            </a:r>
            <a:endParaRPr lang="ru-R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686" y="2386584"/>
            <a:ext cx="4838462" cy="299923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Food Service Company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40ADAA1-E595-4B4D-8AD9-8A4C94E46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201603"/>
              </p:ext>
            </p:extLst>
          </p:nvPr>
        </p:nvGraphicFramePr>
        <p:xfrm>
          <a:off x="480686" y="2386584"/>
          <a:ext cx="4838462" cy="2999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CF08C9D-D335-46D5-B2DA-4ACEE07C56D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t="9800" b="9800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  <p:pic>
        <p:nvPicPr>
          <p:cNvPr id="4100" name="Picture 4" descr="Free vector restaurant logo editorial template">
            <a:extLst>
              <a:ext uri="{FF2B5EF4-FFF2-40B4-BE49-F238E27FC236}">
                <a16:creationId xmlns:a16="http://schemas.microsoft.com/office/drawing/2014/main" id="{71FBFE97-1614-4A26-943F-3DAFD9EB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22" y="48822"/>
            <a:ext cx="2251858" cy="12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A679B3C-F26F-49BB-7675-341449F4442B}"/>
              </a:ext>
            </a:extLst>
          </p:cNvPr>
          <p:cNvSpPr/>
          <p:nvPr/>
        </p:nvSpPr>
        <p:spPr>
          <a:xfrm>
            <a:off x="781987" y="5797768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Comparison between Customer Traffic and Total Sales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Food Service Company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B2B780F4-E76B-4DC4-B45E-FDD4A3BC51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5970495"/>
                  </p:ext>
                </p:extLst>
              </p:nvPr>
            </p:nvGraphicFramePr>
            <p:xfrm>
              <a:off x="1121664" y="2600325"/>
              <a:ext cx="4578953" cy="28437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B2B780F4-E76B-4DC4-B45E-FDD4A3BC51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664" y="2600325"/>
                <a:ext cx="4578953" cy="284378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38F5B03-63D4-45E8-A5CA-A16B65454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134531"/>
              </p:ext>
            </p:extLst>
          </p:nvPr>
        </p:nvGraphicFramePr>
        <p:xfrm>
          <a:off x="6277622" y="2600325"/>
          <a:ext cx="4649458" cy="2843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C72B5070-0DC8-09D4-B56A-56343B5DB42C}"/>
              </a:ext>
            </a:extLst>
          </p:cNvPr>
          <p:cNvSpPr/>
          <p:nvPr/>
        </p:nvSpPr>
        <p:spPr>
          <a:xfrm>
            <a:off x="781987" y="5797768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84824177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Selling Rate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/>
          <a:lstStyle/>
          <a:p>
            <a:r>
              <a:rPr lang="en-US" dirty="0"/>
              <a:t>Everyone from children to adults likes our food, but children like it more.</a:t>
            </a:r>
            <a:endParaRPr lang="ru-RU" dirty="0"/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30%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Dessert </a:t>
            </a:r>
            <a:endParaRPr lang="ru-RU" dirty="0"/>
          </a:p>
        </p:txBody>
      </p:sp>
      <p:sp>
        <p:nvSpPr>
          <p:cNvPr id="24" name="Oval 23" descr="Circle shape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25%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5899" y="3990708"/>
            <a:ext cx="1597889" cy="365125"/>
          </a:xfrm>
        </p:spPr>
        <p:txBody>
          <a:bodyPr/>
          <a:lstStyle/>
          <a:p>
            <a:r>
              <a:rPr lang="en-GB" dirty="0"/>
              <a:t>Chicken chop</a:t>
            </a:r>
            <a:endParaRPr lang="ru-RU" dirty="0"/>
          </a:p>
        </p:txBody>
      </p:sp>
      <p:sp>
        <p:nvSpPr>
          <p:cNvPr id="25" name="Oval 24" descr="Circle shape">
            <a:extLst>
              <a:ext uri="{FF2B5EF4-FFF2-40B4-BE49-F238E27FC236}">
                <a16:creationId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9611395" y="3774029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FECF88-E632-4781-8739-84E6E892DC4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US" dirty="0"/>
              <a:t>20%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D0B53C-EBAB-4000-8108-72EE7F62A9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Vegetables </a:t>
            </a:r>
            <a:endParaRPr lang="ru-RU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Fish </a:t>
            </a:r>
            <a:endParaRPr lang="ru-RU" dirty="0"/>
          </a:p>
        </p:txBody>
      </p:sp>
      <p:sp>
        <p:nvSpPr>
          <p:cNvPr id="20" name="Oval 19" descr="Circle shape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US" dirty="0"/>
              <a:t>10%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Meat</a:t>
            </a:r>
            <a:endParaRPr lang="ru-RU" dirty="0"/>
          </a:p>
        </p:txBody>
      </p:sp>
      <p:sp>
        <p:nvSpPr>
          <p:cNvPr id="22" name="Oval 21" descr="Circle shape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9611420" y="4506094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5%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Egg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859" y="5596223"/>
            <a:ext cx="5815901" cy="1171441"/>
          </a:xfrm>
        </p:spPr>
        <p:txBody>
          <a:bodyPr/>
          <a:lstStyle/>
          <a:p>
            <a:r>
              <a:rPr lang="en-GB" dirty="0"/>
              <a:t>Food Service Company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62DAC0AB-0F05-81F8-6176-2041FC1B0904}"/>
              </a:ext>
            </a:extLst>
          </p:cNvPr>
          <p:cNvSpPr/>
          <p:nvPr/>
        </p:nvSpPr>
        <p:spPr>
          <a:xfrm>
            <a:off x="630859" y="6008109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 Chart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 anchor="ctr"/>
          <a:lstStyle/>
          <a:p>
            <a:pPr algn="ctr"/>
            <a:r>
              <a:rPr lang="en-US" dirty="0"/>
              <a:t>Enjoy high-quality food at a low cost.</a:t>
            </a:r>
            <a:endParaRPr lang="ru-RU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248271780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+mn-lt"/>
                        </a:rPr>
                        <a:t>Single 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+mn-lt"/>
                        </a:rPr>
                        <a:t>Double 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+mn-lt"/>
                        </a:rPr>
                        <a:t>Special </a:t>
                      </a:r>
                      <a:endParaRPr lang="ru-RU" sz="12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Desert</a:t>
                      </a:r>
                      <a:endParaRPr lang="ru-RU" sz="1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Frozen Fish 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Chicken palate 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Meat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Beaf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Vegetables 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Chicken chop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Egg fry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Pasta 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Nodose</a:t>
                      </a:r>
                      <a:r>
                        <a:rPr lang="en-GB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200" b="1" i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Food Service Company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C7D0E4D-489A-444F-1D48-6B6A6B16BB17}"/>
              </a:ext>
            </a:extLst>
          </p:cNvPr>
          <p:cNvSpPr/>
          <p:nvPr/>
        </p:nvSpPr>
        <p:spPr>
          <a:xfrm>
            <a:off x="781987" y="5797768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Food Service Company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124B1F-EEBE-4C68-8F6E-D8A4FE3B7BE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1147" b="11147"/>
          <a:stretch>
            <a:fillRect/>
          </a:stretch>
        </p:blipFill>
        <p:spPr/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3709562-44A0-D7BA-AC0F-0F361CC53478}"/>
              </a:ext>
            </a:extLst>
          </p:cNvPr>
          <p:cNvSpPr/>
          <p:nvPr/>
        </p:nvSpPr>
        <p:spPr>
          <a:xfrm>
            <a:off x="781987" y="5797768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dia Placeholder 1" descr="Video">
            <a:extLst>
              <a:ext uri="{FF2B5EF4-FFF2-40B4-BE49-F238E27FC236}">
                <a16:creationId xmlns:a16="http://schemas.microsoft.com/office/drawing/2014/main" id="{531D7866-D98C-4600-BEC4-FCE6295FAD2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smell of our food will make you intoxicated.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Food service company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7017E-8A0F-C097-4AA6-FC474BE4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2370668"/>
            <a:ext cx="6839870" cy="3198282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86ECA58B-2E8A-4223-EACD-92959D952674}"/>
              </a:ext>
            </a:extLst>
          </p:cNvPr>
          <p:cNvSpPr/>
          <p:nvPr/>
        </p:nvSpPr>
        <p:spPr>
          <a:xfrm>
            <a:off x="781987" y="5797768"/>
            <a:ext cx="1793750" cy="365125"/>
          </a:xfrm>
          <a:prstGeom prst="fram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549</Words>
  <Application>Microsoft Office PowerPoint</Application>
  <PresentationFormat>Widescreen</PresentationFormat>
  <Paragraphs>121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Food Service Company</vt:lpstr>
      <vt:lpstr>Brief introduction to the company</vt:lpstr>
      <vt:lpstr>Key products and services</vt:lpstr>
      <vt:lpstr>Analyze the company’s statistical data</vt:lpstr>
      <vt:lpstr>COMPARISON</vt:lpstr>
      <vt:lpstr>Selling Rate</vt:lpstr>
      <vt:lpstr>Price Chart</vt:lpstr>
      <vt:lpstr>BIG IMAGE</vt:lpstr>
      <vt:lpstr>The smell of our food will make you intoxicated.</vt:lpstr>
      <vt:lpstr>THANK YOU!</vt:lpstr>
      <vt:lpstr>Address to visit our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Service Company</dc:title>
  <dc:creator/>
  <cp:lastModifiedBy>masum5219@gmail.com</cp:lastModifiedBy>
  <cp:revision>4</cp:revision>
  <dcterms:created xsi:type="dcterms:W3CDTF">2024-06-01T05:09:54Z</dcterms:created>
  <dcterms:modified xsi:type="dcterms:W3CDTF">2024-12-14T04:19:35Z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