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56" r:id="rId3"/>
    <p:sldId id="258" r:id="rId4"/>
    <p:sldId id="263" r:id="rId5"/>
    <p:sldId id="265" r:id="rId6"/>
    <p:sldId id="266" r:id="rId7"/>
    <p:sldId id="269" r:id="rId8"/>
    <p:sldId id="268" r:id="rId9"/>
    <p:sldId id="267" r:id="rId10"/>
    <p:sldId id="259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9"/>
    <a:srgbClr val="FFFF57"/>
    <a:srgbClr val="FFFF33"/>
    <a:srgbClr val="262626"/>
    <a:srgbClr val="294E90"/>
    <a:srgbClr val="878787"/>
    <a:srgbClr val="DDEDE0"/>
    <a:srgbClr val="B1C0DD"/>
    <a:srgbClr val="097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Green Delta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Assets</c:v>
                </c:pt>
                <c:pt idx="1">
                  <c:v>Owners Equity</c:v>
                </c:pt>
                <c:pt idx="2">
                  <c:v>Total Equity And Liabilities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1.8200000000000001E-2</c:v>
                </c:pt>
                <c:pt idx="1">
                  <c:v>6.1499999999999999E-2</c:v>
                </c:pt>
                <c:pt idx="2">
                  <c:v>-3.5299999999999998E-2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8-467E-B573-8E600A8E97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Pioneer Company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Assets</c:v>
                </c:pt>
                <c:pt idx="1">
                  <c:v>Owners Equity</c:v>
                </c:pt>
                <c:pt idx="2">
                  <c:v>Total Equity And Liabilities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0.13639999999999999</c:v>
                </c:pt>
                <c:pt idx="1">
                  <c:v>0.12839999999999999</c:v>
                </c:pt>
                <c:pt idx="2">
                  <c:v>5.7000000000000002E-3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8-467E-B573-8E600A8E97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578640"/>
        <c:axId val="1490589456"/>
      </c:barChart>
      <c:catAx>
        <c:axId val="149057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89456"/>
        <c:crosses val="autoZero"/>
        <c:auto val="1"/>
        <c:lblAlgn val="ctr"/>
        <c:lblOffset val="100"/>
        <c:noMultiLvlLbl val="0"/>
      </c:catAx>
      <c:valAx>
        <c:axId val="1490589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7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11060531496057"/>
          <c:y val="0.85125640678786885"/>
          <c:w val="0.32505517368201253"/>
          <c:h val="5.2128017836795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5448937859051"/>
          <c:y val="5.1723256089628446E-2"/>
          <c:w val="0.86019618727699432"/>
          <c:h val="0.86989858291267597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578640"/>
        <c:axId val="1490589456"/>
      </c:barChart>
      <c:catAx>
        <c:axId val="149057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89456"/>
        <c:crosses val="autoZero"/>
        <c:auto val="1"/>
        <c:lblAlgn val="ctr"/>
        <c:lblOffset val="100"/>
        <c:noMultiLvlLbl val="0"/>
      </c:catAx>
      <c:valAx>
        <c:axId val="1490589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786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3711060531496057"/>
          <c:y val="0.85125640678786885"/>
          <c:w val="0.32505517368201253"/>
          <c:h val="5.2128017836795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Green Delta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Profit</c:v>
                </c:pt>
                <c:pt idx="1">
                  <c:v>Pioneer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9C1-8EDE-7475C94C6A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Pioneer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Profit</c:v>
                </c:pt>
                <c:pt idx="1">
                  <c:v>Pioneer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CD-49C1-8EDE-7475C94C6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090415"/>
        <c:axId val="1990089583"/>
      </c:barChart>
      <c:catAx>
        <c:axId val="199009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089583"/>
        <c:crosses val="autoZero"/>
        <c:auto val="1"/>
        <c:lblAlgn val="ctr"/>
        <c:lblOffset val="100"/>
        <c:noMultiLvlLbl val="0"/>
      </c:catAx>
      <c:valAx>
        <c:axId val="199008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09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5448937859051"/>
          <c:y val="2.879745445377322E-2"/>
          <c:w val="0.86019618727699432"/>
          <c:h val="0.86989858291267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Green Delta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Assets</c:v>
                </c:pt>
                <c:pt idx="1">
                  <c:v>Owners Equity</c:v>
                </c:pt>
                <c:pt idx="2">
                  <c:v>Total Equity And Liabilities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1.8200000000000001E-2</c:v>
                </c:pt>
                <c:pt idx="1">
                  <c:v>6.1499999999999999E-2</c:v>
                </c:pt>
                <c:pt idx="2">
                  <c:v>-3.5299999999999998E-2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2-4C9F-9FC2-5BE55D12F1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Pioneer Company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Assets</c:v>
                </c:pt>
                <c:pt idx="1">
                  <c:v>Owners Equity</c:v>
                </c:pt>
                <c:pt idx="2">
                  <c:v>Total Equity And Liabilities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0.13639999999999999</c:v>
                </c:pt>
                <c:pt idx="1">
                  <c:v>0.12839999999999999</c:v>
                </c:pt>
                <c:pt idx="2">
                  <c:v>5.7000000000000002E-3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2-4C9F-9FC2-5BE55D12F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578640"/>
        <c:axId val="1490589456"/>
      </c:barChart>
      <c:catAx>
        <c:axId val="149057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89456"/>
        <c:crosses val="autoZero"/>
        <c:auto val="1"/>
        <c:lblAlgn val="ctr"/>
        <c:lblOffset val="100"/>
        <c:noMultiLvlLbl val="0"/>
      </c:catAx>
      <c:valAx>
        <c:axId val="1490589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7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11060531496057"/>
          <c:y val="0.85125640678786885"/>
          <c:w val="0.32505517368201253"/>
          <c:h val="5.2128017836795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A861C-6014-409D-8801-CED497F7FF4E}" type="doc">
      <dgm:prSet loTypeId="urn:microsoft.com/office/officeart/2005/8/layout/balance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7F9FF-18EC-408D-8ED6-CF01CD092EF1}">
      <dgm:prSet phldrT="[Text]" phldr="1"/>
      <dgm:spPr/>
      <dgm:t>
        <a:bodyPr/>
        <a:lstStyle/>
        <a:p>
          <a:endParaRPr lang="en-US" dirty="0"/>
        </a:p>
      </dgm:t>
    </dgm:pt>
    <dgm:pt modelId="{49814F99-977B-4C11-8D85-873B088DC4A5}" type="parTrans" cxnId="{2F3DDEFA-F056-43DC-8A58-6BAA04F8DEC4}">
      <dgm:prSet/>
      <dgm:spPr/>
      <dgm:t>
        <a:bodyPr/>
        <a:lstStyle/>
        <a:p>
          <a:endParaRPr lang="en-US"/>
        </a:p>
      </dgm:t>
    </dgm:pt>
    <dgm:pt modelId="{B0B7F727-CF10-4CCA-BF5E-4CC1BF68781C}" type="sibTrans" cxnId="{2F3DDEFA-F056-43DC-8A58-6BAA04F8DEC4}">
      <dgm:prSet/>
      <dgm:spPr/>
      <dgm:t>
        <a:bodyPr/>
        <a:lstStyle/>
        <a:p>
          <a:endParaRPr lang="en-US"/>
        </a:p>
      </dgm:t>
    </dgm:pt>
    <dgm:pt modelId="{7DC54ABA-B3AF-4144-BA78-8072A2ED3E3C}">
      <dgm:prSet phldrT="[Text]" phldr="1"/>
      <dgm:spPr/>
      <dgm:t>
        <a:bodyPr/>
        <a:lstStyle/>
        <a:p>
          <a:endParaRPr lang="en-US" dirty="0"/>
        </a:p>
      </dgm:t>
    </dgm:pt>
    <dgm:pt modelId="{57680F78-9B7C-4267-AC5C-5FD54416D212}" type="sibTrans" cxnId="{401199AB-E0B6-44BD-9E53-0F303412033D}">
      <dgm:prSet/>
      <dgm:spPr/>
      <dgm:t>
        <a:bodyPr/>
        <a:lstStyle/>
        <a:p>
          <a:endParaRPr lang="en-US"/>
        </a:p>
      </dgm:t>
    </dgm:pt>
    <dgm:pt modelId="{79637C61-9D60-4ED2-AF21-15FB92B9364C}" type="parTrans" cxnId="{401199AB-E0B6-44BD-9E53-0F303412033D}">
      <dgm:prSet/>
      <dgm:spPr/>
      <dgm:t>
        <a:bodyPr/>
        <a:lstStyle/>
        <a:p>
          <a:endParaRPr lang="en-US"/>
        </a:p>
      </dgm:t>
    </dgm:pt>
    <dgm:pt modelId="{82ED8BC2-6B99-4DF9-B9DA-97D465958F13}">
      <dgm:prSet phldrT="[Text]" phldr="1"/>
      <dgm:spPr/>
      <dgm:t>
        <a:bodyPr/>
        <a:lstStyle/>
        <a:p>
          <a:endParaRPr lang="en-US"/>
        </a:p>
      </dgm:t>
    </dgm:pt>
    <dgm:pt modelId="{194E3E43-6089-47A1-86DB-93BBC950B8EF}" type="sibTrans" cxnId="{1DEE12D3-FCF4-4036-AE8F-DD8AC63C5411}">
      <dgm:prSet/>
      <dgm:spPr/>
      <dgm:t>
        <a:bodyPr/>
        <a:lstStyle/>
        <a:p>
          <a:endParaRPr lang="en-US"/>
        </a:p>
      </dgm:t>
    </dgm:pt>
    <dgm:pt modelId="{44FEE811-FD49-4181-BECA-B4D7CA4A7332}" type="parTrans" cxnId="{1DEE12D3-FCF4-4036-AE8F-DD8AC63C5411}">
      <dgm:prSet/>
      <dgm:spPr/>
      <dgm:t>
        <a:bodyPr/>
        <a:lstStyle/>
        <a:p>
          <a:endParaRPr lang="en-US"/>
        </a:p>
      </dgm:t>
    </dgm:pt>
    <dgm:pt modelId="{267FE661-81EB-4F57-9397-89D90F885E09}">
      <dgm:prSet phldrT="[Text]" phldr="1"/>
      <dgm:spPr/>
      <dgm:t>
        <a:bodyPr/>
        <a:lstStyle/>
        <a:p>
          <a:endParaRPr lang="en-US" dirty="0"/>
        </a:p>
      </dgm:t>
    </dgm:pt>
    <dgm:pt modelId="{633411C2-7F51-4BC0-BC2C-16AB8B9246A1}" type="sibTrans" cxnId="{ECD0944F-83A9-44C1-A78A-3AAFBD124905}">
      <dgm:prSet/>
      <dgm:spPr/>
      <dgm:t>
        <a:bodyPr/>
        <a:lstStyle/>
        <a:p>
          <a:endParaRPr lang="en-US"/>
        </a:p>
      </dgm:t>
    </dgm:pt>
    <dgm:pt modelId="{302149ED-BC7F-467C-AE8E-C00A1912F4A0}" type="parTrans" cxnId="{ECD0944F-83A9-44C1-A78A-3AAFBD124905}">
      <dgm:prSet/>
      <dgm:spPr/>
      <dgm:t>
        <a:bodyPr/>
        <a:lstStyle/>
        <a:p>
          <a:endParaRPr lang="en-US"/>
        </a:p>
      </dgm:t>
    </dgm:pt>
    <dgm:pt modelId="{777A7B00-1E29-4E08-86D4-79963D3D4684}">
      <dgm:prSet phldrT="[Text]" phldr="1"/>
      <dgm:spPr/>
      <dgm:t>
        <a:bodyPr/>
        <a:lstStyle/>
        <a:p>
          <a:endParaRPr lang="en-US" dirty="0"/>
        </a:p>
      </dgm:t>
    </dgm:pt>
    <dgm:pt modelId="{1CEFE43E-F288-41C7-9A7F-78C4F0BFAB30}" type="sibTrans" cxnId="{7A109A4E-9B1A-4B60-9F55-50413A041659}">
      <dgm:prSet/>
      <dgm:spPr/>
      <dgm:t>
        <a:bodyPr/>
        <a:lstStyle/>
        <a:p>
          <a:endParaRPr lang="en-US"/>
        </a:p>
      </dgm:t>
    </dgm:pt>
    <dgm:pt modelId="{58E13579-DD95-4FD9-8958-DF40E32DF45D}" type="parTrans" cxnId="{7A109A4E-9B1A-4B60-9F55-50413A041659}">
      <dgm:prSet/>
      <dgm:spPr/>
      <dgm:t>
        <a:bodyPr/>
        <a:lstStyle/>
        <a:p>
          <a:endParaRPr lang="en-US"/>
        </a:p>
      </dgm:t>
    </dgm:pt>
    <dgm:pt modelId="{B518A13D-1629-42A9-BF5B-62527C32CF76}">
      <dgm:prSet phldrT="[Text]"/>
      <dgm:spPr/>
      <dgm:t>
        <a:bodyPr/>
        <a:lstStyle/>
        <a:p>
          <a:r>
            <a:rPr lang="en-US" dirty="0" err="1"/>
            <a:t>Ddd</a:t>
          </a:r>
          <a:endParaRPr lang="en-US" dirty="0"/>
        </a:p>
        <a:p>
          <a:endParaRPr lang="en-US" dirty="0"/>
        </a:p>
      </dgm:t>
    </dgm:pt>
    <dgm:pt modelId="{A001A1D0-BB12-4D5B-8A3B-DC8C83DFFFCC}" type="sibTrans" cxnId="{27A1DF8A-B3F8-4F8F-AFAF-36AF1C60A97C}">
      <dgm:prSet/>
      <dgm:spPr/>
      <dgm:t>
        <a:bodyPr/>
        <a:lstStyle/>
        <a:p>
          <a:endParaRPr lang="en-US"/>
        </a:p>
      </dgm:t>
    </dgm:pt>
    <dgm:pt modelId="{770E42E5-2CAD-41D9-A263-B1C35AD1CCC1}" type="parTrans" cxnId="{27A1DF8A-B3F8-4F8F-AFAF-36AF1C60A97C}">
      <dgm:prSet/>
      <dgm:spPr/>
      <dgm:t>
        <a:bodyPr/>
        <a:lstStyle/>
        <a:p>
          <a:endParaRPr lang="en-US"/>
        </a:p>
      </dgm:t>
    </dgm:pt>
    <dgm:pt modelId="{953206CE-A3CD-48C2-AC75-87D759FA139F}">
      <dgm:prSet phldrT="[Text]"/>
      <dgm:spPr/>
      <dgm:t>
        <a:bodyPr/>
        <a:lstStyle/>
        <a:p>
          <a:endParaRPr lang="en-US" dirty="0"/>
        </a:p>
      </dgm:t>
    </dgm:pt>
    <dgm:pt modelId="{B00EBA96-7F8E-445E-9100-1B4AEFD666E1}" type="sibTrans" cxnId="{E84E236A-1360-49CD-A96F-AB788963AE89}">
      <dgm:prSet/>
      <dgm:spPr/>
      <dgm:t>
        <a:bodyPr/>
        <a:lstStyle/>
        <a:p>
          <a:endParaRPr lang="en-US"/>
        </a:p>
      </dgm:t>
    </dgm:pt>
    <dgm:pt modelId="{87AE7654-B27E-42A6-AAFD-7ADD4E4D6CFD}" type="parTrans" cxnId="{E84E236A-1360-49CD-A96F-AB788963AE89}">
      <dgm:prSet/>
      <dgm:spPr/>
      <dgm:t>
        <a:bodyPr/>
        <a:lstStyle/>
        <a:p>
          <a:endParaRPr lang="en-US"/>
        </a:p>
      </dgm:t>
    </dgm:pt>
    <dgm:pt modelId="{1C6B7239-FD29-4EE1-8BDC-F559E16273CE}" type="pres">
      <dgm:prSet presAssocID="{545A861C-6014-409D-8801-CED497F7FF4E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30148D5-37E7-4971-85D0-12732D64B2E1}" type="pres">
      <dgm:prSet presAssocID="{545A861C-6014-409D-8801-CED497F7FF4E}" presName="dummyMaxCanvas" presStyleCnt="0"/>
      <dgm:spPr/>
    </dgm:pt>
    <dgm:pt modelId="{B41BA6E2-CCC0-4834-A797-163E9A3464EE}" type="pres">
      <dgm:prSet presAssocID="{545A861C-6014-409D-8801-CED497F7FF4E}" presName="parentComposite" presStyleCnt="0"/>
      <dgm:spPr/>
    </dgm:pt>
    <dgm:pt modelId="{243F882A-EEE3-4A2D-9E64-651367493BF5}" type="pres">
      <dgm:prSet presAssocID="{545A861C-6014-409D-8801-CED497F7FF4E}" presName="parent1" presStyleLbl="alignAccFollowNode1" presStyleIdx="0" presStyleCnt="4" custLinFactNeighborX="2882" custLinFactNeighborY="25937">
        <dgm:presLayoutVars>
          <dgm:chMax val="4"/>
        </dgm:presLayoutVars>
      </dgm:prSet>
      <dgm:spPr/>
    </dgm:pt>
    <dgm:pt modelId="{6FFC0007-F96E-4A38-8DCA-F4FC70866CA5}" type="pres">
      <dgm:prSet presAssocID="{545A861C-6014-409D-8801-CED497F7FF4E}" presName="parent2" presStyleLbl="alignAccFollowNode1" presStyleIdx="1" presStyleCnt="4">
        <dgm:presLayoutVars>
          <dgm:chMax val="4"/>
        </dgm:presLayoutVars>
      </dgm:prSet>
      <dgm:spPr/>
    </dgm:pt>
    <dgm:pt modelId="{3B18480A-4A7E-451F-B486-77FAB5F0F0AF}" type="pres">
      <dgm:prSet presAssocID="{545A861C-6014-409D-8801-CED497F7FF4E}" presName="childrenComposite" presStyleCnt="0"/>
      <dgm:spPr/>
    </dgm:pt>
    <dgm:pt modelId="{DD2F0DA7-C163-4F61-94D4-47BA55E95308}" type="pres">
      <dgm:prSet presAssocID="{545A861C-6014-409D-8801-CED497F7FF4E}" presName="dummyMaxCanvas_ChildArea" presStyleCnt="0"/>
      <dgm:spPr/>
    </dgm:pt>
    <dgm:pt modelId="{C49FC420-DE21-4A53-801D-B4E90D6EB81B}" type="pres">
      <dgm:prSet presAssocID="{545A861C-6014-409D-8801-CED497F7FF4E}" presName="fulcrum" presStyleLbl="alignAccFollowNode1" presStyleIdx="2" presStyleCnt="4"/>
      <dgm:spPr/>
    </dgm:pt>
    <dgm:pt modelId="{5F851320-113F-42A0-9455-549912DE23DB}" type="pres">
      <dgm:prSet presAssocID="{545A861C-6014-409D-8801-CED497F7FF4E}" presName="balance_23" presStyleLbl="alignAccFollowNode1" presStyleIdx="3" presStyleCnt="4">
        <dgm:presLayoutVars>
          <dgm:bulletEnabled val="1"/>
        </dgm:presLayoutVars>
      </dgm:prSet>
      <dgm:spPr/>
    </dgm:pt>
    <dgm:pt modelId="{26142E69-9B04-48D8-ABDF-EE84F292F9E0}" type="pres">
      <dgm:prSet presAssocID="{545A861C-6014-409D-8801-CED497F7FF4E}" presName="right_23_1" presStyleLbl="node1" presStyleIdx="0" presStyleCnt="5">
        <dgm:presLayoutVars>
          <dgm:bulletEnabled val="1"/>
        </dgm:presLayoutVars>
      </dgm:prSet>
      <dgm:spPr/>
    </dgm:pt>
    <dgm:pt modelId="{C6441BE8-2FB5-4C67-B862-3E382268FE6D}" type="pres">
      <dgm:prSet presAssocID="{545A861C-6014-409D-8801-CED497F7FF4E}" presName="right_23_2" presStyleLbl="node1" presStyleIdx="1" presStyleCnt="5">
        <dgm:presLayoutVars>
          <dgm:bulletEnabled val="1"/>
        </dgm:presLayoutVars>
      </dgm:prSet>
      <dgm:spPr/>
    </dgm:pt>
    <dgm:pt modelId="{D3275381-8D17-4FDD-94DD-64FB80AF6F3A}" type="pres">
      <dgm:prSet presAssocID="{545A861C-6014-409D-8801-CED497F7FF4E}" presName="right_23_3" presStyleLbl="node1" presStyleIdx="2" presStyleCnt="5" custLinFactNeighborX="-3739" custLinFactNeighborY="-1423">
        <dgm:presLayoutVars>
          <dgm:bulletEnabled val="1"/>
        </dgm:presLayoutVars>
      </dgm:prSet>
      <dgm:spPr/>
    </dgm:pt>
    <dgm:pt modelId="{5D5D862A-2E22-44C6-891A-AEDB879E740B}" type="pres">
      <dgm:prSet presAssocID="{545A861C-6014-409D-8801-CED497F7FF4E}" presName="left_23_1" presStyleLbl="node1" presStyleIdx="3" presStyleCnt="5">
        <dgm:presLayoutVars>
          <dgm:bulletEnabled val="1"/>
        </dgm:presLayoutVars>
      </dgm:prSet>
      <dgm:spPr/>
    </dgm:pt>
    <dgm:pt modelId="{FE57729C-4660-4518-BE3A-7AAA8B46364F}" type="pres">
      <dgm:prSet presAssocID="{545A861C-6014-409D-8801-CED497F7FF4E}" presName="left_23_2" presStyleLbl="node1" presStyleIdx="4" presStyleCnt="5" custLinFactNeighborY="2083">
        <dgm:presLayoutVars>
          <dgm:bulletEnabled val="1"/>
        </dgm:presLayoutVars>
      </dgm:prSet>
      <dgm:spPr/>
    </dgm:pt>
  </dgm:ptLst>
  <dgm:cxnLst>
    <dgm:cxn modelId="{07E65D13-BDD3-4CC8-99B6-5402590E2E0F}" type="presOf" srcId="{953206CE-A3CD-48C2-AC75-87D759FA139F}" destId="{243F882A-EEE3-4A2D-9E64-651367493BF5}" srcOrd="0" destOrd="0" presId="urn:microsoft.com/office/officeart/2005/8/layout/balance1"/>
    <dgm:cxn modelId="{F6BBA01A-CCA2-4B7C-B7A3-6F7F86C68019}" type="presOf" srcId="{B518A13D-1629-42A9-BF5B-62527C32CF76}" destId="{6FFC0007-F96E-4A38-8DCA-F4FC70866CA5}" srcOrd="0" destOrd="0" presId="urn:microsoft.com/office/officeart/2005/8/layout/balance1"/>
    <dgm:cxn modelId="{E84E236A-1360-49CD-A96F-AB788963AE89}" srcId="{545A861C-6014-409D-8801-CED497F7FF4E}" destId="{953206CE-A3CD-48C2-AC75-87D759FA139F}" srcOrd="0" destOrd="0" parTransId="{87AE7654-B27E-42A6-AAFD-7ADD4E4D6CFD}" sibTransId="{B00EBA96-7F8E-445E-9100-1B4AEFD666E1}"/>
    <dgm:cxn modelId="{6DD8894A-205B-4B51-8B0D-8DF4C2CC5D21}" type="presOf" srcId="{545A861C-6014-409D-8801-CED497F7FF4E}" destId="{1C6B7239-FD29-4EE1-8BDC-F559E16273CE}" srcOrd="0" destOrd="0" presId="urn:microsoft.com/office/officeart/2005/8/layout/balance1"/>
    <dgm:cxn modelId="{7A109A4E-9B1A-4B60-9F55-50413A041659}" srcId="{B518A13D-1629-42A9-BF5B-62527C32CF76}" destId="{777A7B00-1E29-4E08-86D4-79963D3D4684}" srcOrd="0" destOrd="0" parTransId="{58E13579-DD95-4FD9-8958-DF40E32DF45D}" sibTransId="{1CEFE43E-F288-41C7-9A7F-78C4F0BFAB30}"/>
    <dgm:cxn modelId="{ECD0944F-83A9-44C1-A78A-3AAFBD124905}" srcId="{953206CE-A3CD-48C2-AC75-87D759FA139F}" destId="{267FE661-81EB-4F57-9397-89D90F885E09}" srcOrd="0" destOrd="0" parTransId="{302149ED-BC7F-467C-AE8E-C00A1912F4A0}" sibTransId="{633411C2-7F51-4BC0-BC2C-16AB8B9246A1}"/>
    <dgm:cxn modelId="{7D804A7B-1BE3-4BF2-B049-CE206C9680A5}" type="presOf" srcId="{7DC54ABA-B3AF-4144-BA78-8072A2ED3E3C}" destId="{FE57729C-4660-4518-BE3A-7AAA8B46364F}" srcOrd="0" destOrd="0" presId="urn:microsoft.com/office/officeart/2005/8/layout/balance1"/>
    <dgm:cxn modelId="{27A1DF8A-B3F8-4F8F-AFAF-36AF1C60A97C}" srcId="{545A861C-6014-409D-8801-CED497F7FF4E}" destId="{B518A13D-1629-42A9-BF5B-62527C32CF76}" srcOrd="1" destOrd="0" parTransId="{770E42E5-2CAD-41D9-A263-B1C35AD1CCC1}" sibTransId="{A001A1D0-BB12-4D5B-8A3B-DC8C83DFFFCC}"/>
    <dgm:cxn modelId="{FC34ED91-9969-4804-A59C-B77AF2B716D9}" type="presOf" srcId="{A3D7F9FF-18EC-408D-8ED6-CF01CD092EF1}" destId="{D3275381-8D17-4FDD-94DD-64FB80AF6F3A}" srcOrd="0" destOrd="0" presId="urn:microsoft.com/office/officeart/2005/8/layout/balance1"/>
    <dgm:cxn modelId="{B5D21FA3-79DA-4827-9578-271CBA57C4CE}" type="presOf" srcId="{777A7B00-1E29-4E08-86D4-79963D3D4684}" destId="{26142E69-9B04-48D8-ABDF-EE84F292F9E0}" srcOrd="0" destOrd="0" presId="urn:microsoft.com/office/officeart/2005/8/layout/balance1"/>
    <dgm:cxn modelId="{401199AB-E0B6-44BD-9E53-0F303412033D}" srcId="{953206CE-A3CD-48C2-AC75-87D759FA139F}" destId="{7DC54ABA-B3AF-4144-BA78-8072A2ED3E3C}" srcOrd="1" destOrd="0" parTransId="{79637C61-9D60-4ED2-AF21-15FB92B9364C}" sibTransId="{57680F78-9B7C-4267-AC5C-5FD54416D212}"/>
    <dgm:cxn modelId="{1DEE12D3-FCF4-4036-AE8F-DD8AC63C5411}" srcId="{B518A13D-1629-42A9-BF5B-62527C32CF76}" destId="{82ED8BC2-6B99-4DF9-B9DA-97D465958F13}" srcOrd="1" destOrd="0" parTransId="{44FEE811-FD49-4181-BECA-B4D7CA4A7332}" sibTransId="{194E3E43-6089-47A1-86DB-93BBC950B8EF}"/>
    <dgm:cxn modelId="{7F755AF5-6EC9-44C0-ACDB-E9E11C8E6A49}" type="presOf" srcId="{267FE661-81EB-4F57-9397-89D90F885E09}" destId="{5D5D862A-2E22-44C6-891A-AEDB879E740B}" srcOrd="0" destOrd="0" presId="urn:microsoft.com/office/officeart/2005/8/layout/balance1"/>
    <dgm:cxn modelId="{EBA452F8-17F1-46EF-BE22-8F91AB0BDA3D}" type="presOf" srcId="{82ED8BC2-6B99-4DF9-B9DA-97D465958F13}" destId="{C6441BE8-2FB5-4C67-B862-3E382268FE6D}" srcOrd="0" destOrd="0" presId="urn:microsoft.com/office/officeart/2005/8/layout/balance1"/>
    <dgm:cxn modelId="{2F3DDEFA-F056-43DC-8A58-6BAA04F8DEC4}" srcId="{B518A13D-1629-42A9-BF5B-62527C32CF76}" destId="{A3D7F9FF-18EC-408D-8ED6-CF01CD092EF1}" srcOrd="2" destOrd="0" parTransId="{49814F99-977B-4C11-8D85-873B088DC4A5}" sibTransId="{B0B7F727-CF10-4CCA-BF5E-4CC1BF68781C}"/>
    <dgm:cxn modelId="{FCE76375-5C44-4E63-9B53-A99245D8C5DC}" type="presParOf" srcId="{1C6B7239-FD29-4EE1-8BDC-F559E16273CE}" destId="{930148D5-37E7-4971-85D0-12732D64B2E1}" srcOrd="0" destOrd="0" presId="urn:microsoft.com/office/officeart/2005/8/layout/balance1"/>
    <dgm:cxn modelId="{914CF225-7948-4B16-8CCF-256B6976E9B6}" type="presParOf" srcId="{1C6B7239-FD29-4EE1-8BDC-F559E16273CE}" destId="{B41BA6E2-CCC0-4834-A797-163E9A3464EE}" srcOrd="1" destOrd="0" presId="urn:microsoft.com/office/officeart/2005/8/layout/balance1"/>
    <dgm:cxn modelId="{26875C0E-B242-4C6C-A95E-D1FA8B4138DB}" type="presParOf" srcId="{B41BA6E2-CCC0-4834-A797-163E9A3464EE}" destId="{243F882A-EEE3-4A2D-9E64-651367493BF5}" srcOrd="0" destOrd="0" presId="urn:microsoft.com/office/officeart/2005/8/layout/balance1"/>
    <dgm:cxn modelId="{97794BB4-06AA-4D4D-A54E-20A255EF46B9}" type="presParOf" srcId="{B41BA6E2-CCC0-4834-A797-163E9A3464EE}" destId="{6FFC0007-F96E-4A38-8DCA-F4FC70866CA5}" srcOrd="1" destOrd="0" presId="urn:microsoft.com/office/officeart/2005/8/layout/balance1"/>
    <dgm:cxn modelId="{0B2A6E61-A684-4BFF-8C33-26A03EA0CCE0}" type="presParOf" srcId="{1C6B7239-FD29-4EE1-8BDC-F559E16273CE}" destId="{3B18480A-4A7E-451F-B486-77FAB5F0F0AF}" srcOrd="2" destOrd="0" presId="urn:microsoft.com/office/officeart/2005/8/layout/balance1"/>
    <dgm:cxn modelId="{783C336A-8EC7-4BF3-812F-941E4D243D24}" type="presParOf" srcId="{3B18480A-4A7E-451F-B486-77FAB5F0F0AF}" destId="{DD2F0DA7-C163-4F61-94D4-47BA55E95308}" srcOrd="0" destOrd="0" presId="urn:microsoft.com/office/officeart/2005/8/layout/balance1"/>
    <dgm:cxn modelId="{0A35A7BF-5F58-4076-B980-4AC7C91A2094}" type="presParOf" srcId="{3B18480A-4A7E-451F-B486-77FAB5F0F0AF}" destId="{C49FC420-DE21-4A53-801D-B4E90D6EB81B}" srcOrd="1" destOrd="0" presId="urn:microsoft.com/office/officeart/2005/8/layout/balance1"/>
    <dgm:cxn modelId="{4891C11D-5816-4F80-80F2-A00DDD379E04}" type="presParOf" srcId="{3B18480A-4A7E-451F-B486-77FAB5F0F0AF}" destId="{5F851320-113F-42A0-9455-549912DE23DB}" srcOrd="2" destOrd="0" presId="urn:microsoft.com/office/officeart/2005/8/layout/balance1"/>
    <dgm:cxn modelId="{4F92DAC6-E232-4E12-A22A-F22F9BB0A4F7}" type="presParOf" srcId="{3B18480A-4A7E-451F-B486-77FAB5F0F0AF}" destId="{26142E69-9B04-48D8-ABDF-EE84F292F9E0}" srcOrd="3" destOrd="0" presId="urn:microsoft.com/office/officeart/2005/8/layout/balance1"/>
    <dgm:cxn modelId="{EB35FBAB-2116-425C-BEA3-2CA41C7DB89A}" type="presParOf" srcId="{3B18480A-4A7E-451F-B486-77FAB5F0F0AF}" destId="{C6441BE8-2FB5-4C67-B862-3E382268FE6D}" srcOrd="4" destOrd="0" presId="urn:microsoft.com/office/officeart/2005/8/layout/balance1"/>
    <dgm:cxn modelId="{3AD9EFB8-C75B-430D-8327-977713D6CF2A}" type="presParOf" srcId="{3B18480A-4A7E-451F-B486-77FAB5F0F0AF}" destId="{D3275381-8D17-4FDD-94DD-64FB80AF6F3A}" srcOrd="5" destOrd="0" presId="urn:microsoft.com/office/officeart/2005/8/layout/balance1"/>
    <dgm:cxn modelId="{EDF5B8A8-B516-4CF3-88EA-6B77BBA6B1D6}" type="presParOf" srcId="{3B18480A-4A7E-451F-B486-77FAB5F0F0AF}" destId="{5D5D862A-2E22-44C6-891A-AEDB879E740B}" srcOrd="6" destOrd="0" presId="urn:microsoft.com/office/officeart/2005/8/layout/balance1"/>
    <dgm:cxn modelId="{7A12E9F3-30AF-4F86-8A13-7FC806EC910E}" type="presParOf" srcId="{3B18480A-4A7E-451F-B486-77FAB5F0F0AF}" destId="{FE57729C-4660-4518-BE3A-7AAA8B46364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F882A-EEE3-4A2D-9E64-651367493BF5}">
      <dsp:nvSpPr>
        <dsp:cNvPr id="0" name=""/>
        <dsp:cNvSpPr/>
      </dsp:nvSpPr>
      <dsp:spPr>
        <a:xfrm>
          <a:off x="769759" y="152402"/>
          <a:ext cx="1057654" cy="5875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86969" y="169612"/>
        <a:ext cx="1023234" cy="553166"/>
      </dsp:txXfrm>
    </dsp:sp>
    <dsp:sp modelId="{6FFC0007-F96E-4A38-8DCA-F4FC70866CA5}">
      <dsp:nvSpPr>
        <dsp:cNvPr id="0" name=""/>
        <dsp:cNvSpPr/>
      </dsp:nvSpPr>
      <dsp:spPr>
        <a:xfrm>
          <a:off x="2267001" y="0"/>
          <a:ext cx="1057654" cy="5875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Ddd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84211" y="17210"/>
        <a:ext cx="1023234" cy="553166"/>
      </dsp:txXfrm>
    </dsp:sp>
    <dsp:sp modelId="{C49FC420-DE21-4A53-801D-B4E90D6EB81B}">
      <dsp:nvSpPr>
        <dsp:cNvPr id="0" name=""/>
        <dsp:cNvSpPr/>
      </dsp:nvSpPr>
      <dsp:spPr>
        <a:xfrm>
          <a:off x="1811622" y="2497240"/>
          <a:ext cx="440689" cy="44068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51320-113F-42A0-9455-549912DE23DB}">
      <dsp:nvSpPr>
        <dsp:cNvPr id="0" name=""/>
        <dsp:cNvSpPr/>
      </dsp:nvSpPr>
      <dsp:spPr>
        <a:xfrm rot="240000">
          <a:off x="709494" y="2308400"/>
          <a:ext cx="2644944" cy="184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42E69-9B04-48D8-ABDF-EE84F292F9E0}">
      <dsp:nvSpPr>
        <dsp:cNvPr id="0" name=""/>
        <dsp:cNvSpPr/>
      </dsp:nvSpPr>
      <dsp:spPr>
        <a:xfrm rot="240000">
          <a:off x="2297554" y="1845973"/>
          <a:ext cx="1055307" cy="491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21555" y="1869974"/>
        <a:ext cx="1007305" cy="443663"/>
      </dsp:txXfrm>
    </dsp:sp>
    <dsp:sp modelId="{C6441BE8-2FB5-4C67-B862-3E382268FE6D}">
      <dsp:nvSpPr>
        <dsp:cNvPr id="0" name=""/>
        <dsp:cNvSpPr/>
      </dsp:nvSpPr>
      <dsp:spPr>
        <a:xfrm rot="240000">
          <a:off x="2335747" y="1317145"/>
          <a:ext cx="1055307" cy="491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59748" y="1341146"/>
        <a:ext cx="1007305" cy="443663"/>
      </dsp:txXfrm>
    </dsp:sp>
    <dsp:sp modelId="{D3275381-8D17-4FDD-94DD-64FB80AF6F3A}">
      <dsp:nvSpPr>
        <dsp:cNvPr id="0" name=""/>
        <dsp:cNvSpPr/>
      </dsp:nvSpPr>
      <dsp:spPr>
        <a:xfrm rot="240000">
          <a:off x="2333296" y="792043"/>
          <a:ext cx="1055307" cy="491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57297" y="816044"/>
        <a:ext cx="1007305" cy="443663"/>
      </dsp:txXfrm>
    </dsp:sp>
    <dsp:sp modelId="{5D5D862A-2E22-44C6-891A-AEDB879E740B}">
      <dsp:nvSpPr>
        <dsp:cNvPr id="0" name=""/>
        <dsp:cNvSpPr/>
      </dsp:nvSpPr>
      <dsp:spPr>
        <a:xfrm rot="240000">
          <a:off x="784520" y="1740207"/>
          <a:ext cx="1055307" cy="491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808521" y="1764208"/>
        <a:ext cx="1007305" cy="443663"/>
      </dsp:txXfrm>
    </dsp:sp>
    <dsp:sp modelId="{FE57729C-4660-4518-BE3A-7AAA8B46364F}">
      <dsp:nvSpPr>
        <dsp:cNvPr id="0" name=""/>
        <dsp:cNvSpPr/>
      </dsp:nvSpPr>
      <dsp:spPr>
        <a:xfrm rot="240000">
          <a:off x="822713" y="1223130"/>
          <a:ext cx="1055307" cy="491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846714" y="1247131"/>
        <a:ext cx="1007305" cy="443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5A1A9-DE6D-41DF-A0EE-5BEB8A05957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D6D1-E410-454C-BAD3-86AE8292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216F-8D3A-47EF-A25F-353327BE493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0281-536C-4BFD-B335-4685571F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11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chart" Target="../charts/chart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11.wdp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11.wdp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6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0C5CC-C4C6-45B4-A7EC-FD81A501FDDF}"/>
              </a:ext>
            </a:extLst>
          </p:cNvPr>
          <p:cNvSpPr/>
          <p:nvPr/>
        </p:nvSpPr>
        <p:spPr>
          <a:xfrm>
            <a:off x="1288073" y="708929"/>
            <a:ext cx="8431823" cy="23214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Statement Analysis of</a:t>
            </a:r>
            <a:b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Insurance Company</a:t>
            </a:r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b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Pioneer Insurance Company</a:t>
            </a:r>
          </a:p>
          <a:p>
            <a:pPr algn="ctr"/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C9F0E-0759-4976-B838-11DEB6F7FDBF}"/>
              </a:ext>
            </a:extLst>
          </p:cNvPr>
          <p:cNvSpPr/>
          <p:nvPr/>
        </p:nvSpPr>
        <p:spPr>
          <a:xfrm>
            <a:off x="3193180" y="3030365"/>
            <a:ext cx="447595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 4641: Accounting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14208-E272-4667-83D3-3935A829F0CA}"/>
              </a:ext>
            </a:extLst>
          </p:cNvPr>
          <p:cNvSpPr/>
          <p:nvPr/>
        </p:nvSpPr>
        <p:spPr>
          <a:xfrm>
            <a:off x="3193180" y="3766071"/>
            <a:ext cx="447595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DBE6C-3C28-4616-911B-577EA5458A2A}"/>
              </a:ext>
            </a:extLst>
          </p:cNvPr>
          <p:cNvSpPr/>
          <p:nvPr/>
        </p:nvSpPr>
        <p:spPr>
          <a:xfrm>
            <a:off x="3651053" y="3818825"/>
            <a:ext cx="3481754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06BA2-6FA8-44FE-B011-9F31B74071FB}"/>
              </a:ext>
            </a:extLst>
          </p:cNvPr>
          <p:cNvSpPr/>
          <p:nvPr/>
        </p:nvSpPr>
        <p:spPr>
          <a:xfrm>
            <a:off x="854544" y="330216"/>
            <a:ext cx="955723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</a:t>
            </a:r>
            <a:r>
              <a:rPr lang="en-US" sz="3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pPr algn="ctr"/>
            <a:r>
              <a:rPr lang="en-US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br>
              <a:rPr lang="en-US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Insurance Company</a:t>
            </a:r>
            <a:endParaRPr lang="en-US" sz="3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7F8BD-5181-4F46-B4FE-0F815CBA609C}"/>
              </a:ext>
            </a:extLst>
          </p:cNvPr>
          <p:cNvGrpSpPr/>
          <p:nvPr/>
        </p:nvGrpSpPr>
        <p:grpSpPr>
          <a:xfrm>
            <a:off x="270585" y="3429000"/>
            <a:ext cx="2747990" cy="2220378"/>
            <a:chOff x="1259136" y="1933304"/>
            <a:chExt cx="1301340" cy="10514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697D3A-0121-4F6F-BBDA-5AD4EE51C4C4}"/>
                </a:ext>
              </a:extLst>
            </p:cNvPr>
            <p:cNvSpPr/>
            <p:nvPr/>
          </p:nvSpPr>
          <p:spPr>
            <a:xfrm>
              <a:off x="1440430" y="2005114"/>
              <a:ext cx="923330" cy="923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Horizontal Chart Icon. Column Graph Sign. Market Analytics Symbol. Classic  Flat Style. Gradient Horizontal Chart Icon. Vector Royalty Free Cliparts,  Vectors, And Stock Illustration. Image 123152105.">
              <a:extLst>
                <a:ext uri="{FF2B5EF4-FFF2-40B4-BE49-F238E27FC236}">
                  <a16:creationId xmlns:a16="http://schemas.microsoft.com/office/drawing/2014/main" id="{00F02FFB-3474-4E90-A8F4-8E666C71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9200" y1="38614" x2="39200" y2="38614"/>
                          <a14:foregroundMark x1="39200" y1="38614" x2="39200" y2="38614"/>
                          <a14:foregroundMark x1="38400" y1="47030" x2="38400" y2="47030"/>
                          <a14:foregroundMark x1="66000" y1="48020" x2="66000" y2="48020"/>
                          <a14:foregroundMark x1="48000" y1="55446" x2="48000" y2="55446"/>
                          <a14:foregroundMark x1="41600" y1="65347" x2="41600" y2="653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136" y="1933304"/>
              <a:ext cx="1301340" cy="105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C6CFDE-1AA4-4F70-9775-35A54EFEA21F}"/>
              </a:ext>
            </a:extLst>
          </p:cNvPr>
          <p:cNvCxnSpPr/>
          <p:nvPr/>
        </p:nvCxnSpPr>
        <p:spPr>
          <a:xfrm>
            <a:off x="0" y="6513534"/>
            <a:ext cx="12192000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A0636CD-AAA5-4A18-B99F-BCC490D7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64" y="6205538"/>
            <a:ext cx="925671" cy="615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5F6BCDA-B5EF-4575-B374-1A57B307F59E}"/>
              </a:ext>
            </a:extLst>
          </p:cNvPr>
          <p:cNvGrpSpPr/>
          <p:nvPr/>
        </p:nvGrpSpPr>
        <p:grpSpPr>
          <a:xfrm>
            <a:off x="1028038" y="1878732"/>
            <a:ext cx="1283300" cy="687591"/>
            <a:chOff x="2137336" y="4139401"/>
            <a:chExt cx="1283300" cy="687591"/>
          </a:xfrm>
        </p:grpSpPr>
        <p:pic>
          <p:nvPicPr>
            <p:cNvPr id="24" name="Picture 10" descr="Income statement - Free business and finance icons">
              <a:extLst>
                <a:ext uri="{FF2B5EF4-FFF2-40B4-BE49-F238E27FC236}">
                  <a16:creationId xmlns:a16="http://schemas.microsoft.com/office/drawing/2014/main" id="{2098F45C-8635-4269-BBD3-11B9DC77B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4222" l="8000" r="92000">
                          <a14:foregroundMark x1="8444" y1="45778" x2="8444" y2="57778"/>
                          <a14:foregroundMark x1="40000" y1="7111" x2="60444" y2="5778"/>
                          <a14:foregroundMark x1="91111" y1="40444" x2="92000" y2="56889"/>
                          <a14:foregroundMark x1="37778" y1="32000" x2="47111" y2="46222"/>
                          <a14:foregroundMark x1="42667" y1="46222" x2="32889" y2="46222"/>
                          <a14:foregroundMark x1="34667" y1="40889" x2="37778" y2="26667"/>
                          <a14:foregroundMark x1="59111" y1="71556" x2="46222" y2="77333"/>
                          <a14:foregroundMark x1="42667" y1="72000" x2="59556" y2="75556"/>
                          <a14:foregroundMark x1="52000" y1="82667" x2="40000" y2="80444"/>
                          <a14:foregroundMark x1="52444" y1="80444" x2="53333" y2="78222"/>
                          <a14:foregroundMark x1="51556" y1="70667" x2="46667" y2="70667"/>
                          <a14:foregroundMark x1="59556" y1="94222" x2="44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474" y="4139401"/>
              <a:ext cx="482809" cy="48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4A3C3D-E101-4F60-BB20-789686EBAE52}"/>
                </a:ext>
              </a:extLst>
            </p:cNvPr>
            <p:cNvSpPr/>
            <p:nvPr/>
          </p:nvSpPr>
          <p:spPr>
            <a:xfrm>
              <a:off x="2137336" y="4503827"/>
              <a:ext cx="128330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Balance 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8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0D008C-5B30-4B40-8C68-EA8EDBDBBF7B}"/>
              </a:ext>
            </a:extLst>
          </p:cNvPr>
          <p:cNvSpPr/>
          <p:nvPr/>
        </p:nvSpPr>
        <p:spPr>
          <a:xfrm>
            <a:off x="870437" y="304759"/>
            <a:ext cx="955723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</a:t>
            </a:r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algn="ctr"/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b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Insurance Company</a:t>
            </a:r>
            <a:endParaRPr lang="en-US" sz="35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305D89-AE87-4458-A81A-0AAEF7E9C48A}"/>
              </a:ext>
            </a:extLst>
          </p:cNvPr>
          <p:cNvGrpSpPr/>
          <p:nvPr/>
        </p:nvGrpSpPr>
        <p:grpSpPr>
          <a:xfrm>
            <a:off x="270585" y="3429000"/>
            <a:ext cx="2747990" cy="2220378"/>
            <a:chOff x="1259136" y="1933304"/>
            <a:chExt cx="1301340" cy="1051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97787-762A-4E85-8B2D-17A5D7CAA7DE}"/>
                </a:ext>
              </a:extLst>
            </p:cNvPr>
            <p:cNvSpPr/>
            <p:nvPr/>
          </p:nvSpPr>
          <p:spPr>
            <a:xfrm>
              <a:off x="1440430" y="2005114"/>
              <a:ext cx="923330" cy="923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Horizontal Chart Icon. Column Graph Sign. Market Analytics Symbol. Classic  Flat Style. Gradient Horizontal Chart Icon. Vector Royalty Free Cliparts,  Vectors, And Stock Illustration. Image 123152105.">
              <a:extLst>
                <a:ext uri="{FF2B5EF4-FFF2-40B4-BE49-F238E27FC236}">
                  <a16:creationId xmlns:a16="http://schemas.microsoft.com/office/drawing/2014/main" id="{C603BD05-93CE-455A-9550-DBE511AFB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9200" y1="38614" x2="39200" y2="38614"/>
                          <a14:foregroundMark x1="39200" y1="38614" x2="39200" y2="38614"/>
                          <a14:foregroundMark x1="38400" y1="47030" x2="38400" y2="47030"/>
                          <a14:foregroundMark x1="66000" y1="48020" x2="66000" y2="48020"/>
                          <a14:foregroundMark x1="48000" y1="55446" x2="48000" y2="55446"/>
                          <a14:foregroundMark x1="41600" y1="65347" x2="41600" y2="653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136" y="1933304"/>
              <a:ext cx="1301340" cy="105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18FE3D-F2FD-497D-A821-7280C9C81ED1}"/>
              </a:ext>
            </a:extLst>
          </p:cNvPr>
          <p:cNvCxnSpPr/>
          <p:nvPr/>
        </p:nvCxnSpPr>
        <p:spPr>
          <a:xfrm>
            <a:off x="0" y="6513534"/>
            <a:ext cx="12192000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04D3008-5CB1-485F-B470-DE5D6D3E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64" y="6205538"/>
            <a:ext cx="925671" cy="615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5F5561-2EA2-4E29-B542-CC9ED2FDD56E}"/>
              </a:ext>
            </a:extLst>
          </p:cNvPr>
          <p:cNvGrpSpPr/>
          <p:nvPr/>
        </p:nvGrpSpPr>
        <p:grpSpPr>
          <a:xfrm>
            <a:off x="826122" y="2377637"/>
            <a:ext cx="1604350" cy="743379"/>
            <a:chOff x="1951703" y="3257405"/>
            <a:chExt cx="1604350" cy="743379"/>
          </a:xfrm>
        </p:grpSpPr>
        <p:pic>
          <p:nvPicPr>
            <p:cNvPr id="14" name="Picture 8" descr="Balance Icon png download - 1024*1024 - Free Transparent Financial Statement  png Download. - CleanPNG / KissPNG">
              <a:extLst>
                <a:ext uri="{FF2B5EF4-FFF2-40B4-BE49-F238E27FC236}">
                  <a16:creationId xmlns:a16="http://schemas.microsoft.com/office/drawing/2014/main" id="{703A2B0B-C4B7-4D34-954B-D359B38E9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667" b="92000" l="5778" r="97333">
                          <a14:foregroundMark x1="6222" y1="32000" x2="6222" y2="66222"/>
                          <a14:foregroundMark x1="13778" y1="80889" x2="47556" y2="80889"/>
                          <a14:foregroundMark x1="10222" y1="78222" x2="11556" y2="84000"/>
                          <a14:foregroundMark x1="25333" y1="34667" x2="47111" y2="33778"/>
                          <a14:foregroundMark x1="20444" y1="31111" x2="46222" y2="29333"/>
                          <a14:foregroundMark x1="46667" y1="29333" x2="56889" y2="29333"/>
                          <a14:foregroundMark x1="54667" y1="33333" x2="56889" y2="44000"/>
                          <a14:foregroundMark x1="17333" y1="40444" x2="58667" y2="72000"/>
                          <a14:foregroundMark x1="40889" y1="47111" x2="62667" y2="65333"/>
                          <a14:foregroundMark x1="62667" y1="65333" x2="63556" y2="67111"/>
                          <a14:foregroundMark x1="53333" y1="40444" x2="61778" y2="77333"/>
                          <a14:foregroundMark x1="24000" y1="64889" x2="47111" y2="77333"/>
                          <a14:foregroundMark x1="22222" y1="57778" x2="60000" y2="81778"/>
                          <a14:foregroundMark x1="67556" y1="54667" x2="67556" y2="82667"/>
                          <a14:foregroundMark x1="67556" y1="82667" x2="67556" y2="82667"/>
                          <a14:foregroundMark x1="37333" y1="91111" x2="52889" y2="92444"/>
                          <a14:foregroundMark x1="21333" y1="72444" x2="27111" y2="72000"/>
                          <a14:foregroundMark x1="40000" y1="43556" x2="54667" y2="47556"/>
                          <a14:foregroundMark x1="38222" y1="56000" x2="38667" y2="49333"/>
                          <a14:foregroundMark x1="30667" y1="52889" x2="19556" y2="57333"/>
                          <a14:foregroundMark x1="26222" y1="54667" x2="24889" y2="43111"/>
                          <a14:foregroundMark x1="38667" y1="40444" x2="39111" y2="64889"/>
                          <a14:foregroundMark x1="36444" y1="74667" x2="36889" y2="57333"/>
                          <a14:foregroundMark x1="67556" y1="34222" x2="71111" y2="57333"/>
                          <a14:foregroundMark x1="57778" y1="47556" x2="51556" y2="17778"/>
                          <a14:foregroundMark x1="58667" y1="24000" x2="65778" y2="23111"/>
                          <a14:foregroundMark x1="58667" y1="21778" x2="76000" y2="23556"/>
                          <a14:foregroundMark x1="65333" y1="24444" x2="83111" y2="49333"/>
                          <a14:foregroundMark x1="83111" y1="49333" x2="76889" y2="18667"/>
                          <a14:foregroundMark x1="76889" y1="18667" x2="76444" y2="17778"/>
                          <a14:foregroundMark x1="80889" y1="24444" x2="81333" y2="13778"/>
                          <a14:foregroundMark x1="85333" y1="25778" x2="83111" y2="44444"/>
                          <a14:foregroundMark x1="51111" y1="18667" x2="76444" y2="21778"/>
                          <a14:foregroundMark x1="76444" y1="21778" x2="77333" y2="21333"/>
                          <a14:foregroundMark x1="48000" y1="6667" x2="40444" y2="6667"/>
                          <a14:foregroundMark x1="92444" y1="19556" x2="95111" y2="24000"/>
                          <a14:foregroundMark x1="88000" y1="25778" x2="97333" y2="1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972" y="3257405"/>
              <a:ext cx="490024" cy="490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F273F-8CE6-45A0-B876-EE165C7A91DC}"/>
                </a:ext>
              </a:extLst>
            </p:cNvPr>
            <p:cNvSpPr/>
            <p:nvPr/>
          </p:nvSpPr>
          <p:spPr>
            <a:xfrm>
              <a:off x="1951703" y="3677619"/>
              <a:ext cx="160435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Income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FA20-7D5B-4E5C-AD7A-1A28AD1AE133}"/>
              </a:ext>
            </a:extLst>
          </p:cNvPr>
          <p:cNvSpPr/>
          <p:nvPr/>
        </p:nvSpPr>
        <p:spPr>
          <a:xfrm>
            <a:off x="870437" y="304759"/>
            <a:ext cx="955723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</a:t>
            </a:r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algn="ctr"/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b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Insurance Company</a:t>
            </a:r>
            <a:endParaRPr lang="en-US" sz="35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5A0935-321B-4046-BF2C-1D2FA198DF58}"/>
              </a:ext>
            </a:extLst>
          </p:cNvPr>
          <p:cNvGrpSpPr/>
          <p:nvPr/>
        </p:nvGrpSpPr>
        <p:grpSpPr>
          <a:xfrm>
            <a:off x="270585" y="3429000"/>
            <a:ext cx="2747990" cy="2220378"/>
            <a:chOff x="1259136" y="1933304"/>
            <a:chExt cx="1301340" cy="1051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2FD5C8-7B1B-4165-BEFB-A9913FBACC6F}"/>
                </a:ext>
              </a:extLst>
            </p:cNvPr>
            <p:cNvSpPr/>
            <p:nvPr/>
          </p:nvSpPr>
          <p:spPr>
            <a:xfrm>
              <a:off x="1440430" y="2005114"/>
              <a:ext cx="923330" cy="923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Horizontal Chart Icon. Column Graph Sign. Market Analytics Symbol. Classic  Flat Style. Gradient Horizontal Chart Icon. Vector Royalty Free Cliparts,  Vectors, And Stock Illustration. Image 123152105.">
              <a:extLst>
                <a:ext uri="{FF2B5EF4-FFF2-40B4-BE49-F238E27FC236}">
                  <a16:creationId xmlns:a16="http://schemas.microsoft.com/office/drawing/2014/main" id="{4998D9A5-1A38-4684-8C5F-037590582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9200" y1="38614" x2="39200" y2="38614"/>
                          <a14:foregroundMark x1="39200" y1="38614" x2="39200" y2="38614"/>
                          <a14:foregroundMark x1="38400" y1="47030" x2="38400" y2="47030"/>
                          <a14:foregroundMark x1="66000" y1="48020" x2="66000" y2="48020"/>
                          <a14:foregroundMark x1="48000" y1="55446" x2="48000" y2="55446"/>
                          <a14:foregroundMark x1="41600" y1="65347" x2="41600" y2="653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136" y="1933304"/>
              <a:ext cx="1301340" cy="105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65E541-4066-48AE-B7D2-D88A07752B91}"/>
              </a:ext>
            </a:extLst>
          </p:cNvPr>
          <p:cNvCxnSpPr/>
          <p:nvPr/>
        </p:nvCxnSpPr>
        <p:spPr>
          <a:xfrm>
            <a:off x="0" y="6513534"/>
            <a:ext cx="12192000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219DF25-C972-4834-A322-2C647892C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64" y="6205538"/>
            <a:ext cx="925671" cy="615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E6E75D-C7AF-4052-AA76-9851989ADE64}"/>
              </a:ext>
            </a:extLst>
          </p:cNvPr>
          <p:cNvGrpSpPr/>
          <p:nvPr/>
        </p:nvGrpSpPr>
        <p:grpSpPr>
          <a:xfrm>
            <a:off x="986647" y="2189484"/>
            <a:ext cx="1283300" cy="687591"/>
            <a:chOff x="2137336" y="4139401"/>
            <a:chExt cx="1283300" cy="687591"/>
          </a:xfrm>
        </p:grpSpPr>
        <p:pic>
          <p:nvPicPr>
            <p:cNvPr id="11" name="Picture 10" descr="Income statement - Free business and finance icons">
              <a:extLst>
                <a:ext uri="{FF2B5EF4-FFF2-40B4-BE49-F238E27FC236}">
                  <a16:creationId xmlns:a16="http://schemas.microsoft.com/office/drawing/2014/main" id="{657B9075-CBF1-4B69-B6CC-2CCAC212A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4222" l="8000" r="92000">
                          <a14:foregroundMark x1="8444" y1="45778" x2="8444" y2="57778"/>
                          <a14:foregroundMark x1="40000" y1="7111" x2="60444" y2="5778"/>
                          <a14:foregroundMark x1="91111" y1="40444" x2="92000" y2="56889"/>
                          <a14:foregroundMark x1="37778" y1="32000" x2="47111" y2="46222"/>
                          <a14:foregroundMark x1="42667" y1="46222" x2="32889" y2="46222"/>
                          <a14:foregroundMark x1="34667" y1="40889" x2="37778" y2="26667"/>
                          <a14:foregroundMark x1="59111" y1="71556" x2="46222" y2="77333"/>
                          <a14:foregroundMark x1="42667" y1="72000" x2="59556" y2="75556"/>
                          <a14:foregroundMark x1="52000" y1="82667" x2="40000" y2="80444"/>
                          <a14:foregroundMark x1="52444" y1="80444" x2="53333" y2="78222"/>
                          <a14:foregroundMark x1="51556" y1="70667" x2="46667" y2="70667"/>
                          <a14:foregroundMark x1="59556" y1="94222" x2="44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474" y="4139401"/>
              <a:ext cx="482809" cy="48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B2290B-296A-4898-97DC-C48899F24648}"/>
                </a:ext>
              </a:extLst>
            </p:cNvPr>
            <p:cNvSpPr/>
            <p:nvPr/>
          </p:nvSpPr>
          <p:spPr>
            <a:xfrm>
              <a:off x="2137336" y="4503827"/>
              <a:ext cx="128330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Balance 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3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5DA56-3058-4AEB-BD48-EAFEBDE55AAE}"/>
              </a:ext>
            </a:extLst>
          </p:cNvPr>
          <p:cNvSpPr/>
          <p:nvPr/>
        </p:nvSpPr>
        <p:spPr>
          <a:xfrm>
            <a:off x="870437" y="304759"/>
            <a:ext cx="955723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</a:t>
            </a:r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algn="ctr"/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b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5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Insurance Company</a:t>
            </a:r>
            <a:endParaRPr lang="en-US" sz="35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E1993-55DB-4764-AB28-1B47587B0ABB}"/>
              </a:ext>
            </a:extLst>
          </p:cNvPr>
          <p:cNvCxnSpPr/>
          <p:nvPr/>
        </p:nvCxnSpPr>
        <p:spPr>
          <a:xfrm>
            <a:off x="0" y="6513534"/>
            <a:ext cx="12192000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30159C-E410-44DA-B870-CF605D7C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64" y="6205538"/>
            <a:ext cx="925671" cy="615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43D5C8E-9B5C-47F1-BF93-03C2AB702562}"/>
              </a:ext>
            </a:extLst>
          </p:cNvPr>
          <p:cNvGrpSpPr/>
          <p:nvPr/>
        </p:nvGrpSpPr>
        <p:grpSpPr>
          <a:xfrm>
            <a:off x="826122" y="2377637"/>
            <a:ext cx="1604350" cy="743379"/>
            <a:chOff x="1951703" y="3257405"/>
            <a:chExt cx="1604350" cy="743379"/>
          </a:xfrm>
        </p:grpSpPr>
        <p:pic>
          <p:nvPicPr>
            <p:cNvPr id="11" name="Picture 8" descr="Balance Icon png download - 1024*1024 - Free Transparent Financial Statement  png Download. - CleanPNG / KissPNG">
              <a:extLst>
                <a:ext uri="{FF2B5EF4-FFF2-40B4-BE49-F238E27FC236}">
                  <a16:creationId xmlns:a16="http://schemas.microsoft.com/office/drawing/2014/main" id="{6A9AC11E-4CBC-45AD-90B9-41EC0FBCD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67" b="92000" l="5778" r="97333">
                          <a14:foregroundMark x1="6222" y1="32000" x2="6222" y2="66222"/>
                          <a14:foregroundMark x1="13778" y1="80889" x2="47556" y2="80889"/>
                          <a14:foregroundMark x1="10222" y1="78222" x2="11556" y2="84000"/>
                          <a14:foregroundMark x1="25333" y1="34667" x2="47111" y2="33778"/>
                          <a14:foregroundMark x1="20444" y1="31111" x2="46222" y2="29333"/>
                          <a14:foregroundMark x1="46667" y1="29333" x2="56889" y2="29333"/>
                          <a14:foregroundMark x1="54667" y1="33333" x2="56889" y2="44000"/>
                          <a14:foregroundMark x1="17333" y1="40444" x2="58667" y2="72000"/>
                          <a14:foregroundMark x1="40889" y1="47111" x2="62667" y2="65333"/>
                          <a14:foregroundMark x1="62667" y1="65333" x2="63556" y2="67111"/>
                          <a14:foregroundMark x1="53333" y1="40444" x2="61778" y2="77333"/>
                          <a14:foregroundMark x1="24000" y1="64889" x2="47111" y2="77333"/>
                          <a14:foregroundMark x1="22222" y1="57778" x2="60000" y2="81778"/>
                          <a14:foregroundMark x1="67556" y1="54667" x2="67556" y2="82667"/>
                          <a14:foregroundMark x1="67556" y1="82667" x2="67556" y2="82667"/>
                          <a14:foregroundMark x1="37333" y1="91111" x2="52889" y2="92444"/>
                          <a14:foregroundMark x1="21333" y1="72444" x2="27111" y2="72000"/>
                          <a14:foregroundMark x1="40000" y1="43556" x2="54667" y2="47556"/>
                          <a14:foregroundMark x1="38222" y1="56000" x2="38667" y2="49333"/>
                          <a14:foregroundMark x1="30667" y1="52889" x2="19556" y2="57333"/>
                          <a14:foregroundMark x1="26222" y1="54667" x2="24889" y2="43111"/>
                          <a14:foregroundMark x1="38667" y1="40444" x2="39111" y2="64889"/>
                          <a14:foregroundMark x1="36444" y1="74667" x2="36889" y2="57333"/>
                          <a14:foregroundMark x1="67556" y1="34222" x2="71111" y2="57333"/>
                          <a14:foregroundMark x1="57778" y1="47556" x2="51556" y2="17778"/>
                          <a14:foregroundMark x1="58667" y1="24000" x2="65778" y2="23111"/>
                          <a14:foregroundMark x1="58667" y1="21778" x2="76000" y2="23556"/>
                          <a14:foregroundMark x1="65333" y1="24444" x2="83111" y2="49333"/>
                          <a14:foregroundMark x1="83111" y1="49333" x2="76889" y2="18667"/>
                          <a14:foregroundMark x1="76889" y1="18667" x2="76444" y2="17778"/>
                          <a14:foregroundMark x1="80889" y1="24444" x2="81333" y2="13778"/>
                          <a14:foregroundMark x1="85333" y1="25778" x2="83111" y2="44444"/>
                          <a14:foregroundMark x1="51111" y1="18667" x2="76444" y2="21778"/>
                          <a14:foregroundMark x1="76444" y1="21778" x2="77333" y2="21333"/>
                          <a14:foregroundMark x1="48000" y1="6667" x2="40444" y2="6667"/>
                          <a14:foregroundMark x1="92444" y1="19556" x2="95111" y2="24000"/>
                          <a14:foregroundMark x1="88000" y1="25778" x2="97333" y2="1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972" y="3257405"/>
              <a:ext cx="490024" cy="490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C3EF75-BC7F-4BA0-96DD-7F8C117B2942}"/>
                </a:ext>
              </a:extLst>
            </p:cNvPr>
            <p:cNvSpPr/>
            <p:nvPr/>
          </p:nvSpPr>
          <p:spPr>
            <a:xfrm>
              <a:off x="1951703" y="3677619"/>
              <a:ext cx="160435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Income statement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B5D059-8A7E-4AE0-9F82-EE006D447114}"/>
              </a:ext>
            </a:extLst>
          </p:cNvPr>
          <p:cNvGrpSpPr/>
          <p:nvPr/>
        </p:nvGrpSpPr>
        <p:grpSpPr>
          <a:xfrm>
            <a:off x="348355" y="3854805"/>
            <a:ext cx="2610095" cy="1875152"/>
            <a:chOff x="7646108" y="1495015"/>
            <a:chExt cx="2610095" cy="18751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20D37F-AB3E-4E72-80B4-80FDC4BA3AD7}"/>
                </a:ext>
              </a:extLst>
            </p:cNvPr>
            <p:cNvGrpSpPr/>
            <p:nvPr/>
          </p:nvGrpSpPr>
          <p:grpSpPr>
            <a:xfrm>
              <a:off x="8290396" y="1495015"/>
              <a:ext cx="1392055" cy="1392055"/>
              <a:chOff x="4787366" y="1498492"/>
              <a:chExt cx="923330" cy="923330"/>
            </a:xfrm>
          </p:grpSpPr>
          <p:pic>
            <p:nvPicPr>
              <p:cNvPr id="16" name="Picture 6" descr="Statistical Analysis Icon - Download in Colored Outline Style">
                <a:extLst>
                  <a:ext uri="{FF2B5EF4-FFF2-40B4-BE49-F238E27FC236}">
                    <a16:creationId xmlns:a16="http://schemas.microsoft.com/office/drawing/2014/main" id="{7C334B92-8FA3-43DB-BCD0-0A1DFAEC73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778" b="95111" l="5778" r="96000">
                            <a14:foregroundMark x1="5778" y1="31556" x2="5778" y2="31556"/>
                            <a14:foregroundMark x1="31556" y1="7111" x2="31556" y2="7111"/>
                            <a14:foregroundMark x1="42222" y1="5778" x2="42222" y2="5778"/>
                            <a14:foregroundMark x1="93778" y1="84000" x2="96444" y2="88889"/>
                            <a14:foregroundMark x1="91556" y1="94667" x2="89333" y2="95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399" y="1681234"/>
                <a:ext cx="607342" cy="607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19FBBAC-FF1A-4E71-8B5E-CB32259E7DDD}"/>
                  </a:ext>
                </a:extLst>
              </p:cNvPr>
              <p:cNvSpPr/>
              <p:nvPr/>
            </p:nvSpPr>
            <p:spPr>
              <a:xfrm>
                <a:off x="4787366" y="1498492"/>
                <a:ext cx="923330" cy="9233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9D19BA-C5D4-4DE3-8120-46D6F5BEE7F6}"/>
                </a:ext>
              </a:extLst>
            </p:cNvPr>
            <p:cNvSpPr/>
            <p:nvPr/>
          </p:nvSpPr>
          <p:spPr>
            <a:xfrm>
              <a:off x="7646108" y="2893113"/>
              <a:ext cx="261009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Vertical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978BBB-A2F0-4328-9D8F-90E86BBE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18" y="3012598"/>
            <a:ext cx="2143125" cy="21431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FFF835-1BA4-4270-9536-058D52DF453F}"/>
              </a:ext>
            </a:extLst>
          </p:cNvPr>
          <p:cNvCxnSpPr>
            <a:cxnSpLocks/>
          </p:cNvCxnSpPr>
          <p:nvPr/>
        </p:nvCxnSpPr>
        <p:spPr>
          <a:xfrm flipH="1">
            <a:off x="3749040" y="0"/>
            <a:ext cx="3647440" cy="6858000"/>
          </a:xfrm>
          <a:prstGeom prst="line">
            <a:avLst/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608EA-7EAE-4A09-B09D-109301DC21F7}"/>
              </a:ext>
            </a:extLst>
          </p:cNvPr>
          <p:cNvSpPr/>
          <p:nvPr/>
        </p:nvSpPr>
        <p:spPr>
          <a:xfrm>
            <a:off x="344065" y="751275"/>
            <a:ext cx="9248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Delta 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Insurance</a:t>
            </a:r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334BE-D668-498A-884C-F5ED2BC8D6C1}"/>
              </a:ext>
            </a:extLst>
          </p:cNvPr>
          <p:cNvSpPr txBox="1"/>
          <p:nvPr/>
        </p:nvSpPr>
        <p:spPr>
          <a:xfrm>
            <a:off x="2020457" y="5083531"/>
            <a:ext cx="9248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Pioneer</a:t>
            </a:r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Insurance Company</a:t>
            </a:r>
            <a:endParaRPr lang="en-US" sz="5400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B2BF6-06C9-41B9-B207-F33A58086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71" y="1702277"/>
            <a:ext cx="2961469" cy="197072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132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49E8E-87C4-4AD5-8230-F8765E05B08D}"/>
              </a:ext>
            </a:extLst>
          </p:cNvPr>
          <p:cNvSpPr/>
          <p:nvPr/>
        </p:nvSpPr>
        <p:spPr>
          <a:xfrm>
            <a:off x="4285722" y="304759"/>
            <a:ext cx="2849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70DF26-367A-4AF4-B3A7-28EA96CBA54E}"/>
              </a:ext>
            </a:extLst>
          </p:cNvPr>
          <p:cNvGrpSpPr/>
          <p:nvPr/>
        </p:nvGrpSpPr>
        <p:grpSpPr>
          <a:xfrm>
            <a:off x="511459" y="1357741"/>
            <a:ext cx="3418526" cy="1854589"/>
            <a:chOff x="1286020" y="1394563"/>
            <a:chExt cx="3418526" cy="18545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B03403-934A-4FF7-92B4-A56A9C66A179}"/>
                </a:ext>
              </a:extLst>
            </p:cNvPr>
            <p:cNvGrpSpPr/>
            <p:nvPr/>
          </p:nvGrpSpPr>
          <p:grpSpPr>
            <a:xfrm>
              <a:off x="1971528" y="1394563"/>
              <a:ext cx="1820383" cy="1470870"/>
              <a:chOff x="1259136" y="1933304"/>
              <a:chExt cx="1301340" cy="105148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D61D6B-33DD-4CF5-B474-1172FBBE9078}"/>
                  </a:ext>
                </a:extLst>
              </p:cNvPr>
              <p:cNvSpPr/>
              <p:nvPr/>
            </p:nvSpPr>
            <p:spPr>
              <a:xfrm>
                <a:off x="1440430" y="2005114"/>
                <a:ext cx="923330" cy="9233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2" descr="Horizontal Chart Icon. Column Graph Sign. Market Analytics Symbol. Classic  Flat Style. Gradient Horizontal Chart Icon. Vector Royalty Free Cliparts,  Vectors, And Stock Illustration. Image 123152105.">
                <a:extLst>
                  <a:ext uri="{FF2B5EF4-FFF2-40B4-BE49-F238E27FC236}">
                    <a16:creationId xmlns:a16="http://schemas.microsoft.com/office/drawing/2014/main" id="{EE9F3B31-3275-4ABC-BB6B-F6A89686DF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39200" y1="38614" x2="39200" y2="38614"/>
                            <a14:foregroundMark x1="39200" y1="38614" x2="39200" y2="38614"/>
                            <a14:foregroundMark x1="38400" y1="47030" x2="38400" y2="47030"/>
                            <a14:foregroundMark x1="66000" y1="48020" x2="66000" y2="48020"/>
                            <a14:foregroundMark x1="48000" y1="55446" x2="48000" y2="55446"/>
                            <a14:foregroundMark x1="41600" y1="65347" x2="41600" y2="653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136" y="1933304"/>
                <a:ext cx="1301340" cy="105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9D36F1-1A41-489D-83E4-F5640CF98593}"/>
                </a:ext>
              </a:extLst>
            </p:cNvPr>
            <p:cNvSpPr/>
            <p:nvPr/>
          </p:nvSpPr>
          <p:spPr>
            <a:xfrm>
              <a:off x="1286020" y="2772098"/>
              <a:ext cx="341852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Horizontal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5752-AA56-441B-9D6A-0FC41DEA1971}"/>
              </a:ext>
            </a:extLst>
          </p:cNvPr>
          <p:cNvGrpSpPr/>
          <p:nvPr/>
        </p:nvGrpSpPr>
        <p:grpSpPr>
          <a:xfrm>
            <a:off x="1262527" y="3282391"/>
            <a:ext cx="1604350" cy="743379"/>
            <a:chOff x="1951703" y="3257405"/>
            <a:chExt cx="1604350" cy="743379"/>
          </a:xfrm>
        </p:grpSpPr>
        <p:pic>
          <p:nvPicPr>
            <p:cNvPr id="19" name="Picture 8" descr="Balance Icon png download - 1024*1024 - Free Transparent Financial Statement  png Download. - CleanPNG / KissPNG">
              <a:extLst>
                <a:ext uri="{FF2B5EF4-FFF2-40B4-BE49-F238E27FC236}">
                  <a16:creationId xmlns:a16="http://schemas.microsoft.com/office/drawing/2014/main" id="{9BD1FAC4-9A7F-4A61-B9B1-A2FFEC906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67" b="92000" l="5778" r="97333">
                          <a14:foregroundMark x1="6222" y1="32000" x2="6222" y2="66222"/>
                          <a14:foregroundMark x1="13778" y1="80889" x2="47556" y2="80889"/>
                          <a14:foregroundMark x1="10222" y1="78222" x2="11556" y2="84000"/>
                          <a14:foregroundMark x1="25333" y1="34667" x2="47111" y2="33778"/>
                          <a14:foregroundMark x1="20444" y1="31111" x2="46222" y2="29333"/>
                          <a14:foregroundMark x1="46667" y1="29333" x2="56889" y2="29333"/>
                          <a14:foregroundMark x1="54667" y1="33333" x2="56889" y2="44000"/>
                          <a14:foregroundMark x1="17333" y1="40444" x2="58667" y2="72000"/>
                          <a14:foregroundMark x1="40889" y1="47111" x2="62667" y2="65333"/>
                          <a14:foregroundMark x1="62667" y1="65333" x2="63556" y2="67111"/>
                          <a14:foregroundMark x1="53333" y1="40444" x2="61778" y2="77333"/>
                          <a14:foregroundMark x1="24000" y1="64889" x2="47111" y2="77333"/>
                          <a14:foregroundMark x1="22222" y1="57778" x2="60000" y2="81778"/>
                          <a14:foregroundMark x1="67556" y1="54667" x2="67556" y2="82667"/>
                          <a14:foregroundMark x1="67556" y1="82667" x2="67556" y2="82667"/>
                          <a14:foregroundMark x1="37333" y1="91111" x2="52889" y2="92444"/>
                          <a14:foregroundMark x1="21333" y1="72444" x2="27111" y2="72000"/>
                          <a14:foregroundMark x1="40000" y1="43556" x2="54667" y2="47556"/>
                          <a14:foregroundMark x1="38222" y1="56000" x2="38667" y2="49333"/>
                          <a14:foregroundMark x1="30667" y1="52889" x2="19556" y2="57333"/>
                          <a14:foregroundMark x1="26222" y1="54667" x2="24889" y2="43111"/>
                          <a14:foregroundMark x1="38667" y1="40444" x2="39111" y2="64889"/>
                          <a14:foregroundMark x1="36444" y1="74667" x2="36889" y2="57333"/>
                          <a14:foregroundMark x1="67556" y1="34222" x2="71111" y2="57333"/>
                          <a14:foregroundMark x1="57778" y1="47556" x2="51556" y2="17778"/>
                          <a14:foregroundMark x1="58667" y1="24000" x2="65778" y2="23111"/>
                          <a14:foregroundMark x1="58667" y1="21778" x2="76000" y2="23556"/>
                          <a14:foregroundMark x1="65333" y1="24444" x2="83111" y2="49333"/>
                          <a14:foregroundMark x1="83111" y1="49333" x2="76889" y2="18667"/>
                          <a14:foregroundMark x1="76889" y1="18667" x2="76444" y2="17778"/>
                          <a14:foregroundMark x1="80889" y1="24444" x2="81333" y2="13778"/>
                          <a14:foregroundMark x1="85333" y1="25778" x2="83111" y2="44444"/>
                          <a14:foregroundMark x1="51111" y1="18667" x2="76444" y2="21778"/>
                          <a14:foregroundMark x1="76444" y1="21778" x2="77333" y2="21333"/>
                          <a14:foregroundMark x1="48000" y1="6667" x2="40444" y2="6667"/>
                          <a14:foregroundMark x1="92444" y1="19556" x2="95111" y2="24000"/>
                          <a14:foregroundMark x1="88000" y1="25778" x2="97333" y2="1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972" y="3257405"/>
              <a:ext cx="490024" cy="490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543FCC-ABBF-4057-BA3C-DAAFA962BFA5}"/>
                </a:ext>
              </a:extLst>
            </p:cNvPr>
            <p:cNvSpPr/>
            <p:nvPr/>
          </p:nvSpPr>
          <p:spPr>
            <a:xfrm>
              <a:off x="1951703" y="3677619"/>
              <a:ext cx="160435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Income statement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87ACC-FDF5-4CE4-9917-5E60E68E8753}"/>
              </a:ext>
            </a:extLst>
          </p:cNvPr>
          <p:cNvGrpSpPr/>
          <p:nvPr/>
        </p:nvGrpSpPr>
        <p:grpSpPr>
          <a:xfrm>
            <a:off x="1422181" y="4089105"/>
            <a:ext cx="1283300" cy="687591"/>
            <a:chOff x="2137336" y="4139401"/>
            <a:chExt cx="1283300" cy="687591"/>
          </a:xfrm>
        </p:grpSpPr>
        <p:pic>
          <p:nvPicPr>
            <p:cNvPr id="22" name="Picture 10" descr="Income statement - Free business and finance icons">
              <a:extLst>
                <a:ext uri="{FF2B5EF4-FFF2-40B4-BE49-F238E27FC236}">
                  <a16:creationId xmlns:a16="http://schemas.microsoft.com/office/drawing/2014/main" id="{21DECA27-1F69-4BB9-9536-517E857B8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78" b="94222" l="8000" r="92000">
                          <a14:foregroundMark x1="8444" y1="45778" x2="8444" y2="57778"/>
                          <a14:foregroundMark x1="40000" y1="7111" x2="60444" y2="5778"/>
                          <a14:foregroundMark x1="91111" y1="40444" x2="92000" y2="56889"/>
                          <a14:foregroundMark x1="37778" y1="32000" x2="47111" y2="46222"/>
                          <a14:foregroundMark x1="42667" y1="46222" x2="32889" y2="46222"/>
                          <a14:foregroundMark x1="34667" y1="40889" x2="37778" y2="26667"/>
                          <a14:foregroundMark x1="59111" y1="71556" x2="46222" y2="77333"/>
                          <a14:foregroundMark x1="42667" y1="72000" x2="59556" y2="75556"/>
                          <a14:foregroundMark x1="52000" y1="82667" x2="40000" y2="80444"/>
                          <a14:foregroundMark x1="52444" y1="80444" x2="53333" y2="78222"/>
                          <a14:foregroundMark x1="51556" y1="70667" x2="46667" y2="70667"/>
                          <a14:foregroundMark x1="59556" y1="94222" x2="44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474" y="4139401"/>
              <a:ext cx="482809" cy="48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B6D678-BD1C-47C3-A0A0-C6B428C0E5C0}"/>
                </a:ext>
              </a:extLst>
            </p:cNvPr>
            <p:cNvSpPr/>
            <p:nvPr/>
          </p:nvSpPr>
          <p:spPr>
            <a:xfrm>
              <a:off x="2137336" y="4503827"/>
              <a:ext cx="128330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Balance Sheet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3F0883-DAD3-4474-B652-1444EA363DD6}"/>
              </a:ext>
            </a:extLst>
          </p:cNvPr>
          <p:cNvGrpSpPr/>
          <p:nvPr/>
        </p:nvGrpSpPr>
        <p:grpSpPr>
          <a:xfrm>
            <a:off x="8930713" y="1407239"/>
            <a:ext cx="2610095" cy="1875152"/>
            <a:chOff x="7646108" y="1495015"/>
            <a:chExt cx="2610095" cy="18751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43E344-31CE-41B2-8322-4E5CBE813267}"/>
                </a:ext>
              </a:extLst>
            </p:cNvPr>
            <p:cNvGrpSpPr/>
            <p:nvPr/>
          </p:nvGrpSpPr>
          <p:grpSpPr>
            <a:xfrm>
              <a:off x="8290396" y="1495015"/>
              <a:ext cx="1392055" cy="1392055"/>
              <a:chOff x="4787366" y="1498492"/>
              <a:chExt cx="923330" cy="923330"/>
            </a:xfrm>
          </p:grpSpPr>
          <p:pic>
            <p:nvPicPr>
              <p:cNvPr id="27" name="Picture 6" descr="Statistical Analysis Icon - Download in Colored Outline Style">
                <a:extLst>
                  <a:ext uri="{FF2B5EF4-FFF2-40B4-BE49-F238E27FC236}">
                    <a16:creationId xmlns:a16="http://schemas.microsoft.com/office/drawing/2014/main" id="{E7F7E8DB-9763-469C-AD6D-6DBCE14D6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778" b="95111" l="5778" r="96000">
                            <a14:foregroundMark x1="5778" y1="31556" x2="5778" y2="31556"/>
                            <a14:foregroundMark x1="31556" y1="7111" x2="31556" y2="7111"/>
                            <a14:foregroundMark x1="42222" y1="5778" x2="42222" y2="5778"/>
                            <a14:foregroundMark x1="93778" y1="84000" x2="96444" y2="88889"/>
                            <a14:foregroundMark x1="91556" y1="94667" x2="89333" y2="95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399" y="1681234"/>
                <a:ext cx="607342" cy="607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E029A9-AA37-4E99-B4F5-8AA4E13B445A}"/>
                  </a:ext>
                </a:extLst>
              </p:cNvPr>
              <p:cNvSpPr/>
              <p:nvPr/>
            </p:nvSpPr>
            <p:spPr>
              <a:xfrm>
                <a:off x="4787366" y="1498492"/>
                <a:ext cx="923330" cy="9233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930323-3475-434D-B40A-401C25EB4C5D}"/>
                </a:ext>
              </a:extLst>
            </p:cNvPr>
            <p:cNvSpPr/>
            <p:nvPr/>
          </p:nvSpPr>
          <p:spPr>
            <a:xfrm>
              <a:off x="7646108" y="2893113"/>
              <a:ext cx="261009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Vertical 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E6E0FB-EDCD-4906-B5C8-999BCA31358E}"/>
              </a:ext>
            </a:extLst>
          </p:cNvPr>
          <p:cNvGrpSpPr/>
          <p:nvPr/>
        </p:nvGrpSpPr>
        <p:grpSpPr>
          <a:xfrm>
            <a:off x="9451628" y="3392567"/>
            <a:ext cx="1604350" cy="743379"/>
            <a:chOff x="1951703" y="3257405"/>
            <a:chExt cx="1604350" cy="743379"/>
          </a:xfrm>
        </p:grpSpPr>
        <p:pic>
          <p:nvPicPr>
            <p:cNvPr id="38" name="Picture 8" descr="Balance Icon png download - 1024*1024 - Free Transparent Financial Statement  png Download. - CleanPNG / KissPNG">
              <a:extLst>
                <a:ext uri="{FF2B5EF4-FFF2-40B4-BE49-F238E27FC236}">
                  <a16:creationId xmlns:a16="http://schemas.microsoft.com/office/drawing/2014/main" id="{8B55E778-D097-4711-8FD9-D7455449E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67" b="92000" l="5778" r="97333">
                          <a14:foregroundMark x1="6222" y1="32000" x2="6222" y2="66222"/>
                          <a14:foregroundMark x1="13778" y1="80889" x2="47556" y2="80889"/>
                          <a14:foregroundMark x1="10222" y1="78222" x2="11556" y2="84000"/>
                          <a14:foregroundMark x1="25333" y1="34667" x2="47111" y2="33778"/>
                          <a14:foregroundMark x1="20444" y1="31111" x2="46222" y2="29333"/>
                          <a14:foregroundMark x1="46667" y1="29333" x2="56889" y2="29333"/>
                          <a14:foregroundMark x1="54667" y1="33333" x2="56889" y2="44000"/>
                          <a14:foregroundMark x1="17333" y1="40444" x2="58667" y2="72000"/>
                          <a14:foregroundMark x1="40889" y1="47111" x2="62667" y2="65333"/>
                          <a14:foregroundMark x1="62667" y1="65333" x2="63556" y2="67111"/>
                          <a14:foregroundMark x1="53333" y1="40444" x2="61778" y2="77333"/>
                          <a14:foregroundMark x1="24000" y1="64889" x2="47111" y2="77333"/>
                          <a14:foregroundMark x1="22222" y1="57778" x2="60000" y2="81778"/>
                          <a14:foregroundMark x1="67556" y1="54667" x2="67556" y2="82667"/>
                          <a14:foregroundMark x1="67556" y1="82667" x2="67556" y2="82667"/>
                          <a14:foregroundMark x1="37333" y1="91111" x2="52889" y2="92444"/>
                          <a14:foregroundMark x1="21333" y1="72444" x2="27111" y2="72000"/>
                          <a14:foregroundMark x1="40000" y1="43556" x2="54667" y2="47556"/>
                          <a14:foregroundMark x1="38222" y1="56000" x2="38667" y2="49333"/>
                          <a14:foregroundMark x1="30667" y1="52889" x2="19556" y2="57333"/>
                          <a14:foregroundMark x1="26222" y1="54667" x2="24889" y2="43111"/>
                          <a14:foregroundMark x1="38667" y1="40444" x2="39111" y2="64889"/>
                          <a14:foregroundMark x1="36444" y1="74667" x2="36889" y2="57333"/>
                          <a14:foregroundMark x1="67556" y1="34222" x2="71111" y2="57333"/>
                          <a14:foregroundMark x1="57778" y1="47556" x2="51556" y2="17778"/>
                          <a14:foregroundMark x1="58667" y1="24000" x2="65778" y2="23111"/>
                          <a14:foregroundMark x1="58667" y1="21778" x2="76000" y2="23556"/>
                          <a14:foregroundMark x1="65333" y1="24444" x2="83111" y2="49333"/>
                          <a14:foregroundMark x1="83111" y1="49333" x2="76889" y2="18667"/>
                          <a14:foregroundMark x1="76889" y1="18667" x2="76444" y2="17778"/>
                          <a14:foregroundMark x1="80889" y1="24444" x2="81333" y2="13778"/>
                          <a14:foregroundMark x1="85333" y1="25778" x2="83111" y2="44444"/>
                          <a14:foregroundMark x1="51111" y1="18667" x2="76444" y2="21778"/>
                          <a14:foregroundMark x1="76444" y1="21778" x2="77333" y2="21333"/>
                          <a14:foregroundMark x1="48000" y1="6667" x2="40444" y2="6667"/>
                          <a14:foregroundMark x1="92444" y1="19556" x2="95111" y2="24000"/>
                          <a14:foregroundMark x1="88000" y1="25778" x2="97333" y2="1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972" y="3257405"/>
              <a:ext cx="490024" cy="490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6FD9A5-375A-44A0-80F6-29E0636B6192}"/>
                </a:ext>
              </a:extLst>
            </p:cNvPr>
            <p:cNvSpPr/>
            <p:nvPr/>
          </p:nvSpPr>
          <p:spPr>
            <a:xfrm>
              <a:off x="1951703" y="3677619"/>
              <a:ext cx="160435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Income statement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F2EC4C-778B-4882-A57D-BDC9F8FBA67B}"/>
              </a:ext>
            </a:extLst>
          </p:cNvPr>
          <p:cNvGrpSpPr/>
          <p:nvPr/>
        </p:nvGrpSpPr>
        <p:grpSpPr>
          <a:xfrm>
            <a:off x="9589070" y="4184751"/>
            <a:ext cx="1283300" cy="687591"/>
            <a:chOff x="2137336" y="4139401"/>
            <a:chExt cx="1283300" cy="687591"/>
          </a:xfrm>
        </p:grpSpPr>
        <p:pic>
          <p:nvPicPr>
            <p:cNvPr id="41" name="Picture 10" descr="Income statement - Free business and finance icons">
              <a:extLst>
                <a:ext uri="{FF2B5EF4-FFF2-40B4-BE49-F238E27FC236}">
                  <a16:creationId xmlns:a16="http://schemas.microsoft.com/office/drawing/2014/main" id="{F156C24B-96FC-4538-9A99-9B5E95BC4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78" b="94222" l="8000" r="92000">
                          <a14:foregroundMark x1="8444" y1="45778" x2="8444" y2="57778"/>
                          <a14:foregroundMark x1="40000" y1="7111" x2="60444" y2="5778"/>
                          <a14:foregroundMark x1="91111" y1="40444" x2="92000" y2="56889"/>
                          <a14:foregroundMark x1="37778" y1="32000" x2="47111" y2="46222"/>
                          <a14:foregroundMark x1="42667" y1="46222" x2="32889" y2="46222"/>
                          <a14:foregroundMark x1="34667" y1="40889" x2="37778" y2="26667"/>
                          <a14:foregroundMark x1="59111" y1="71556" x2="46222" y2="77333"/>
                          <a14:foregroundMark x1="42667" y1="72000" x2="59556" y2="75556"/>
                          <a14:foregroundMark x1="52000" y1="82667" x2="40000" y2="80444"/>
                          <a14:foregroundMark x1="52444" y1="80444" x2="53333" y2="78222"/>
                          <a14:foregroundMark x1="51556" y1="70667" x2="46667" y2="70667"/>
                          <a14:foregroundMark x1="59556" y1="94222" x2="44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474" y="4139401"/>
              <a:ext cx="482809" cy="48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A2E862-D6E6-4F65-A2D6-1C6D656BD96B}"/>
                </a:ext>
              </a:extLst>
            </p:cNvPr>
            <p:cNvSpPr/>
            <p:nvPr/>
          </p:nvSpPr>
          <p:spPr>
            <a:xfrm>
              <a:off x="2137336" y="4503827"/>
              <a:ext cx="128330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Balance Sheet</a:t>
              </a:r>
            </a:p>
          </p:txBody>
        </p:sp>
      </p:grpSp>
      <p:pic>
        <p:nvPicPr>
          <p:cNvPr id="43" name="Picture 20" descr="First prize golden trophy with winner banner Vector Image">
            <a:extLst>
              <a:ext uri="{FF2B5EF4-FFF2-40B4-BE49-F238E27FC236}">
                <a16:creationId xmlns:a16="http://schemas.microsoft.com/office/drawing/2014/main" id="{A2FA1AEE-DED1-446A-83FF-271591E9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4722" y1="71674" x2="63426" y2="71674"/>
                        <a14:foregroundMark x1="67593" y1="70386" x2="58333" y2="67811"/>
                        <a14:foregroundMark x1="50463" y1="37339" x2="47222" y2="30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112">
            <a:off x="6994714" y="2274831"/>
            <a:ext cx="2197780" cy="237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7AB0475-90C4-4B86-8F91-B4D4A7128F10}"/>
              </a:ext>
            </a:extLst>
          </p:cNvPr>
          <p:cNvGrpSpPr/>
          <p:nvPr/>
        </p:nvGrpSpPr>
        <p:grpSpPr>
          <a:xfrm>
            <a:off x="5786327" y="3649388"/>
            <a:ext cx="3532480" cy="2420416"/>
            <a:chOff x="4047532" y="3671596"/>
            <a:chExt cx="3532480" cy="242041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1D0340-650D-41EF-8055-620189C68D9E}"/>
                </a:ext>
              </a:extLst>
            </p:cNvPr>
            <p:cNvGrpSpPr/>
            <p:nvPr/>
          </p:nvGrpSpPr>
          <p:grpSpPr>
            <a:xfrm>
              <a:off x="4531446" y="3671596"/>
              <a:ext cx="2420416" cy="2420416"/>
              <a:chOff x="4662788" y="2562905"/>
              <a:chExt cx="2420416" cy="2420416"/>
            </a:xfrm>
          </p:grpSpPr>
          <p:sp>
            <p:nvSpPr>
              <p:cNvPr id="47" name="AutoShape 12" descr="Comparison - Free seo and web icons">
                <a:extLst>
                  <a:ext uri="{FF2B5EF4-FFF2-40B4-BE49-F238E27FC236}">
                    <a16:creationId xmlns:a16="http://schemas.microsoft.com/office/drawing/2014/main" id="{EF0D9E53-EF35-4332-BC93-8FE2CE801A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159C84-3150-4A89-B9DD-B2335A83EB82}"/>
                  </a:ext>
                </a:extLst>
              </p:cNvPr>
              <p:cNvGrpSpPr/>
              <p:nvPr/>
            </p:nvGrpSpPr>
            <p:grpSpPr>
              <a:xfrm>
                <a:off x="4662788" y="2562905"/>
                <a:ext cx="2420416" cy="2420416"/>
                <a:chOff x="4662788" y="2562905"/>
                <a:chExt cx="2420416" cy="2420416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1BE4253-D03F-4F87-B1D5-EE2C1F7B957F}"/>
                    </a:ext>
                  </a:extLst>
                </p:cNvPr>
                <p:cNvSpPr/>
                <p:nvPr/>
              </p:nvSpPr>
              <p:spPr>
                <a:xfrm>
                  <a:off x="4662788" y="2562905"/>
                  <a:ext cx="2420416" cy="242041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6F79A16B-0D1B-454F-8439-0E01EB77F7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2647" y="2716302"/>
                  <a:ext cx="2108713" cy="2108713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0FA5E7-BF32-4CE8-8071-A65DDAA6B7B8}"/>
                </a:ext>
              </a:extLst>
            </p:cNvPr>
            <p:cNvSpPr/>
            <p:nvPr/>
          </p:nvSpPr>
          <p:spPr>
            <a:xfrm rot="20697725">
              <a:off x="4047532" y="4958930"/>
              <a:ext cx="353248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0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Comparison Game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C8D0CE-F6A4-4FEB-90E6-27EFB57F86D5}"/>
              </a:ext>
            </a:extLst>
          </p:cNvPr>
          <p:cNvGrpSpPr/>
          <p:nvPr/>
        </p:nvGrpSpPr>
        <p:grpSpPr>
          <a:xfrm>
            <a:off x="3041099" y="4099591"/>
            <a:ext cx="1980542" cy="1932117"/>
            <a:chOff x="3040667" y="4106970"/>
            <a:chExt cx="1980542" cy="193211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DC1F7B-6554-49F9-8532-6849A34325CB}"/>
                </a:ext>
              </a:extLst>
            </p:cNvPr>
            <p:cNvGrpSpPr/>
            <p:nvPr/>
          </p:nvGrpSpPr>
          <p:grpSpPr>
            <a:xfrm>
              <a:off x="3279623" y="4106970"/>
              <a:ext cx="1477673" cy="1451558"/>
              <a:chOff x="4594086" y="1618636"/>
              <a:chExt cx="2630060" cy="2630060"/>
            </a:xfrm>
          </p:grpSpPr>
          <p:pic>
            <p:nvPicPr>
              <p:cNvPr id="2054" name="Picture 6" descr="Clipart Data Analysis Icon - Png Download (#5583157) - PinClipart">
                <a:extLst>
                  <a:ext uri="{FF2B5EF4-FFF2-40B4-BE49-F238E27FC236}">
                    <a16:creationId xmlns:a16="http://schemas.microsoft.com/office/drawing/2014/main" id="{7C4C514A-57B6-42B3-ABB4-4829ED0D76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4348" b="90435" l="455" r="92273">
                            <a14:foregroundMark x1="67727" y1="79130" x2="86364" y2="44783"/>
                            <a14:foregroundMark x1="50909" y1="37391" x2="25455" y2="53478"/>
                            <a14:foregroundMark x1="25455" y1="44783" x2="65455" y2="26522"/>
                            <a14:foregroundMark x1="33636" y1="28696" x2="11476" y2="34794"/>
                            <a14:foregroundMark x1="27273" y1="39130" x2="70909" y2="55652"/>
                            <a14:foregroundMark x1="44091" y1="61304" x2="57727" y2="56957"/>
                            <a14:foregroundMark x1="39545" y1="54783" x2="66364" y2="41304"/>
                            <a14:foregroundMark x1="66364" y1="33043" x2="61818" y2="25652"/>
                            <a14:foregroundMark x1="51818" y1="4348" x2="48182" y2="4783"/>
                            <a14:foregroundMark x1="31364" y1="66087" x2="60455" y2="73913"/>
                            <a14:foregroundMark x1="52727" y1="6957" x2="52727" y2="6522"/>
                            <a14:foregroundMark x1="92273" y1="40435" x2="92273" y2="55217"/>
                            <a14:foregroundMark x1="65909" y1="55652" x2="76818" y2="47391"/>
                            <a14:foregroundMark x1="77273" y1="42609" x2="76818" y2="27826"/>
                            <a14:foregroundMark x1="20000" y1="41304" x2="22273" y2="64348"/>
                            <a14:foregroundMark x1="30909" y1="71304" x2="25455" y2="78261"/>
                            <a14:foregroundMark x1="35000" y1="55217" x2="33636" y2="57391"/>
                            <a14:foregroundMark x1="55000" y1="64348" x2="63182" y2="64348"/>
                            <a14:foregroundMark x1="44091" y1="89565" x2="52273" y2="90435"/>
                            <a14:foregroundMark x1="56364" y1="40435" x2="55909" y2="63478"/>
                            <a14:foregroundMark x1="55909" y1="63478" x2="55455" y2="34348"/>
                            <a14:foregroundMark x1="55455" y1="34348" x2="33636" y2="42174"/>
                            <a14:foregroundMark x1="33636" y1="42174" x2="38636" y2="44783"/>
                            <a14:backgroundMark x1="4545" y1="36087" x2="4545" y2="36087"/>
                            <a14:backgroundMark x1="2273" y1="42174" x2="2273" y2="42174"/>
                            <a14:backgroundMark x1="1818" y1="35217" x2="2727" y2="465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0915" y="1831565"/>
                <a:ext cx="2118154" cy="221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31F62CE-818F-4BB2-B6FD-410CF0A60CE0}"/>
                  </a:ext>
                </a:extLst>
              </p:cNvPr>
              <p:cNvSpPr/>
              <p:nvPr/>
            </p:nvSpPr>
            <p:spPr>
              <a:xfrm>
                <a:off x="4594086" y="1618636"/>
                <a:ext cx="2630060" cy="26300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BC9EFE-F5E3-4FD4-9616-0C3BA4DD6F74}"/>
                </a:ext>
              </a:extLst>
            </p:cNvPr>
            <p:cNvSpPr/>
            <p:nvPr/>
          </p:nvSpPr>
          <p:spPr>
            <a:xfrm>
              <a:off x="3040667" y="5562033"/>
              <a:ext cx="1980542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Ratio Analysis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4E987B-E10D-48C6-827D-90173782B2CC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4757728" y="4825370"/>
            <a:ext cx="1512945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29F-6A7E-4EC7-93CC-22A9EB88A265}"/>
              </a:ext>
            </a:extLst>
          </p:cNvPr>
          <p:cNvCxnSpPr>
            <a:cxnSpLocks/>
          </p:cNvCxnSpPr>
          <p:nvPr/>
        </p:nvCxnSpPr>
        <p:spPr>
          <a:xfrm>
            <a:off x="4757728" y="4839984"/>
            <a:ext cx="151294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50599 0.0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65792E-6B7F-438C-ADCA-7B4F78E61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454834"/>
              </p:ext>
            </p:extLst>
          </p:nvPr>
        </p:nvGraphicFramePr>
        <p:xfrm>
          <a:off x="4196249" y="1659637"/>
          <a:ext cx="8146094" cy="498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9B435F0-C54C-4669-A0C9-FEE38C5D6909}"/>
              </a:ext>
            </a:extLst>
          </p:cNvPr>
          <p:cNvSpPr/>
          <p:nvPr/>
        </p:nvSpPr>
        <p:spPr>
          <a:xfrm>
            <a:off x="1318955" y="136453"/>
            <a:ext cx="95540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 Company Horizontal Analysis of </a:t>
            </a:r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Sheet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47A188-A7D6-453A-8886-DF8AD915696A}"/>
              </a:ext>
            </a:extLst>
          </p:cNvPr>
          <p:cNvGrpSpPr/>
          <p:nvPr/>
        </p:nvGrpSpPr>
        <p:grpSpPr>
          <a:xfrm>
            <a:off x="310022" y="2076767"/>
            <a:ext cx="4284570" cy="659550"/>
            <a:chOff x="310022" y="2076767"/>
            <a:chExt cx="4284570" cy="659550"/>
          </a:xfrm>
        </p:grpSpPr>
        <p:pic>
          <p:nvPicPr>
            <p:cNvPr id="1026" name="Picture 2" descr="Assets Icon #88194 - Free Icons Library">
              <a:extLst>
                <a:ext uri="{FF2B5EF4-FFF2-40B4-BE49-F238E27FC236}">
                  <a16:creationId xmlns:a16="http://schemas.microsoft.com/office/drawing/2014/main" id="{0739F9E4-0011-4973-84AF-6C39F6B19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89" b="92889" l="9778" r="92000">
                          <a14:foregroundMark x1="21333" y1="19556" x2="13778" y2="28889"/>
                          <a14:foregroundMark x1="10222" y1="48889" x2="12444" y2="59111"/>
                          <a14:foregroundMark x1="50222" y1="92889" x2="59556" y2="90667"/>
                          <a14:foregroundMark x1="63111" y1="9333" x2="70667" y2="15111"/>
                          <a14:foregroundMark x1="92000" y1="43556" x2="92000" y2="54222"/>
                          <a14:foregroundMark x1="40889" y1="38667" x2="51556" y2="71111"/>
                          <a14:foregroundMark x1="38222" y1="39111" x2="31556" y2="84000"/>
                          <a14:foregroundMark x1="30667" y1="63111" x2="29778" y2="39111"/>
                          <a14:foregroundMark x1="37333" y1="37778" x2="47111" y2="30667"/>
                          <a14:foregroundMark x1="63111" y1="36889" x2="77333" y2="54667"/>
                          <a14:foregroundMark x1="64000" y1="67111" x2="72000" y2="57333"/>
                          <a14:foregroundMark x1="56889" y1="64000" x2="60889" y2="24000"/>
                          <a14:foregroundMark x1="56444" y1="42667" x2="54667" y2="48000"/>
                          <a14:foregroundMark x1="59111" y1="73333" x2="60444" y2="6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2198028"/>
              <a:ext cx="51394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92183C-1F79-4C16-8256-AB1B446AF0F8}"/>
                </a:ext>
              </a:extLst>
            </p:cNvPr>
            <p:cNvSpPr/>
            <p:nvPr/>
          </p:nvSpPr>
          <p:spPr>
            <a:xfrm>
              <a:off x="867719" y="2076767"/>
              <a:ext cx="23389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Assets Increase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4F11DE-5ABB-45CA-B19E-3351609AEE6B}"/>
                </a:ext>
              </a:extLst>
            </p:cNvPr>
            <p:cNvSpPr/>
            <p:nvPr/>
          </p:nvSpPr>
          <p:spPr>
            <a:xfrm>
              <a:off x="842731" y="2382374"/>
              <a:ext cx="3751861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F6220-B0A6-4686-925A-E940DD25E722}"/>
              </a:ext>
            </a:extLst>
          </p:cNvPr>
          <p:cNvGrpSpPr/>
          <p:nvPr/>
        </p:nvGrpSpPr>
        <p:grpSpPr>
          <a:xfrm>
            <a:off x="310022" y="3305134"/>
            <a:ext cx="4180375" cy="665648"/>
            <a:chOff x="310022" y="3305134"/>
            <a:chExt cx="4180375" cy="665648"/>
          </a:xfrm>
        </p:grpSpPr>
        <p:pic>
          <p:nvPicPr>
            <p:cNvPr id="1028" name="Picture 4" descr="Watercolor Savings , Png Download - Equity Capital Markets Icon,  Transparent Png , Transparent Png Image - PNGitem">
              <a:extLst>
                <a:ext uri="{FF2B5EF4-FFF2-40B4-BE49-F238E27FC236}">
                  <a16:creationId xmlns:a16="http://schemas.microsoft.com/office/drawing/2014/main" id="{FE99B424-F390-4EBF-80F8-FB1A49EF7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0342" y1="15741" x2="46154" y2="40278"/>
                          <a14:foregroundMark x1="24786" y1="29167" x2="21795" y2="38426"/>
                          <a14:foregroundMark x1="16667" y1="31944" x2="14957" y2="48148"/>
                          <a14:foregroundMark x1="14957" y1="51389" x2="32479" y2="80093"/>
                          <a14:foregroundMark x1="32479" y1="80093" x2="62393" y2="81481"/>
                          <a14:foregroundMark x1="62393" y1="81481" x2="73504" y2="78241"/>
                          <a14:foregroundMark x1="14957" y1="65278" x2="29915" y2="83333"/>
                          <a14:foregroundMark x1="29915" y1="83333" x2="30769" y2="84259"/>
                          <a14:foregroundMark x1="41453" y1="86111" x2="81197" y2="78241"/>
                          <a14:foregroundMark x1="20513" y1="79630" x2="47863" y2="86111"/>
                          <a14:foregroundMark x1="47863" y1="86111" x2="71368" y2="85185"/>
                          <a14:foregroundMark x1="71368" y1="85185" x2="73077" y2="84722"/>
                          <a14:foregroundMark x1="37179" y1="15278" x2="71368" y2="32870"/>
                          <a14:foregroundMark x1="71368" y1="32870" x2="89316" y2="49537"/>
                          <a14:foregroundMark x1="43590" y1="17130" x2="71368" y2="16667"/>
                          <a14:foregroundMark x1="71368" y1="16667" x2="73504" y2="16667"/>
                          <a14:foregroundMark x1="81197" y1="82870" x2="81197" y2="84722"/>
                          <a14:foregroundMark x1="81197" y1="57407" x2="81197" y2="82870"/>
                          <a14:foregroundMark x1="78205" y1="83333" x2="78205" y2="83333"/>
                          <a14:backgroundMark x1="81197" y1="82870" x2="81197" y2="82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3429000"/>
              <a:ext cx="55677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C21A5-2942-4A5B-8D5E-2E646A19323C}"/>
                </a:ext>
              </a:extLst>
            </p:cNvPr>
            <p:cNvSpPr/>
            <p:nvPr/>
          </p:nvSpPr>
          <p:spPr>
            <a:xfrm>
              <a:off x="818828" y="3305134"/>
              <a:ext cx="27936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Owner’s Equity Increase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5D692C-83ED-40D7-8FF2-D9220BAE5066}"/>
                </a:ext>
              </a:extLst>
            </p:cNvPr>
            <p:cNvSpPr/>
            <p:nvPr/>
          </p:nvSpPr>
          <p:spPr>
            <a:xfrm>
              <a:off x="849144" y="3616839"/>
              <a:ext cx="3641253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FC53CE-06C0-4730-88D2-2BF37EC5813C}"/>
              </a:ext>
            </a:extLst>
          </p:cNvPr>
          <p:cNvGrpSpPr/>
          <p:nvPr/>
        </p:nvGrpSpPr>
        <p:grpSpPr>
          <a:xfrm>
            <a:off x="354023" y="4350788"/>
            <a:ext cx="3489479" cy="1198455"/>
            <a:chOff x="354023" y="4350788"/>
            <a:chExt cx="3489479" cy="1198455"/>
          </a:xfrm>
        </p:grpSpPr>
        <p:pic>
          <p:nvPicPr>
            <p:cNvPr id="1030" name="Picture 6" descr="Debt Money Icon, PNG, 2687x2687px, Debt, Apartment, Area, Bank, Credit  Download Free">
              <a:extLst>
                <a:ext uri="{FF2B5EF4-FFF2-40B4-BE49-F238E27FC236}">
                  <a16:creationId xmlns:a16="http://schemas.microsoft.com/office/drawing/2014/main" id="{B1BD7E5B-317D-4801-9B27-FAE1A7A44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5536" l="3125" r="95089">
                          <a14:foregroundMark x1="6250" y1="45089" x2="71875" y2="9375"/>
                          <a14:foregroundMark x1="19643" y1="16964" x2="57589" y2="12500"/>
                          <a14:foregroundMark x1="3571" y1="40625" x2="29229" y2="4143"/>
                          <a14:foregroundMark x1="45536" y1="95536" x2="65625" y2="84375"/>
                          <a14:foregroundMark x1="65625" y1="84375" x2="85268" y2="60268"/>
                          <a14:foregroundMark x1="85268" y1="60268" x2="84375" y2="46429"/>
                          <a14:foregroundMark x1="95089" y1="46875" x2="93750" y2="66964"/>
                          <a14:foregroundMark x1="33482" y1="67857" x2="50446" y2="36161"/>
                          <a14:foregroundMark x1="35714" y1="55804" x2="56250" y2="38839"/>
                          <a14:foregroundMark x1="21429" y1="55357" x2="63393" y2="28571"/>
                          <a14:foregroundMark x1="84247" y1="724" x2="84375" y2="446"/>
                          <a14:foregroundMark x1="56696" y1="60268" x2="77540" y2="15219"/>
                          <a14:foregroundMark x1="49554" y1="72321" x2="70982" y2="46429"/>
                          <a14:foregroundMark x1="38839" y1="64732" x2="63839" y2="53571"/>
                          <a14:foregroundMark x1="32589" y1="70536" x2="57589" y2="64732"/>
                          <a14:foregroundMark x1="23214" y1="61607" x2="35268" y2="67857"/>
                          <a14:foregroundMark x1="19643" y1="56250" x2="25893" y2="69196"/>
                          <a14:foregroundMark x1="27679" y1="46875" x2="67411" y2="17411"/>
                          <a14:foregroundMark x1="67411" y1="17411" x2="42857" y2="44196"/>
                          <a14:foregroundMark x1="42857" y1="44196" x2="19643" y2="44643"/>
                          <a14:foregroundMark x1="19643" y1="44643" x2="46429" y2="33482"/>
                          <a14:foregroundMark x1="46429" y1="33482" x2="38839" y2="55357"/>
                          <a14:foregroundMark x1="38839" y1="55357" x2="62500" y2="51786"/>
                          <a14:foregroundMark x1="62500" y1="51786" x2="75446" y2="75893"/>
                          <a14:foregroundMark x1="75446" y1="75893" x2="76339" y2="72768"/>
                          <a14:foregroundMark x1="69196" y1="72768" x2="64286" y2="67411"/>
                          <a14:foregroundMark x1="43304" y1="74554" x2="89286" y2="50446"/>
                          <a14:foregroundMark x1="62054" y1="61607" x2="71875" y2="39286"/>
                          <a14:foregroundMark x1="71875" y1="39286" x2="70982" y2="52232"/>
                          <a14:foregroundMark x1="26339" y1="44643" x2="62054" y2="49107"/>
                          <a14:foregroundMark x1="62054" y1="49107" x2="66071" y2="57589"/>
                          <a14:backgroundMark x1="30804" y1="2232" x2="30804" y2="2232"/>
                          <a14:backgroundMark x1="33482" y1="1339" x2="28125" y2="2679"/>
                          <a14:backgroundMark x1="79911" y1="4018" x2="88393" y2="12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3" y="4467923"/>
              <a:ext cx="512778" cy="51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708360-3096-452F-9E53-29C9186D57F2}"/>
                </a:ext>
              </a:extLst>
            </p:cNvPr>
            <p:cNvSpPr/>
            <p:nvPr/>
          </p:nvSpPr>
          <p:spPr>
            <a:xfrm>
              <a:off x="818828" y="4350788"/>
              <a:ext cx="302467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Equity and Liabilities</a:t>
              </a:r>
              <a:endPara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2F0B02-4D2E-4D1B-89D2-BAF45A101CD6}"/>
                </a:ext>
              </a:extLst>
            </p:cNvPr>
            <p:cNvSpPr/>
            <p:nvPr/>
          </p:nvSpPr>
          <p:spPr>
            <a:xfrm>
              <a:off x="963838" y="4724312"/>
              <a:ext cx="1567672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</a:t>
              </a:r>
            </a:p>
          </p:txBody>
        </p:sp>
        <p:pic>
          <p:nvPicPr>
            <p:cNvPr id="1032" name="Picture 8" descr="Growth increase profit single isolated icon Vector Image">
              <a:extLst>
                <a:ext uri="{FF2B5EF4-FFF2-40B4-BE49-F238E27FC236}">
                  <a16:creationId xmlns:a16="http://schemas.microsoft.com/office/drawing/2014/main" id="{9A23E3DD-DAE8-477B-99F1-3A185D92D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7132" y1="59864" x2="77314" y2="59823"/>
                          <a14:foregroundMark x1="57682" y1="64273" x2="59038" y2="63966"/>
                          <a14:foregroundMark x1="38746" y1="68567" x2="39913" y2="68302"/>
                          <a14:foregroundMark x1="32766" y1="78972" x2="32712" y2="78412"/>
                          <a14:foregroundMark x1="34292" y1="66774" x2="34468" y2="65421"/>
                          <a14:foregroundMark x1="31915" y1="85047" x2="32775" y2="78438"/>
                          <a14:foregroundMark x1="24681" y1="70561" x2="22128" y2="79907"/>
                          <a14:backgroundMark x1="32766" y1="71495" x2="32766" y2="71495"/>
                          <a14:backgroundMark x1="32340" y1="72897" x2="30638" y2="59813"/>
                          <a14:backgroundMark x1="48085" y1="63551" x2="49787" y2="70093"/>
                          <a14:backgroundMark x1="68085" y1="54673" x2="68085" y2="71028"/>
                          <a14:backgroundMark x1="87660" y1="53271" x2="85957" y2="63084"/>
                          <a14:backgroundMark x1="29143" y1="71989" x2="30213" y2="67290"/>
                          <a14:backgroundMark x1="31915" y1="80374" x2="32049" y2="78161"/>
                          <a14:backgroundMark x1="31931" y1="72882" x2="31064" y2="49065"/>
                          <a14:backgroundMark x1="32340" y1="84112" x2="32115" y2="77922"/>
                          <a14:backgroundMark x1="31064" y1="65421" x2="28766" y2="71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20" y="4617408"/>
              <a:ext cx="662186" cy="60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068614-5364-41A9-A686-4CEB178F979A}"/>
                </a:ext>
              </a:extLst>
            </p:cNvPr>
            <p:cNvSpPr/>
            <p:nvPr/>
          </p:nvSpPr>
          <p:spPr>
            <a:xfrm>
              <a:off x="963838" y="5226078"/>
              <a:ext cx="1120691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Green Delta</a:t>
              </a:r>
            </a:p>
          </p:txBody>
        </p:sp>
        <p:pic>
          <p:nvPicPr>
            <p:cNvPr id="1034" name="Picture 10" descr="Decrease Icon Images | Free Vectors, Stock Photos &amp; PSD | Page 6">
              <a:extLst>
                <a:ext uri="{FF2B5EF4-FFF2-40B4-BE49-F238E27FC236}">
                  <a16:creationId xmlns:a16="http://schemas.microsoft.com/office/drawing/2014/main" id="{DA35BD8B-640C-49B5-9CC0-DE7C7D43A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046" b="93487" l="9585" r="92492">
                          <a14:foregroundMark x1="10224" y1="8046" x2="14217" y2="13027"/>
                          <a14:foregroundMark x1="9585" y1="37931" x2="10383" y2="61877"/>
                          <a14:foregroundMark x1="20447" y1="70881" x2="20447" y2="55172"/>
                          <a14:foregroundMark x1="29872" y1="60728" x2="30192" y2="80077"/>
                          <a14:foregroundMark x1="39137" y1="53831" x2="39776" y2="68774"/>
                          <a14:foregroundMark x1="51118" y1="64751" x2="51597" y2="81992"/>
                          <a14:foregroundMark x1="60543" y1="72989" x2="60863" y2="87356"/>
                          <a14:foregroundMark x1="70447" y1="70307" x2="70288" y2="88697"/>
                          <a14:foregroundMark x1="79712" y1="77011" x2="80032" y2="83908"/>
                          <a14:foregroundMark x1="92492" y1="84866" x2="92492" y2="93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273" y="5151687"/>
              <a:ext cx="476762" cy="39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20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43DF93-4CFF-4A39-8BA6-C6C466F02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932792"/>
              </p:ext>
            </p:extLst>
          </p:nvPr>
        </p:nvGraphicFramePr>
        <p:xfrm>
          <a:off x="4149729" y="1212419"/>
          <a:ext cx="8146094" cy="498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E2D030-294B-4E38-A24F-72F0D617EA5C}"/>
              </a:ext>
            </a:extLst>
          </p:cNvPr>
          <p:cNvSpPr/>
          <p:nvPr/>
        </p:nvSpPr>
        <p:spPr>
          <a:xfrm>
            <a:off x="924137" y="136453"/>
            <a:ext cx="1034373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 Company Horizontal Analysis of </a:t>
            </a:r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Income Statement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2C93DB-5930-447D-B250-7DAE2B47AF12}"/>
              </a:ext>
            </a:extLst>
          </p:cNvPr>
          <p:cNvGrpSpPr/>
          <p:nvPr/>
        </p:nvGrpSpPr>
        <p:grpSpPr>
          <a:xfrm>
            <a:off x="310022" y="2076767"/>
            <a:ext cx="4284570" cy="659550"/>
            <a:chOff x="310022" y="2076767"/>
            <a:chExt cx="4284570" cy="659550"/>
          </a:xfrm>
        </p:grpSpPr>
        <p:pic>
          <p:nvPicPr>
            <p:cNvPr id="7" name="Picture 2" descr="Assets Icon #88194 - Free Icons Library">
              <a:extLst>
                <a:ext uri="{FF2B5EF4-FFF2-40B4-BE49-F238E27FC236}">
                  <a16:creationId xmlns:a16="http://schemas.microsoft.com/office/drawing/2014/main" id="{7B1653F6-4E18-42CF-A4DF-A3DF6D8F4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89" b="92889" l="9778" r="92000">
                          <a14:foregroundMark x1="21333" y1="19556" x2="13778" y2="28889"/>
                          <a14:foregroundMark x1="10222" y1="48889" x2="12444" y2="59111"/>
                          <a14:foregroundMark x1="50222" y1="92889" x2="59556" y2="90667"/>
                          <a14:foregroundMark x1="63111" y1="9333" x2="70667" y2="15111"/>
                          <a14:foregroundMark x1="92000" y1="43556" x2="92000" y2="54222"/>
                          <a14:foregroundMark x1="40889" y1="38667" x2="51556" y2="71111"/>
                          <a14:foregroundMark x1="38222" y1="39111" x2="31556" y2="84000"/>
                          <a14:foregroundMark x1="30667" y1="63111" x2="29778" y2="39111"/>
                          <a14:foregroundMark x1="37333" y1="37778" x2="47111" y2="30667"/>
                          <a14:foregroundMark x1="63111" y1="36889" x2="77333" y2="54667"/>
                          <a14:foregroundMark x1="64000" y1="67111" x2="72000" y2="57333"/>
                          <a14:foregroundMark x1="56889" y1="64000" x2="60889" y2="24000"/>
                          <a14:foregroundMark x1="56444" y1="42667" x2="54667" y2="48000"/>
                          <a14:foregroundMark x1="59111" y1="73333" x2="60444" y2="6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2198028"/>
              <a:ext cx="51394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F9C0AA-26DB-4590-8FB5-05F8C2745895}"/>
                </a:ext>
              </a:extLst>
            </p:cNvPr>
            <p:cNvSpPr/>
            <p:nvPr/>
          </p:nvSpPr>
          <p:spPr>
            <a:xfrm>
              <a:off x="867719" y="2076767"/>
              <a:ext cx="23389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Assets Increase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579A80-E6CA-40BB-8CF8-563A80D3B163}"/>
                </a:ext>
              </a:extLst>
            </p:cNvPr>
            <p:cNvSpPr/>
            <p:nvPr/>
          </p:nvSpPr>
          <p:spPr>
            <a:xfrm>
              <a:off x="842731" y="2382374"/>
              <a:ext cx="3751861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703474-2BC5-4035-8832-A9D5F20A1ADA}"/>
              </a:ext>
            </a:extLst>
          </p:cNvPr>
          <p:cNvGrpSpPr/>
          <p:nvPr/>
        </p:nvGrpSpPr>
        <p:grpSpPr>
          <a:xfrm>
            <a:off x="310022" y="3305134"/>
            <a:ext cx="4180375" cy="665648"/>
            <a:chOff x="310022" y="3305134"/>
            <a:chExt cx="4180375" cy="665648"/>
          </a:xfrm>
        </p:grpSpPr>
        <p:pic>
          <p:nvPicPr>
            <p:cNvPr id="11" name="Picture 4" descr="Watercolor Savings , Png Download - Equity Capital Markets Icon,  Transparent Png , Transparent Png Image - PNGitem">
              <a:extLst>
                <a:ext uri="{FF2B5EF4-FFF2-40B4-BE49-F238E27FC236}">
                  <a16:creationId xmlns:a16="http://schemas.microsoft.com/office/drawing/2014/main" id="{3C4FFDD0-86EA-40B0-915B-E2A41EA86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0342" y1="15741" x2="46154" y2="40278"/>
                          <a14:foregroundMark x1="24786" y1="29167" x2="21795" y2="38426"/>
                          <a14:foregroundMark x1="16667" y1="31944" x2="14957" y2="48148"/>
                          <a14:foregroundMark x1="14957" y1="51389" x2="32479" y2="80093"/>
                          <a14:foregroundMark x1="32479" y1="80093" x2="62393" y2="81481"/>
                          <a14:foregroundMark x1="62393" y1="81481" x2="73504" y2="78241"/>
                          <a14:foregroundMark x1="14957" y1="65278" x2="29915" y2="83333"/>
                          <a14:foregroundMark x1="29915" y1="83333" x2="30769" y2="84259"/>
                          <a14:foregroundMark x1="41453" y1="86111" x2="81197" y2="78241"/>
                          <a14:foregroundMark x1="20513" y1="79630" x2="47863" y2="86111"/>
                          <a14:foregroundMark x1="47863" y1="86111" x2="71368" y2="85185"/>
                          <a14:foregroundMark x1="71368" y1="85185" x2="73077" y2="84722"/>
                          <a14:foregroundMark x1="37179" y1="15278" x2="71368" y2="32870"/>
                          <a14:foregroundMark x1="71368" y1="32870" x2="89316" y2="49537"/>
                          <a14:foregroundMark x1="43590" y1="17130" x2="71368" y2="16667"/>
                          <a14:foregroundMark x1="71368" y1="16667" x2="73504" y2="16667"/>
                          <a14:foregroundMark x1="81197" y1="82870" x2="81197" y2="84722"/>
                          <a14:foregroundMark x1="81197" y1="57407" x2="81197" y2="82870"/>
                          <a14:foregroundMark x1="78205" y1="83333" x2="78205" y2="83333"/>
                          <a14:backgroundMark x1="81197" y1="82870" x2="81197" y2="82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3429000"/>
              <a:ext cx="55677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24DAE5-F8A5-4A37-A4E7-382F5751F163}"/>
                </a:ext>
              </a:extLst>
            </p:cNvPr>
            <p:cNvSpPr/>
            <p:nvPr/>
          </p:nvSpPr>
          <p:spPr>
            <a:xfrm>
              <a:off x="818828" y="3305134"/>
              <a:ext cx="27936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Owner’s Equity Increase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9AF0F9-2FD0-41C2-9142-48036A631C0A}"/>
                </a:ext>
              </a:extLst>
            </p:cNvPr>
            <p:cNvSpPr/>
            <p:nvPr/>
          </p:nvSpPr>
          <p:spPr>
            <a:xfrm>
              <a:off x="849144" y="3616839"/>
              <a:ext cx="3641253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0337A6-3278-4BF1-B31F-B647968BD8F2}"/>
              </a:ext>
            </a:extLst>
          </p:cNvPr>
          <p:cNvGrpSpPr/>
          <p:nvPr/>
        </p:nvGrpSpPr>
        <p:grpSpPr>
          <a:xfrm>
            <a:off x="354023" y="4350788"/>
            <a:ext cx="3489479" cy="1198455"/>
            <a:chOff x="354023" y="4350788"/>
            <a:chExt cx="3489479" cy="1198455"/>
          </a:xfrm>
        </p:grpSpPr>
        <p:pic>
          <p:nvPicPr>
            <p:cNvPr id="15" name="Picture 6" descr="Debt Money Icon, PNG, 2687x2687px, Debt, Apartment, Area, Bank, Credit  Download Free">
              <a:extLst>
                <a:ext uri="{FF2B5EF4-FFF2-40B4-BE49-F238E27FC236}">
                  <a16:creationId xmlns:a16="http://schemas.microsoft.com/office/drawing/2014/main" id="{C0762C2E-83E6-4DB9-8B46-2F19A2392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5536" l="3125" r="95089">
                          <a14:foregroundMark x1="6250" y1="45089" x2="71875" y2="9375"/>
                          <a14:foregroundMark x1="19643" y1="16964" x2="57589" y2="12500"/>
                          <a14:foregroundMark x1="3571" y1="40625" x2="29229" y2="4143"/>
                          <a14:foregroundMark x1="45536" y1="95536" x2="65625" y2="84375"/>
                          <a14:foregroundMark x1="65625" y1="84375" x2="85268" y2="60268"/>
                          <a14:foregroundMark x1="85268" y1="60268" x2="84375" y2="46429"/>
                          <a14:foregroundMark x1="95089" y1="46875" x2="93750" y2="66964"/>
                          <a14:foregroundMark x1="33482" y1="67857" x2="50446" y2="36161"/>
                          <a14:foregroundMark x1="35714" y1="55804" x2="56250" y2="38839"/>
                          <a14:foregroundMark x1="21429" y1="55357" x2="63393" y2="28571"/>
                          <a14:foregroundMark x1="84247" y1="724" x2="84375" y2="446"/>
                          <a14:foregroundMark x1="56696" y1="60268" x2="77540" y2="15219"/>
                          <a14:foregroundMark x1="49554" y1="72321" x2="70982" y2="46429"/>
                          <a14:foregroundMark x1="38839" y1="64732" x2="63839" y2="53571"/>
                          <a14:foregroundMark x1="32589" y1="70536" x2="57589" y2="64732"/>
                          <a14:foregroundMark x1="23214" y1="61607" x2="35268" y2="67857"/>
                          <a14:foregroundMark x1="19643" y1="56250" x2="25893" y2="69196"/>
                          <a14:foregroundMark x1="27679" y1="46875" x2="67411" y2="17411"/>
                          <a14:foregroundMark x1="67411" y1="17411" x2="42857" y2="44196"/>
                          <a14:foregroundMark x1="42857" y1="44196" x2="19643" y2="44643"/>
                          <a14:foregroundMark x1="19643" y1="44643" x2="46429" y2="33482"/>
                          <a14:foregroundMark x1="46429" y1="33482" x2="38839" y2="55357"/>
                          <a14:foregroundMark x1="38839" y1="55357" x2="62500" y2="51786"/>
                          <a14:foregroundMark x1="62500" y1="51786" x2="75446" y2="75893"/>
                          <a14:foregroundMark x1="75446" y1="75893" x2="76339" y2="72768"/>
                          <a14:foregroundMark x1="69196" y1="72768" x2="64286" y2="67411"/>
                          <a14:foregroundMark x1="43304" y1="74554" x2="89286" y2="50446"/>
                          <a14:foregroundMark x1="62054" y1="61607" x2="71875" y2="39286"/>
                          <a14:foregroundMark x1="71875" y1="39286" x2="70982" y2="52232"/>
                          <a14:foregroundMark x1="26339" y1="44643" x2="62054" y2="49107"/>
                          <a14:foregroundMark x1="62054" y1="49107" x2="66071" y2="57589"/>
                          <a14:backgroundMark x1="30804" y1="2232" x2="30804" y2="2232"/>
                          <a14:backgroundMark x1="33482" y1="1339" x2="28125" y2="2679"/>
                          <a14:backgroundMark x1="79911" y1="4018" x2="88393" y2="12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3" y="4467923"/>
              <a:ext cx="512778" cy="51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EF42CE-9FF1-4479-B51B-E8A287CD74A1}"/>
                </a:ext>
              </a:extLst>
            </p:cNvPr>
            <p:cNvSpPr/>
            <p:nvPr/>
          </p:nvSpPr>
          <p:spPr>
            <a:xfrm>
              <a:off x="818828" y="4350788"/>
              <a:ext cx="302467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Equity and Liabilities</a:t>
              </a:r>
              <a:endPara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CBF543-C855-447D-961A-E03B95421574}"/>
                </a:ext>
              </a:extLst>
            </p:cNvPr>
            <p:cNvSpPr/>
            <p:nvPr/>
          </p:nvSpPr>
          <p:spPr>
            <a:xfrm>
              <a:off x="963838" y="4724312"/>
              <a:ext cx="1567672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</a:t>
              </a:r>
            </a:p>
          </p:txBody>
        </p:sp>
        <p:pic>
          <p:nvPicPr>
            <p:cNvPr id="18" name="Picture 8" descr="Growth increase profit single isolated icon Vector Image">
              <a:extLst>
                <a:ext uri="{FF2B5EF4-FFF2-40B4-BE49-F238E27FC236}">
                  <a16:creationId xmlns:a16="http://schemas.microsoft.com/office/drawing/2014/main" id="{123A9197-2AC4-42B1-AE50-559BC07D6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7132" y1="59864" x2="77314" y2="59823"/>
                          <a14:foregroundMark x1="57682" y1="64273" x2="59038" y2="63966"/>
                          <a14:foregroundMark x1="38746" y1="68567" x2="39913" y2="68302"/>
                          <a14:foregroundMark x1="32766" y1="78972" x2="32712" y2="78412"/>
                          <a14:foregroundMark x1="34292" y1="66774" x2="34468" y2="65421"/>
                          <a14:foregroundMark x1="31915" y1="85047" x2="32775" y2="78438"/>
                          <a14:foregroundMark x1="24681" y1="70561" x2="22128" y2="79907"/>
                          <a14:backgroundMark x1="32766" y1="71495" x2="32766" y2="71495"/>
                          <a14:backgroundMark x1="32340" y1="72897" x2="30638" y2="59813"/>
                          <a14:backgroundMark x1="48085" y1="63551" x2="49787" y2="70093"/>
                          <a14:backgroundMark x1="68085" y1="54673" x2="68085" y2="71028"/>
                          <a14:backgroundMark x1="87660" y1="53271" x2="85957" y2="63084"/>
                          <a14:backgroundMark x1="29143" y1="71989" x2="30213" y2="67290"/>
                          <a14:backgroundMark x1="31915" y1="80374" x2="32049" y2="78161"/>
                          <a14:backgroundMark x1="31931" y1="72882" x2="31064" y2="49065"/>
                          <a14:backgroundMark x1="32340" y1="84112" x2="32115" y2="77922"/>
                          <a14:backgroundMark x1="31064" y1="65421" x2="28766" y2="71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20" y="4617408"/>
              <a:ext cx="662186" cy="60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A34215-7FC2-47BC-B34F-87010944689E}"/>
                </a:ext>
              </a:extLst>
            </p:cNvPr>
            <p:cNvSpPr/>
            <p:nvPr/>
          </p:nvSpPr>
          <p:spPr>
            <a:xfrm>
              <a:off x="963838" y="5226078"/>
              <a:ext cx="1120691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Green Delta</a:t>
              </a:r>
            </a:p>
          </p:txBody>
        </p:sp>
        <p:pic>
          <p:nvPicPr>
            <p:cNvPr id="20" name="Picture 10" descr="Decrease Icon Images | Free Vectors, Stock Photos &amp; PSD | Page 6">
              <a:extLst>
                <a:ext uri="{FF2B5EF4-FFF2-40B4-BE49-F238E27FC236}">
                  <a16:creationId xmlns:a16="http://schemas.microsoft.com/office/drawing/2014/main" id="{1E2F3684-CB41-4179-9E33-01A209DAF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046" b="93487" l="9585" r="92492">
                          <a14:foregroundMark x1="10224" y1="8046" x2="14217" y2="13027"/>
                          <a14:foregroundMark x1="9585" y1="37931" x2="10383" y2="61877"/>
                          <a14:foregroundMark x1="20447" y1="70881" x2="20447" y2="55172"/>
                          <a14:foregroundMark x1="29872" y1="60728" x2="30192" y2="80077"/>
                          <a14:foregroundMark x1="39137" y1="53831" x2="39776" y2="68774"/>
                          <a14:foregroundMark x1="51118" y1="64751" x2="51597" y2="81992"/>
                          <a14:foregroundMark x1="60543" y1="72989" x2="60863" y2="87356"/>
                          <a14:foregroundMark x1="70447" y1="70307" x2="70288" y2="88697"/>
                          <a14:foregroundMark x1="79712" y1="77011" x2="80032" y2="83908"/>
                          <a14:foregroundMark x1="92492" y1="84866" x2="92492" y2="93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273" y="5151687"/>
              <a:ext cx="476762" cy="39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4FA6DE1-C753-4289-9DA9-9561DF9D4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673365"/>
              </p:ext>
            </p:extLst>
          </p:nvPr>
        </p:nvGraphicFramePr>
        <p:xfrm>
          <a:off x="4329110" y="121241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1837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F31F94-D653-4405-A74E-176293126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456867"/>
              </p:ext>
            </p:extLst>
          </p:nvPr>
        </p:nvGraphicFramePr>
        <p:xfrm>
          <a:off x="4196249" y="1659637"/>
          <a:ext cx="8146094" cy="498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6BFD91-E84E-41B2-9BBC-454D32ABF8EE}"/>
              </a:ext>
            </a:extLst>
          </p:cNvPr>
          <p:cNvSpPr/>
          <p:nvPr/>
        </p:nvSpPr>
        <p:spPr>
          <a:xfrm>
            <a:off x="1572331" y="136453"/>
            <a:ext cx="904734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 Company Vertical Analysis of </a:t>
            </a:r>
            <a:r>
              <a:rPr lang="en-US" sz="3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Sheet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0A7E1C-F0FC-42CD-B915-51FD801232FC}"/>
              </a:ext>
            </a:extLst>
          </p:cNvPr>
          <p:cNvGrpSpPr/>
          <p:nvPr/>
        </p:nvGrpSpPr>
        <p:grpSpPr>
          <a:xfrm>
            <a:off x="310022" y="2076767"/>
            <a:ext cx="4284570" cy="659550"/>
            <a:chOff x="310022" y="2076767"/>
            <a:chExt cx="4284570" cy="659550"/>
          </a:xfrm>
        </p:grpSpPr>
        <p:pic>
          <p:nvPicPr>
            <p:cNvPr id="7" name="Picture 2" descr="Assets Icon #88194 - Free Icons Library">
              <a:extLst>
                <a:ext uri="{FF2B5EF4-FFF2-40B4-BE49-F238E27FC236}">
                  <a16:creationId xmlns:a16="http://schemas.microsoft.com/office/drawing/2014/main" id="{D2AE1CEF-8A9D-4611-967A-274F46BD3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89" b="92889" l="9778" r="92000">
                          <a14:foregroundMark x1="21333" y1="19556" x2="13778" y2="28889"/>
                          <a14:foregroundMark x1="10222" y1="48889" x2="12444" y2="59111"/>
                          <a14:foregroundMark x1="50222" y1="92889" x2="59556" y2="90667"/>
                          <a14:foregroundMark x1="63111" y1="9333" x2="70667" y2="15111"/>
                          <a14:foregroundMark x1="92000" y1="43556" x2="92000" y2="54222"/>
                          <a14:foregroundMark x1="40889" y1="38667" x2="51556" y2="71111"/>
                          <a14:foregroundMark x1="38222" y1="39111" x2="31556" y2="84000"/>
                          <a14:foregroundMark x1="30667" y1="63111" x2="29778" y2="39111"/>
                          <a14:foregroundMark x1="37333" y1="37778" x2="47111" y2="30667"/>
                          <a14:foregroundMark x1="63111" y1="36889" x2="77333" y2="54667"/>
                          <a14:foregroundMark x1="64000" y1="67111" x2="72000" y2="57333"/>
                          <a14:foregroundMark x1="56889" y1="64000" x2="60889" y2="24000"/>
                          <a14:foregroundMark x1="56444" y1="42667" x2="54667" y2="48000"/>
                          <a14:foregroundMark x1="59111" y1="73333" x2="60444" y2="6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2198028"/>
              <a:ext cx="51394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D3D5C8-3F36-483D-B4AF-D7C0867CF820}"/>
                </a:ext>
              </a:extLst>
            </p:cNvPr>
            <p:cNvSpPr/>
            <p:nvPr/>
          </p:nvSpPr>
          <p:spPr>
            <a:xfrm>
              <a:off x="867719" y="2076767"/>
              <a:ext cx="23389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Assets Increase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0A58C2-D883-462C-97F4-4DD74DF8DB79}"/>
                </a:ext>
              </a:extLst>
            </p:cNvPr>
            <p:cNvSpPr/>
            <p:nvPr/>
          </p:nvSpPr>
          <p:spPr>
            <a:xfrm>
              <a:off x="842731" y="2382374"/>
              <a:ext cx="3751861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72C8C-01DB-44CF-8F24-1279233B8E4B}"/>
              </a:ext>
            </a:extLst>
          </p:cNvPr>
          <p:cNvGrpSpPr/>
          <p:nvPr/>
        </p:nvGrpSpPr>
        <p:grpSpPr>
          <a:xfrm>
            <a:off x="310022" y="3305134"/>
            <a:ext cx="4180375" cy="665648"/>
            <a:chOff x="310022" y="3305134"/>
            <a:chExt cx="4180375" cy="665648"/>
          </a:xfrm>
        </p:grpSpPr>
        <p:pic>
          <p:nvPicPr>
            <p:cNvPr id="11" name="Picture 4" descr="Watercolor Savings , Png Download - Equity Capital Markets Icon,  Transparent Png , Transparent Png Image - PNGitem">
              <a:extLst>
                <a:ext uri="{FF2B5EF4-FFF2-40B4-BE49-F238E27FC236}">
                  <a16:creationId xmlns:a16="http://schemas.microsoft.com/office/drawing/2014/main" id="{4EB038B1-AD07-4C7A-849F-9107741B0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0342" y1="15741" x2="46154" y2="40278"/>
                          <a14:foregroundMark x1="24786" y1="29167" x2="21795" y2="38426"/>
                          <a14:foregroundMark x1="16667" y1="31944" x2="14957" y2="48148"/>
                          <a14:foregroundMark x1="14957" y1="51389" x2="32479" y2="80093"/>
                          <a14:foregroundMark x1="32479" y1="80093" x2="62393" y2="81481"/>
                          <a14:foregroundMark x1="62393" y1="81481" x2="73504" y2="78241"/>
                          <a14:foregroundMark x1="14957" y1="65278" x2="29915" y2="83333"/>
                          <a14:foregroundMark x1="29915" y1="83333" x2="30769" y2="84259"/>
                          <a14:foregroundMark x1="41453" y1="86111" x2="81197" y2="78241"/>
                          <a14:foregroundMark x1="20513" y1="79630" x2="47863" y2="86111"/>
                          <a14:foregroundMark x1="47863" y1="86111" x2="71368" y2="85185"/>
                          <a14:foregroundMark x1="71368" y1="85185" x2="73077" y2="84722"/>
                          <a14:foregroundMark x1="37179" y1="15278" x2="71368" y2="32870"/>
                          <a14:foregroundMark x1="71368" y1="32870" x2="89316" y2="49537"/>
                          <a14:foregroundMark x1="43590" y1="17130" x2="71368" y2="16667"/>
                          <a14:foregroundMark x1="71368" y1="16667" x2="73504" y2="16667"/>
                          <a14:foregroundMark x1="81197" y1="82870" x2="81197" y2="84722"/>
                          <a14:foregroundMark x1="81197" y1="57407" x2="81197" y2="82870"/>
                          <a14:foregroundMark x1="78205" y1="83333" x2="78205" y2="83333"/>
                          <a14:backgroundMark x1="81197" y1="82870" x2="81197" y2="82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2" y="3429000"/>
              <a:ext cx="556779" cy="51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C66955-B6B5-429C-9157-AF24D709D679}"/>
                </a:ext>
              </a:extLst>
            </p:cNvPr>
            <p:cNvSpPr/>
            <p:nvPr/>
          </p:nvSpPr>
          <p:spPr>
            <a:xfrm>
              <a:off x="818828" y="3305134"/>
              <a:ext cx="27936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Owner’s Equity Increase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C8DACF-74B3-4502-A1B4-0AFCB7A5EAAD}"/>
                </a:ext>
              </a:extLst>
            </p:cNvPr>
            <p:cNvSpPr/>
            <p:nvPr/>
          </p:nvSpPr>
          <p:spPr>
            <a:xfrm>
              <a:off x="849144" y="3616839"/>
              <a:ext cx="3641253" cy="3539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 = (almost) </a:t>
              </a:r>
              <a:r>
                <a:rPr lang="en-US" sz="1700" b="0" cap="none" spc="0" dirty="0">
                  <a:ln w="0"/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2X</a:t>
              </a:r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Green Delta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4EE550-EC26-42A7-B310-EF376D8AAA97}"/>
              </a:ext>
            </a:extLst>
          </p:cNvPr>
          <p:cNvGrpSpPr/>
          <p:nvPr/>
        </p:nvGrpSpPr>
        <p:grpSpPr>
          <a:xfrm>
            <a:off x="354023" y="4350788"/>
            <a:ext cx="3489479" cy="1198455"/>
            <a:chOff x="354023" y="4350788"/>
            <a:chExt cx="3489479" cy="1198455"/>
          </a:xfrm>
        </p:grpSpPr>
        <p:pic>
          <p:nvPicPr>
            <p:cNvPr id="15" name="Picture 6" descr="Debt Money Icon, PNG, 2687x2687px, Debt, Apartment, Area, Bank, Credit  Download Free">
              <a:extLst>
                <a:ext uri="{FF2B5EF4-FFF2-40B4-BE49-F238E27FC236}">
                  <a16:creationId xmlns:a16="http://schemas.microsoft.com/office/drawing/2014/main" id="{1FBD4839-43E5-4E71-92E3-7D659C9C7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5536" l="3125" r="95089">
                          <a14:foregroundMark x1="6250" y1="45089" x2="71875" y2="9375"/>
                          <a14:foregroundMark x1="19643" y1="16964" x2="57589" y2="12500"/>
                          <a14:foregroundMark x1="3571" y1="40625" x2="29229" y2="4143"/>
                          <a14:foregroundMark x1="45536" y1="95536" x2="65625" y2="84375"/>
                          <a14:foregroundMark x1="65625" y1="84375" x2="85268" y2="60268"/>
                          <a14:foregroundMark x1="85268" y1="60268" x2="84375" y2="46429"/>
                          <a14:foregroundMark x1="95089" y1="46875" x2="93750" y2="66964"/>
                          <a14:foregroundMark x1="33482" y1="67857" x2="50446" y2="36161"/>
                          <a14:foregroundMark x1="35714" y1="55804" x2="56250" y2="38839"/>
                          <a14:foregroundMark x1="21429" y1="55357" x2="63393" y2="28571"/>
                          <a14:foregroundMark x1="84247" y1="724" x2="84375" y2="446"/>
                          <a14:foregroundMark x1="56696" y1="60268" x2="77540" y2="15219"/>
                          <a14:foregroundMark x1="49554" y1="72321" x2="70982" y2="46429"/>
                          <a14:foregroundMark x1="38839" y1="64732" x2="63839" y2="53571"/>
                          <a14:foregroundMark x1="32589" y1="70536" x2="57589" y2="64732"/>
                          <a14:foregroundMark x1="23214" y1="61607" x2="35268" y2="67857"/>
                          <a14:foregroundMark x1="19643" y1="56250" x2="25893" y2="69196"/>
                          <a14:foregroundMark x1="27679" y1="46875" x2="67411" y2="17411"/>
                          <a14:foregroundMark x1="67411" y1="17411" x2="42857" y2="44196"/>
                          <a14:foregroundMark x1="42857" y1="44196" x2="19643" y2="44643"/>
                          <a14:foregroundMark x1="19643" y1="44643" x2="46429" y2="33482"/>
                          <a14:foregroundMark x1="46429" y1="33482" x2="38839" y2="55357"/>
                          <a14:foregroundMark x1="38839" y1="55357" x2="62500" y2="51786"/>
                          <a14:foregroundMark x1="62500" y1="51786" x2="75446" y2="75893"/>
                          <a14:foregroundMark x1="75446" y1="75893" x2="76339" y2="72768"/>
                          <a14:foregroundMark x1="69196" y1="72768" x2="64286" y2="67411"/>
                          <a14:foregroundMark x1="43304" y1="74554" x2="89286" y2="50446"/>
                          <a14:foregroundMark x1="62054" y1="61607" x2="71875" y2="39286"/>
                          <a14:foregroundMark x1="71875" y1="39286" x2="70982" y2="52232"/>
                          <a14:foregroundMark x1="26339" y1="44643" x2="62054" y2="49107"/>
                          <a14:foregroundMark x1="62054" y1="49107" x2="66071" y2="57589"/>
                          <a14:backgroundMark x1="30804" y1="2232" x2="30804" y2="2232"/>
                          <a14:backgroundMark x1="33482" y1="1339" x2="28125" y2="2679"/>
                          <a14:backgroundMark x1="79911" y1="4018" x2="88393" y2="12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3" y="4467923"/>
              <a:ext cx="512778" cy="51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72866F-B834-4E55-9894-265467C86098}"/>
                </a:ext>
              </a:extLst>
            </p:cNvPr>
            <p:cNvSpPr/>
            <p:nvPr/>
          </p:nvSpPr>
          <p:spPr>
            <a:xfrm>
              <a:off x="818828" y="4350788"/>
              <a:ext cx="302467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Equity and Liabilities</a:t>
              </a:r>
              <a:endPara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F8F935-9900-41DB-85D3-75140B85A12F}"/>
                </a:ext>
              </a:extLst>
            </p:cNvPr>
            <p:cNvSpPr/>
            <p:nvPr/>
          </p:nvSpPr>
          <p:spPr>
            <a:xfrm>
              <a:off x="963838" y="4724312"/>
              <a:ext cx="1567672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Pioneer Company</a:t>
              </a:r>
            </a:p>
          </p:txBody>
        </p:sp>
        <p:pic>
          <p:nvPicPr>
            <p:cNvPr id="18" name="Picture 8" descr="Growth increase profit single isolated icon Vector Image">
              <a:extLst>
                <a:ext uri="{FF2B5EF4-FFF2-40B4-BE49-F238E27FC236}">
                  <a16:creationId xmlns:a16="http://schemas.microsoft.com/office/drawing/2014/main" id="{DD1AFD71-5720-4028-8518-AEE65AC24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7132" y1="59864" x2="77314" y2="59823"/>
                          <a14:foregroundMark x1="57682" y1="64273" x2="59038" y2="63966"/>
                          <a14:foregroundMark x1="38746" y1="68567" x2="39913" y2="68302"/>
                          <a14:foregroundMark x1="32766" y1="78972" x2="32712" y2="78412"/>
                          <a14:foregroundMark x1="34292" y1="66774" x2="34468" y2="65421"/>
                          <a14:foregroundMark x1="31915" y1="85047" x2="32775" y2="78438"/>
                          <a14:foregroundMark x1="24681" y1="70561" x2="22128" y2="79907"/>
                          <a14:backgroundMark x1="32766" y1="71495" x2="32766" y2="71495"/>
                          <a14:backgroundMark x1="32340" y1="72897" x2="30638" y2="59813"/>
                          <a14:backgroundMark x1="48085" y1="63551" x2="49787" y2="70093"/>
                          <a14:backgroundMark x1="68085" y1="54673" x2="68085" y2="71028"/>
                          <a14:backgroundMark x1="87660" y1="53271" x2="85957" y2="63084"/>
                          <a14:backgroundMark x1="29143" y1="71989" x2="30213" y2="67290"/>
                          <a14:backgroundMark x1="31915" y1="80374" x2="32049" y2="78161"/>
                          <a14:backgroundMark x1="31931" y1="72882" x2="31064" y2="49065"/>
                          <a14:backgroundMark x1="32340" y1="84112" x2="32115" y2="77922"/>
                          <a14:backgroundMark x1="31064" y1="65421" x2="28766" y2="71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20" y="4617408"/>
              <a:ext cx="662186" cy="60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293198-514B-4F76-8E33-D7BC8F9961B8}"/>
                </a:ext>
              </a:extLst>
            </p:cNvPr>
            <p:cNvSpPr/>
            <p:nvPr/>
          </p:nvSpPr>
          <p:spPr>
            <a:xfrm>
              <a:off x="963838" y="5226078"/>
              <a:ext cx="1120691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Green Delta</a:t>
              </a:r>
            </a:p>
          </p:txBody>
        </p:sp>
        <p:pic>
          <p:nvPicPr>
            <p:cNvPr id="20" name="Picture 10" descr="Decrease Icon Images | Free Vectors, Stock Photos &amp; PSD | Page 6">
              <a:extLst>
                <a:ext uri="{FF2B5EF4-FFF2-40B4-BE49-F238E27FC236}">
                  <a16:creationId xmlns:a16="http://schemas.microsoft.com/office/drawing/2014/main" id="{5464C73D-65F4-433D-BA95-12C559A50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046" b="93487" l="9585" r="92492">
                          <a14:foregroundMark x1="10224" y1="8046" x2="14217" y2="13027"/>
                          <a14:foregroundMark x1="9585" y1="37931" x2="10383" y2="61877"/>
                          <a14:foregroundMark x1="20447" y1="70881" x2="20447" y2="55172"/>
                          <a14:foregroundMark x1="29872" y1="60728" x2="30192" y2="80077"/>
                          <a14:foregroundMark x1="39137" y1="53831" x2="39776" y2="68774"/>
                          <a14:foregroundMark x1="51118" y1="64751" x2="51597" y2="81992"/>
                          <a14:foregroundMark x1="60543" y1="72989" x2="60863" y2="87356"/>
                          <a14:foregroundMark x1="70447" y1="70307" x2="70288" y2="88697"/>
                          <a14:foregroundMark x1="79712" y1="77011" x2="80032" y2="83908"/>
                          <a14:foregroundMark x1="92492" y1="84866" x2="92492" y2="93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273" y="5151687"/>
              <a:ext cx="476762" cy="39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10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1B97E-6DB6-4496-AE0C-82CCDC3C76CD}"/>
              </a:ext>
            </a:extLst>
          </p:cNvPr>
          <p:cNvSpPr/>
          <p:nvPr/>
        </p:nvSpPr>
        <p:spPr>
          <a:xfrm>
            <a:off x="4064035" y="132695"/>
            <a:ext cx="4063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Ratio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2F63A-32BC-498D-8567-1959ED27DFAA}"/>
              </a:ext>
            </a:extLst>
          </p:cNvPr>
          <p:cNvGrpSpPr/>
          <p:nvPr/>
        </p:nvGrpSpPr>
        <p:grpSpPr>
          <a:xfrm>
            <a:off x="2807419" y="2809271"/>
            <a:ext cx="1980542" cy="1932117"/>
            <a:chOff x="3040667" y="4106970"/>
            <a:chExt cx="1980542" cy="19321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002A7-9EE9-4FA5-A8D3-220F054E556A}"/>
                </a:ext>
              </a:extLst>
            </p:cNvPr>
            <p:cNvGrpSpPr/>
            <p:nvPr/>
          </p:nvGrpSpPr>
          <p:grpSpPr>
            <a:xfrm>
              <a:off x="3279623" y="4106970"/>
              <a:ext cx="1477673" cy="1451558"/>
              <a:chOff x="4594086" y="1618636"/>
              <a:chExt cx="2630060" cy="2630060"/>
            </a:xfrm>
          </p:grpSpPr>
          <p:pic>
            <p:nvPicPr>
              <p:cNvPr id="8" name="Picture 6" descr="Clipart Data Analysis Icon - Png Download (#5583157) - PinClipart">
                <a:extLst>
                  <a:ext uri="{FF2B5EF4-FFF2-40B4-BE49-F238E27FC236}">
                    <a16:creationId xmlns:a16="http://schemas.microsoft.com/office/drawing/2014/main" id="{3EDF439A-7116-45F5-9DB4-97969533B7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48" b="90435" l="455" r="92273">
                            <a14:foregroundMark x1="67727" y1="79130" x2="86364" y2="44783"/>
                            <a14:foregroundMark x1="50909" y1="37391" x2="25455" y2="53478"/>
                            <a14:foregroundMark x1="25455" y1="44783" x2="65455" y2="26522"/>
                            <a14:foregroundMark x1="33636" y1="28696" x2="11476" y2="34794"/>
                            <a14:foregroundMark x1="27273" y1="39130" x2="70909" y2="55652"/>
                            <a14:foregroundMark x1="44091" y1="61304" x2="57727" y2="56957"/>
                            <a14:foregroundMark x1="39545" y1="54783" x2="66364" y2="41304"/>
                            <a14:foregroundMark x1="66364" y1="33043" x2="61818" y2="25652"/>
                            <a14:foregroundMark x1="51818" y1="4348" x2="48182" y2="4783"/>
                            <a14:foregroundMark x1="31364" y1="66087" x2="60455" y2="73913"/>
                            <a14:foregroundMark x1="52727" y1="6957" x2="52727" y2="6522"/>
                            <a14:foregroundMark x1="92273" y1="40435" x2="92273" y2="55217"/>
                            <a14:foregroundMark x1="65909" y1="55652" x2="76818" y2="47391"/>
                            <a14:foregroundMark x1="77273" y1="42609" x2="76818" y2="27826"/>
                            <a14:foregroundMark x1="20000" y1="41304" x2="22273" y2="64348"/>
                            <a14:foregroundMark x1="30909" y1="71304" x2="25455" y2="78261"/>
                            <a14:foregroundMark x1="35000" y1="55217" x2="33636" y2="57391"/>
                            <a14:foregroundMark x1="55000" y1="64348" x2="63182" y2="64348"/>
                            <a14:foregroundMark x1="44091" y1="89565" x2="52273" y2="90435"/>
                            <a14:foregroundMark x1="56364" y1="40435" x2="55909" y2="63478"/>
                            <a14:foregroundMark x1="55909" y1="63478" x2="55455" y2="34348"/>
                            <a14:foregroundMark x1="55455" y1="34348" x2="33636" y2="42174"/>
                            <a14:foregroundMark x1="33636" y1="42174" x2="38636" y2="44783"/>
                            <a14:backgroundMark x1="4545" y1="36087" x2="4545" y2="36087"/>
                            <a14:backgroundMark x1="2273" y1="42174" x2="2273" y2="42174"/>
                            <a14:backgroundMark x1="1818" y1="35217" x2="2727" y2="465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0915" y="1831565"/>
                <a:ext cx="2118154" cy="221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EC46A-7C66-437B-B894-5D4BD370AA1F}"/>
                  </a:ext>
                </a:extLst>
              </p:cNvPr>
              <p:cNvSpPr/>
              <p:nvPr/>
            </p:nvSpPr>
            <p:spPr>
              <a:xfrm>
                <a:off x="4594086" y="1618636"/>
                <a:ext cx="2630060" cy="26300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467F19-01FD-4875-B52E-58D8290050D7}"/>
                </a:ext>
              </a:extLst>
            </p:cNvPr>
            <p:cNvSpPr/>
            <p:nvPr/>
          </p:nvSpPr>
          <p:spPr>
            <a:xfrm>
              <a:off x="3040667" y="5562033"/>
              <a:ext cx="1980542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Ratio Analysis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BA9140-F029-4BAF-8AAA-E412E9F5B494}"/>
              </a:ext>
            </a:extLst>
          </p:cNvPr>
          <p:cNvCxnSpPr>
            <a:cxnSpLocks/>
          </p:cNvCxnSpPr>
          <p:nvPr/>
        </p:nvCxnSpPr>
        <p:spPr>
          <a:xfrm flipH="1">
            <a:off x="4524048" y="3535050"/>
            <a:ext cx="3287218" cy="0"/>
          </a:xfrm>
          <a:prstGeom prst="line">
            <a:avLst/>
          </a:prstGeom>
          <a:ln w="38100">
            <a:solidFill>
              <a:srgbClr val="FFFF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1E347BF-5804-4C19-B72F-EEBB963AD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33647"/>
              </p:ext>
            </p:extLst>
          </p:nvPr>
        </p:nvGraphicFramePr>
        <p:xfrm>
          <a:off x="7954578" y="1960035"/>
          <a:ext cx="4063934" cy="293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91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DFFB-10D7-4A63-8DFD-FC780380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9687-C068-4A97-8C16-4DA0BC4F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FDE-F295-42C3-B5F9-FB710D0E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123C-B5EB-4EDD-8966-7AC36D9B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213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Monowarul Amin</dc:creator>
  <cp:lastModifiedBy>Md. Monowarul Amin</cp:lastModifiedBy>
  <cp:revision>7</cp:revision>
  <dcterms:created xsi:type="dcterms:W3CDTF">2022-03-21T15:23:16Z</dcterms:created>
  <dcterms:modified xsi:type="dcterms:W3CDTF">2022-03-22T14:44:16Z</dcterms:modified>
</cp:coreProperties>
</file>