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61" r:id="rId6"/>
    <p:sldId id="259" r:id="rId7"/>
    <p:sldId id="260" r:id="rId8"/>
    <p:sldId id="262" r:id="rId9"/>
    <p:sldId id="266" r:id="rId10"/>
    <p:sldId id="263"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snapToGrid="0">
      <p:cViewPr varScale="1">
        <p:scale>
          <a:sx n="70" d="100"/>
          <a:sy n="70"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475999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1276325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0297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3216704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0455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3153171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176672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84034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1663393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20C49-0B9A-4931-AF86-669D719A5C1A}"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354359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020C49-0B9A-4931-AF86-669D719A5C1A}"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1214335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020C49-0B9A-4931-AF86-669D719A5C1A}"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2992863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020C49-0B9A-4931-AF86-669D719A5C1A}"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215082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20C49-0B9A-4931-AF86-669D719A5C1A}"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1713067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20C49-0B9A-4931-AF86-669D719A5C1A}"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446281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20C49-0B9A-4931-AF86-669D719A5C1A}"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B8EB5F-73D1-445F-AB8E-DE7F448930D3}" type="slidenum">
              <a:rPr lang="en-IN" smtClean="0"/>
              <a:t>‹#›</a:t>
            </a:fld>
            <a:endParaRPr lang="en-IN"/>
          </a:p>
        </p:txBody>
      </p:sp>
    </p:spTree>
    <p:extLst>
      <p:ext uri="{BB962C8B-B14F-4D97-AF65-F5344CB8AC3E}">
        <p14:creationId xmlns:p14="http://schemas.microsoft.com/office/powerpoint/2010/main" val="3118262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020C49-0B9A-4931-AF86-669D719A5C1A}" type="datetimeFigureOut">
              <a:rPr lang="en-IN" smtClean="0"/>
              <a:t>22-06-2019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B8EB5F-73D1-445F-AB8E-DE7F448930D3}" type="slidenum">
              <a:rPr lang="en-IN" smtClean="0"/>
              <a:t>‹#›</a:t>
            </a:fld>
            <a:endParaRPr lang="en-IN"/>
          </a:p>
        </p:txBody>
      </p:sp>
    </p:spTree>
    <p:extLst>
      <p:ext uri="{BB962C8B-B14F-4D97-AF65-F5344CB8AC3E}">
        <p14:creationId xmlns:p14="http://schemas.microsoft.com/office/powerpoint/2010/main" val="1618488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newindianexpress.com/" TargetMode="External"/><Relationship Id="rId2" Type="http://schemas.openxmlformats.org/officeDocument/2006/relationships/hyperlink" Target="http://www.deccanchronicle.com/" TargetMode="Externa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s://www.thebetterindia.com/138862/face-recognition-software-helps-find-missing-children-in-delhi/" TargetMode="External"/><Relationship Id="rId2" Type="http://schemas.openxmlformats.org/officeDocument/2006/relationships/hyperlink" Target="https://cyprus-mail.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dentify.jpg"/>
          <p:cNvPicPr>
            <a:picLocks noChangeAspect="1"/>
          </p:cNvPicPr>
          <p:nvPr/>
        </p:nvPicPr>
        <p:blipFill>
          <a:blip r:embed="rId2"/>
          <a:srcRect l="18333" t="8889" r="25833" b="66667"/>
          <a:stretch>
            <a:fillRect/>
          </a:stretch>
        </p:blipFill>
        <p:spPr>
          <a:xfrm>
            <a:off x="2207524" y="1646871"/>
            <a:ext cx="5981132" cy="1963954"/>
          </a:xfrm>
          <a:prstGeom prst="rect">
            <a:avLst/>
          </a:prstGeom>
        </p:spPr>
      </p:pic>
      <p:sp>
        <p:nvSpPr>
          <p:cNvPr id="5" name="TextBox 4"/>
          <p:cNvSpPr txBox="1"/>
          <p:nvPr/>
        </p:nvSpPr>
        <p:spPr>
          <a:xfrm>
            <a:off x="6168580" y="3349215"/>
            <a:ext cx="2390633"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Let’s Reunite.</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63584" y="5617290"/>
            <a:ext cx="4831307" cy="954107"/>
          </a:xfrm>
          <a:prstGeom prst="rect">
            <a:avLst/>
          </a:prstGeom>
          <a:noFill/>
        </p:spPr>
        <p:txBody>
          <a:bodyPr wrap="square" rtlCol="0">
            <a:spAutoFit/>
          </a:bodyPr>
          <a:lstStyle/>
          <a:p>
            <a:r>
              <a:rPr lang="en-US" sz="2800" dirty="0" smtClean="0">
                <a:latin typeface="Times New Roman" pitchFamily="18" charset="0"/>
                <a:cs typeface="Times New Roman" pitchFamily="18" charset="0"/>
              </a:rPr>
              <a:t>Team Name: </a:t>
            </a:r>
            <a:r>
              <a:rPr lang="en-US" sz="2800" b="1" dirty="0" smtClean="0">
                <a:latin typeface="Times New Roman" pitchFamily="18" charset="0"/>
                <a:cs typeface="Times New Roman" pitchFamily="18" charset="0"/>
              </a:rPr>
              <a:t>Elite Hackers</a:t>
            </a:r>
          </a:p>
          <a:p>
            <a:r>
              <a:rPr lang="en-US" sz="2800" dirty="0" smtClean="0">
                <a:latin typeface="Times New Roman" pitchFamily="18" charset="0"/>
                <a:cs typeface="Times New Roman" pitchFamily="18" charset="0"/>
              </a:rPr>
              <a:t>City: </a:t>
            </a:r>
            <a:r>
              <a:rPr lang="en-US" sz="2800" b="1" dirty="0" smtClean="0">
                <a:latin typeface="Times New Roman" pitchFamily="18" charset="0"/>
                <a:cs typeface="Times New Roman" pitchFamily="18" charset="0"/>
              </a:rPr>
              <a:t>Bengaluru</a:t>
            </a:r>
            <a:endParaRPr lang="en-US" sz="2800" b="1" dirty="0">
              <a:latin typeface="Times New Roman" pitchFamily="18" charset="0"/>
              <a:cs typeface="Times New Roman" pitchFamily="18" charset="0"/>
            </a:endParaRPr>
          </a:p>
        </p:txBody>
      </p:sp>
      <p:pic>
        <p:nvPicPr>
          <p:cNvPr id="7" name="Picture 6" descr="identify.jpg"/>
          <p:cNvPicPr>
            <a:picLocks noChangeAspect="1"/>
          </p:cNvPicPr>
          <p:nvPr/>
        </p:nvPicPr>
        <p:blipFill>
          <a:blip r:embed="rId2"/>
          <a:srcRect l="2500" t="12222" r="82500" b="68889"/>
          <a:stretch>
            <a:fillRect/>
          </a:stretch>
        </p:blipFill>
        <p:spPr>
          <a:xfrm>
            <a:off x="19857" y="24999"/>
            <a:ext cx="1368802" cy="1292758"/>
          </a:xfrm>
          <a:prstGeom prst="rect">
            <a:avLst/>
          </a:prstGeom>
        </p:spPr>
      </p:pic>
    </p:spTree>
    <p:extLst>
      <p:ext uri="{BB962C8B-B14F-4D97-AF65-F5344CB8AC3E}">
        <p14:creationId xmlns:p14="http://schemas.microsoft.com/office/powerpoint/2010/main" val="1142033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5310" y="255896"/>
            <a:ext cx="2735814" cy="584775"/>
          </a:xfrm>
          <a:prstGeom prst="rect">
            <a:avLst/>
          </a:prstGeom>
          <a:noFill/>
        </p:spPr>
        <p:txBody>
          <a:bodyPr wrap="none" rtlCol="0">
            <a:spAutoFit/>
          </a:bodyPr>
          <a:lstStyle/>
          <a:p>
            <a:r>
              <a:rPr lang="en-US" sz="3200" b="1" dirty="0">
                <a:latin typeface="Times New Roman" pitchFamily="18" charset="0"/>
                <a:cs typeface="Times New Roman" pitchFamily="18" charset="0"/>
              </a:rPr>
              <a:t>Technologies ?</a:t>
            </a:r>
          </a:p>
        </p:txBody>
      </p:sp>
      <p:pic>
        <p:nvPicPr>
          <p:cNvPr id="3" name="Picture 2" descr="1499955337microsoft-sql-server-logo-png.png"/>
          <p:cNvPicPr>
            <a:picLocks noChangeAspect="1"/>
          </p:cNvPicPr>
          <p:nvPr/>
        </p:nvPicPr>
        <p:blipFill>
          <a:blip r:embed="rId2" cstate="print"/>
          <a:stretch>
            <a:fillRect/>
          </a:stretch>
        </p:blipFill>
        <p:spPr>
          <a:xfrm>
            <a:off x="3289111" y="3380095"/>
            <a:ext cx="2545027" cy="2057400"/>
          </a:xfrm>
          <a:prstGeom prst="rect">
            <a:avLst/>
          </a:prstGeom>
        </p:spPr>
      </p:pic>
      <p:pic>
        <p:nvPicPr>
          <p:cNvPr id="4" name="Picture 3" descr="bootstrap_logo_png_167641.png"/>
          <p:cNvPicPr>
            <a:picLocks noChangeAspect="1"/>
          </p:cNvPicPr>
          <p:nvPr/>
        </p:nvPicPr>
        <p:blipFill>
          <a:blip r:embed="rId3"/>
          <a:stretch>
            <a:fillRect/>
          </a:stretch>
        </p:blipFill>
        <p:spPr>
          <a:xfrm>
            <a:off x="3198552" y="986737"/>
            <a:ext cx="3395700" cy="1888350"/>
          </a:xfrm>
          <a:prstGeom prst="rect">
            <a:avLst/>
          </a:prstGeom>
        </p:spPr>
      </p:pic>
      <p:pic>
        <p:nvPicPr>
          <p:cNvPr id="5" name="Picture 4" descr="cognitive.gif"/>
          <p:cNvPicPr>
            <a:picLocks noChangeAspect="1"/>
          </p:cNvPicPr>
          <p:nvPr/>
        </p:nvPicPr>
        <p:blipFill>
          <a:blip r:embed="rId4"/>
          <a:stretch>
            <a:fillRect/>
          </a:stretch>
        </p:blipFill>
        <p:spPr>
          <a:xfrm>
            <a:off x="6337111" y="3151495"/>
            <a:ext cx="2780897" cy="2667000"/>
          </a:xfrm>
          <a:prstGeom prst="rect">
            <a:avLst/>
          </a:prstGeom>
        </p:spPr>
      </p:pic>
      <p:pic>
        <p:nvPicPr>
          <p:cNvPr id="6" name="Picture 5" descr="download.png"/>
          <p:cNvPicPr>
            <a:picLocks noChangeAspect="1"/>
          </p:cNvPicPr>
          <p:nvPr/>
        </p:nvPicPr>
        <p:blipFill>
          <a:blip r:embed="rId5"/>
          <a:stretch>
            <a:fillRect/>
          </a:stretch>
        </p:blipFill>
        <p:spPr>
          <a:xfrm>
            <a:off x="637325" y="3837295"/>
            <a:ext cx="1600200" cy="1600200"/>
          </a:xfrm>
          <a:prstGeom prst="rect">
            <a:avLst/>
          </a:prstGeom>
        </p:spPr>
      </p:pic>
      <p:pic>
        <p:nvPicPr>
          <p:cNvPr id="7" name="Picture 6" descr="VisualStudio.png"/>
          <p:cNvPicPr>
            <a:picLocks noChangeAspect="1"/>
          </p:cNvPicPr>
          <p:nvPr/>
        </p:nvPicPr>
        <p:blipFill>
          <a:blip r:embed="rId6"/>
          <a:stretch>
            <a:fillRect/>
          </a:stretch>
        </p:blipFill>
        <p:spPr>
          <a:xfrm>
            <a:off x="144128" y="1209189"/>
            <a:ext cx="3221182" cy="1600200"/>
          </a:xfrm>
          <a:prstGeom prst="rect">
            <a:avLst/>
          </a:prstGeom>
        </p:spPr>
      </p:pic>
      <p:cxnSp>
        <p:nvCxnSpPr>
          <p:cNvPr id="8" name="Straight Connector 7"/>
          <p:cNvCxnSpPr/>
          <p:nvPr/>
        </p:nvCxnSpPr>
        <p:spPr>
          <a:xfrm>
            <a:off x="241110" y="3151495"/>
            <a:ext cx="9144000" cy="1588"/>
          </a:xfrm>
          <a:prstGeom prst="line">
            <a:avLst/>
          </a:prstGeom>
          <a:ln/>
        </p:spPr>
        <p:style>
          <a:lnRef idx="2">
            <a:schemeClr val="dk1"/>
          </a:lnRef>
          <a:fillRef idx="0">
            <a:schemeClr val="dk1"/>
          </a:fillRef>
          <a:effectRef idx="1">
            <a:schemeClr val="dk1"/>
          </a:effectRef>
          <a:fontRef idx="minor">
            <a:schemeClr val="tx1"/>
          </a:fontRef>
        </p:style>
      </p:cxnSp>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1479" y="1037230"/>
            <a:ext cx="1772159" cy="1772159"/>
          </a:xfrm>
          <a:prstGeom prst="rect">
            <a:avLst/>
          </a:prstGeom>
        </p:spPr>
      </p:pic>
    </p:spTree>
    <p:extLst>
      <p:ext uri="{BB962C8B-B14F-4D97-AF65-F5344CB8AC3E}">
        <p14:creationId xmlns:p14="http://schemas.microsoft.com/office/powerpoint/2010/main" val="2168144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A76075C-CAFD-493D-BE8D-A75692905C8A}"/>
              </a:ext>
            </a:extLst>
          </p:cNvPr>
          <p:cNvSpPr txBox="1"/>
          <p:nvPr/>
        </p:nvSpPr>
        <p:spPr>
          <a:xfrm>
            <a:off x="550506" y="209068"/>
            <a:ext cx="1019028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Cost </a:t>
            </a:r>
            <a:r>
              <a:rPr lang="en-IN" sz="2000" b="1" dirty="0" smtClean="0">
                <a:latin typeface="Times New Roman" panose="02020603050405020304" pitchFamily="18" charset="0"/>
                <a:cs typeface="Times New Roman" panose="02020603050405020304" pitchFamily="18" charset="0"/>
              </a:rPr>
              <a:t>Structure:</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64EF7A46-9540-4CE2-829E-162970FFE579}"/>
              </a:ext>
            </a:extLst>
          </p:cNvPr>
          <p:cNvSpPr txBox="1"/>
          <p:nvPr/>
        </p:nvSpPr>
        <p:spPr>
          <a:xfrm>
            <a:off x="550506" y="723478"/>
            <a:ext cx="8910735" cy="6863417"/>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Development </a:t>
            </a:r>
            <a:r>
              <a:rPr lang="en-IN" sz="2000" b="1" dirty="0">
                <a:latin typeface="Times New Roman" panose="02020603050405020304" pitchFamily="18" charset="0"/>
                <a:cs typeface="Times New Roman" panose="02020603050405020304" pitchFamily="18" charset="0"/>
              </a:rPr>
              <a:t>(One Time) : </a:t>
            </a:r>
            <a:r>
              <a:rPr lang="en-IN" sz="2000" dirty="0">
                <a:latin typeface="Times New Roman" panose="02020603050405020304" pitchFamily="18" charset="0"/>
                <a:cs typeface="Times New Roman" panose="02020603050405020304" pitchFamily="18" charset="0"/>
              </a:rPr>
              <a:t>No. of heads working on it, for what time? Include developers salaries per month.  </a:t>
            </a:r>
            <a:r>
              <a:rPr lang="en-IN" sz="2000" dirty="0" smtClean="0">
                <a:latin typeface="Times New Roman" panose="02020603050405020304" pitchFamily="18" charset="0"/>
                <a:cs typeface="Times New Roman" panose="02020603050405020304" pitchFamily="18" charset="0"/>
              </a:rPr>
              <a:t>(50,000rs)</a:t>
            </a:r>
            <a:endParaRPr lang="en-IN" sz="20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Maintenance (Recurring) :</a:t>
            </a:r>
          </a:p>
          <a:p>
            <a:r>
              <a:rPr lang="en-IN" sz="2000" b="1" dirty="0">
                <a:latin typeface="Times New Roman" panose="02020603050405020304" pitchFamily="18" charset="0"/>
                <a:cs typeface="Times New Roman" panose="02020603050405020304" pitchFamily="18" charset="0"/>
              </a:rPr>
              <a:t>Approx. Cost estimation for </a:t>
            </a:r>
            <a:r>
              <a:rPr lang="en-IN" sz="2000" b="1" dirty="0" smtClean="0">
                <a:latin typeface="Times New Roman" panose="02020603050405020304" pitchFamily="18" charset="0"/>
                <a:cs typeface="Times New Roman" panose="02020603050405020304" pitchFamily="18" charset="0"/>
              </a:rPr>
              <a:t>1 million user base.</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Database:</a:t>
            </a:r>
            <a:r>
              <a:rPr lang="en-IN" sz="2000" dirty="0">
                <a:latin typeface="Times New Roman" panose="02020603050405020304" pitchFamily="18" charset="0"/>
                <a:cs typeface="Times New Roman" panose="02020603050405020304" pitchFamily="18" charset="0"/>
              </a:rPr>
              <a:t> if we consider 1 user takes </a:t>
            </a:r>
            <a:r>
              <a:rPr lang="en-IN" sz="2000" dirty="0" smtClean="0">
                <a:latin typeface="Times New Roman" panose="02020603050405020304" pitchFamily="18" charset="0"/>
                <a:cs typeface="Times New Roman" panose="02020603050405020304" pitchFamily="18" charset="0"/>
              </a:rPr>
              <a:t>500kb </a:t>
            </a:r>
            <a:r>
              <a:rPr lang="en-IN" sz="2000" dirty="0">
                <a:latin typeface="Times New Roman" panose="02020603050405020304" pitchFamily="18" charset="0"/>
                <a:cs typeface="Times New Roman" panose="02020603050405020304" pitchFamily="18" charset="0"/>
              </a:rPr>
              <a:t>of data, for 1m users 5</a:t>
            </a:r>
            <a:r>
              <a:rPr lang="en-IN" sz="2000" dirty="0" smtClean="0">
                <a:latin typeface="Times New Roman" panose="02020603050405020304" pitchFamily="18" charset="0"/>
                <a:cs typeface="Times New Roman" panose="02020603050405020304" pitchFamily="18" charset="0"/>
              </a:rPr>
              <a:t>0gb </a:t>
            </a:r>
            <a:r>
              <a:rPr lang="en-IN" sz="2000" dirty="0">
                <a:latin typeface="Times New Roman" panose="02020603050405020304" pitchFamily="18" charset="0"/>
                <a:cs typeface="Times New Roman" panose="02020603050405020304" pitchFamily="18" charset="0"/>
              </a:rPr>
              <a:t>approx. storage is required. </a:t>
            </a:r>
            <a:r>
              <a:rPr lang="en-IN" sz="2000" dirty="0" smtClean="0">
                <a:latin typeface="Times New Roman" panose="02020603050405020304" pitchFamily="18" charset="0"/>
                <a:cs typeface="Times New Roman" panose="02020603050405020304" pitchFamily="18" charset="0"/>
              </a:rPr>
              <a:t>(500rs) per/month</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Server </a:t>
            </a:r>
            <a:r>
              <a:rPr lang="en-IN" sz="2000" dirty="0">
                <a:latin typeface="Times New Roman" panose="02020603050405020304" pitchFamily="18" charset="0"/>
                <a:cs typeface="Times New Roman" panose="02020603050405020304" pitchFamily="18" charset="0"/>
              </a:rPr>
              <a:t>: During registration user makes one POST request, while fetching details user makes one GET request. </a:t>
            </a:r>
            <a:r>
              <a:rPr lang="en-IN" sz="2000" dirty="0" smtClean="0">
                <a:latin typeface="Times New Roman" panose="02020603050405020304" pitchFamily="18" charset="0"/>
                <a:cs typeface="Times New Roman" panose="02020603050405020304" pitchFamily="18" charset="0"/>
              </a:rPr>
              <a:t>(1,08,000rs approx.) per/month, pay as you use.</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API’s </a:t>
            </a:r>
            <a:r>
              <a:rPr lang="en-IN" sz="2000" dirty="0">
                <a:latin typeface="Times New Roman" panose="02020603050405020304" pitchFamily="18" charset="0"/>
                <a:cs typeface="Times New Roman" panose="02020603050405020304" pitchFamily="18" charset="0"/>
              </a:rPr>
              <a:t>: Cognitive Services Face Recognition API cost per invocation. Lets consider one user makes one request. </a:t>
            </a:r>
            <a:r>
              <a:rPr lang="en-IN" sz="2000" dirty="0" smtClean="0">
                <a:latin typeface="Times New Roman" panose="02020603050405020304" pitchFamily="18" charset="0"/>
                <a:cs typeface="Times New Roman" panose="02020603050405020304" pitchFamily="18" charset="0"/>
              </a:rPr>
              <a:t>(52,877rs) for 1m – 5m transactions.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Marketing/Promotions</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depending on time)</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Awareness Channels (Govt. Agencies, Ads, Digital Media, Police)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(1,00,000rs budget)</a:t>
            </a:r>
          </a:p>
          <a:p>
            <a:r>
              <a:rPr lang="en-IN" sz="2000" b="1" dirty="0" smtClean="0">
                <a:latin typeface="Times New Roman" panose="02020603050405020304" pitchFamily="18" charset="0"/>
                <a:cs typeface="Times New Roman" panose="02020603050405020304" pitchFamily="18" charset="0"/>
              </a:rPr>
              <a:t>Total : 1,13,000rs per/month (maintenance)</a:t>
            </a:r>
          </a:p>
          <a:p>
            <a:r>
              <a:rPr lang="en-IN" sz="2000" b="1" dirty="0" smtClean="0">
                <a:latin typeface="Times New Roman" panose="02020603050405020304" pitchFamily="18" charset="0"/>
                <a:cs typeface="Times New Roman" panose="02020603050405020304" pitchFamily="18" charset="0"/>
              </a:rPr>
              <a:t>Approx.  1,50,000rs one time development and marketing cost.</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319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8489" y="2152008"/>
            <a:ext cx="9539785" cy="1938992"/>
          </a:xfrm>
          <a:prstGeom prst="rect">
            <a:avLst/>
          </a:prstGeom>
        </p:spPr>
        <p:txBody>
          <a:bodyPr wrap="square">
            <a:spAutoFit/>
          </a:bodyPr>
          <a:lstStyle/>
          <a:p>
            <a:r>
              <a:rPr lang="en-IN" sz="2000" b="1" dirty="0" smtClean="0">
                <a:solidFill>
                  <a:srgbClr val="000000"/>
                </a:solidFill>
                <a:latin typeface="Times New Roman" panose="02020603050405020304" pitchFamily="18" charset="0"/>
              </a:rPr>
              <a:t>Conclusion: </a:t>
            </a:r>
            <a:r>
              <a:rPr lang="en-IN" sz="2000" dirty="0" smtClean="0">
                <a:solidFill>
                  <a:srgbClr val="000000"/>
                </a:solidFill>
                <a:latin typeface="Times New Roman" panose="02020603050405020304" pitchFamily="18" charset="0"/>
              </a:rPr>
              <a:t>Identify </a:t>
            </a:r>
            <a:r>
              <a:rPr lang="en-IN" sz="2000" dirty="0">
                <a:solidFill>
                  <a:srgbClr val="000000"/>
                </a:solidFill>
                <a:latin typeface="Times New Roman" panose="02020603050405020304" pitchFamily="18" charset="0"/>
              </a:rPr>
              <a:t>is a web application, which allows us to share the picture and details of people you see on road side, and feel they are lost. Kids and old people who are forced into begging or kidnapped and being used for several illegal activities can find their way back home. Files of FIRs are filled with such cases, however best possible way to get them back to their home is using the technologies to make them meet their families. Even if we can do it for one of them, our purpose is solved. </a:t>
            </a:r>
            <a:endParaRPr lang="en-IN" sz="2000" dirty="0"/>
          </a:p>
        </p:txBody>
      </p:sp>
    </p:spTree>
    <p:extLst>
      <p:ext uri="{BB962C8B-B14F-4D97-AF65-F5344CB8AC3E}">
        <p14:creationId xmlns:p14="http://schemas.microsoft.com/office/powerpoint/2010/main" val="227382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16115" y="1793583"/>
            <a:ext cx="7358743" cy="3477875"/>
          </a:xfrm>
          <a:prstGeom prst="rect">
            <a:avLst/>
          </a:prstGeom>
        </p:spPr>
        <p:txBody>
          <a:bodyPr wrap="square">
            <a:spAutoFit/>
          </a:bodyPr>
          <a:lstStyle/>
          <a:p>
            <a:pPr marL="342900" indent="-342900">
              <a:buFont typeface="Arial" panose="020B0604020202020204" pitchFamily="34" charset="0"/>
              <a:buChar char="•"/>
            </a:pPr>
            <a:r>
              <a:rPr lang="en-IN" sz="2200" b="0" i="0" dirty="0" smtClean="0">
                <a:effectLst/>
                <a:latin typeface="Times New Roman" panose="02020603050405020304" pitchFamily="18" charset="0"/>
                <a:cs typeface="Times New Roman" panose="02020603050405020304" pitchFamily="18" charset="0"/>
              </a:rPr>
              <a:t>A deeply disturbing fact about India’s missing children is that while on an average </a:t>
            </a:r>
            <a:r>
              <a:rPr lang="en-IN" sz="2200" b="1" i="0" dirty="0" smtClean="0">
                <a:effectLst/>
                <a:latin typeface="Times New Roman" panose="02020603050405020304" pitchFamily="18" charset="0"/>
                <a:cs typeface="Times New Roman" panose="02020603050405020304" pitchFamily="18" charset="0"/>
              </a:rPr>
              <a:t>174</a:t>
            </a:r>
            <a:r>
              <a:rPr lang="en-IN" sz="2200" b="0" i="0" dirty="0" smtClean="0">
                <a:effectLst/>
                <a:latin typeface="Times New Roman" panose="02020603050405020304" pitchFamily="18" charset="0"/>
                <a:cs typeface="Times New Roman" panose="02020603050405020304" pitchFamily="18" charset="0"/>
              </a:rPr>
              <a:t> </a:t>
            </a:r>
            <a:r>
              <a:rPr lang="en-IN" sz="2200" b="1" i="0" dirty="0" smtClean="0">
                <a:effectLst/>
                <a:latin typeface="Times New Roman" panose="02020603050405020304" pitchFamily="18" charset="0"/>
                <a:cs typeface="Times New Roman" panose="02020603050405020304" pitchFamily="18" charset="0"/>
              </a:rPr>
              <a:t>children go missing every day</a:t>
            </a:r>
            <a:r>
              <a:rPr lang="en-IN" sz="2200" b="0" i="0" dirty="0" smtClean="0">
                <a:effectLst/>
                <a:latin typeface="Times New Roman" panose="02020603050405020304" pitchFamily="18" charset="0"/>
                <a:cs typeface="Times New Roman" panose="02020603050405020304" pitchFamily="18" charset="0"/>
              </a:rPr>
              <a:t>, half of them remain untraced. (</a:t>
            </a:r>
            <a:r>
              <a:rPr lang="en-IN" sz="2200" dirty="0" smtClean="0">
                <a:latin typeface="Times New Roman" panose="02020603050405020304" pitchFamily="18" charset="0"/>
                <a:cs typeface="Times New Roman" panose="02020603050405020304" pitchFamily="18" charset="0"/>
                <a:hlinkClick r:id="rId2"/>
              </a:rPr>
              <a:t>Deccan Chronicle</a:t>
            </a:r>
            <a:r>
              <a:rPr lang="en-IN" sz="22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complaints are generally filed after two or three days as the family waits for a while thinking that they would return, and then they try on their own to search with the help of their relatives and friends. (</a:t>
            </a:r>
            <a:r>
              <a:rPr lang="en-IN" sz="2200" dirty="0" err="1">
                <a:latin typeface="Times New Roman" panose="02020603050405020304" pitchFamily="18" charset="0"/>
                <a:cs typeface="Times New Roman" panose="02020603050405020304" pitchFamily="18" charset="0"/>
                <a:hlinkClick r:id="rId3"/>
              </a:rPr>
              <a:t>newindianexpress</a:t>
            </a:r>
            <a:r>
              <a:rPr lang="en-IN"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2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73821" y="1086427"/>
            <a:ext cx="1561646" cy="523220"/>
          </a:xfrm>
          <a:prstGeom prst="rect">
            <a:avLst/>
          </a:prstGeom>
          <a:noFill/>
        </p:spPr>
        <p:txBody>
          <a:bodyPr wrap="none" rtlCol="0">
            <a:spAutoFit/>
          </a:bodyPr>
          <a:lstStyle/>
          <a:p>
            <a:r>
              <a:rPr lang="en-IN" sz="2800" b="1" dirty="0" smtClean="0">
                <a:latin typeface="Times New Roman" panose="02020603050405020304" pitchFamily="18" charset="0"/>
                <a:cs typeface="Times New Roman" panose="02020603050405020304" pitchFamily="18" charset="0"/>
              </a:rPr>
              <a:t>Statistics</a:t>
            </a:r>
            <a:endParaRPr lang="en-IN" sz="2800" b="1" dirty="0">
              <a:latin typeface="Times New Roman" panose="02020603050405020304" pitchFamily="18" charset="0"/>
              <a:cs typeface="Times New Roman" panose="02020603050405020304" pitchFamily="18" charset="0"/>
            </a:endParaRPr>
          </a:p>
        </p:txBody>
      </p:sp>
      <p:pic>
        <p:nvPicPr>
          <p:cNvPr id="10" name="Picture 9" descr="miss.jpg"/>
          <p:cNvPicPr>
            <a:picLocks noChangeAspect="1"/>
          </p:cNvPicPr>
          <p:nvPr/>
        </p:nvPicPr>
        <p:blipFill>
          <a:blip r:embed="rId4"/>
          <a:stretch>
            <a:fillRect/>
          </a:stretch>
        </p:blipFill>
        <p:spPr>
          <a:xfrm>
            <a:off x="7358743" y="1193481"/>
            <a:ext cx="4477703" cy="4310206"/>
          </a:xfrm>
          <a:prstGeom prst="rect">
            <a:avLst/>
          </a:prstGeom>
          <a:ln>
            <a:noFill/>
          </a:ln>
          <a:effectLst>
            <a:softEdge rad="112500"/>
          </a:effectLst>
        </p:spPr>
      </p:pic>
    </p:spTree>
    <p:extLst>
      <p:ext uri="{BB962C8B-B14F-4D97-AF65-F5344CB8AC3E}">
        <p14:creationId xmlns:p14="http://schemas.microsoft.com/office/powerpoint/2010/main" val="2032337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8" y="1155658"/>
            <a:ext cx="9724571" cy="2616101"/>
          </a:xfrm>
          <a:prstGeom prst="rect">
            <a:avLst/>
          </a:prstGeom>
        </p:spPr>
        <p:txBody>
          <a:bodyPr wrap="square">
            <a:spAutoFit/>
          </a:bodyPr>
          <a:lstStyle/>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itchFamily="18" charset="0"/>
                <a:cs typeface="Times New Roman" pitchFamily="18" charset="0"/>
              </a:rPr>
              <a:t>“Most of the missing children are trafficked for labor, for sexual exploitation, abducted, or kidnapped.. They could be runaways from home, or simply be lost," said a government statement.(</a:t>
            </a:r>
            <a:r>
              <a:rPr lang="en-US" sz="2400" dirty="0" err="1">
                <a:latin typeface="Times New Roman" pitchFamily="18" charset="0"/>
                <a:cs typeface="Times New Roman" pitchFamily="18" charset="0"/>
                <a:hlinkClick r:id="rId2"/>
              </a:rPr>
              <a:t>cyprus</a:t>
            </a:r>
            <a:r>
              <a:rPr lang="en-US" sz="2400" dirty="0">
                <a:latin typeface="Times New Roman" pitchFamily="18" charset="0"/>
                <a:cs typeface="Times New Roman" pitchFamily="18" charset="0"/>
                <a:hlinkClick r:id="rId2"/>
              </a:rPr>
              <a:t>-mail</a:t>
            </a:r>
            <a:r>
              <a:rPr lang="en-US" sz="2400" dirty="0">
                <a:latin typeface="Times New Roman" pitchFamily="18" charset="0"/>
                <a:cs typeface="Times New Roman" pitchFamily="18" charset="0"/>
              </a:rPr>
              <a:t>)</a:t>
            </a:r>
          </a:p>
          <a:p>
            <a:pPr marL="342900" indent="-342900">
              <a:buFont typeface="Arial" panose="020B0604020202020204" pitchFamily="34" charset="0"/>
              <a:buChar char="•"/>
            </a:pPr>
            <a:endParaRPr lang="en-US" sz="2400" dirty="0">
              <a:latin typeface="Times New Roman" pitchFamily="18" charset="0"/>
              <a:cs typeface="Times New Roman"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India currently has almost 2 lakh </a:t>
            </a:r>
            <a:r>
              <a:rPr lang="en-IN" sz="2400" b="1" dirty="0">
                <a:latin typeface="Times New Roman" panose="02020603050405020304" pitchFamily="18" charset="0"/>
                <a:cs typeface="Times New Roman" panose="02020603050405020304" pitchFamily="18" charset="0"/>
              </a:rPr>
              <a:t>[200,000] missing children </a:t>
            </a:r>
            <a:r>
              <a:rPr lang="en-IN" sz="2400" dirty="0">
                <a:latin typeface="Times New Roman" panose="02020603050405020304" pitchFamily="18" charset="0"/>
                <a:cs typeface="Times New Roman" panose="02020603050405020304" pitchFamily="18" charset="0"/>
              </a:rPr>
              <a:t>and about 90,000 lodged in various child care institutions. </a:t>
            </a:r>
            <a:r>
              <a:rPr lang="en-IN" sz="2400" dirty="0" smtClean="0">
                <a:latin typeface="Times New Roman" panose="02020603050405020304" pitchFamily="18" charset="0"/>
                <a:cs typeface="Times New Roman" panose="02020603050405020304" pitchFamily="18" charset="0"/>
              </a:rPr>
              <a:t>told</a:t>
            </a:r>
            <a:r>
              <a:rPr lang="en-IN" sz="2400" dirty="0">
                <a:latin typeface="Times New Roman" panose="02020603050405020304" pitchFamily="18" charset="0"/>
                <a:cs typeface="Times New Roman" panose="02020603050405020304" pitchFamily="18" charset="0"/>
              </a:rPr>
              <a:t> </a:t>
            </a:r>
            <a:r>
              <a:rPr lang="en-IN" sz="2400" u="sng" dirty="0">
                <a:latin typeface="Times New Roman" panose="02020603050405020304" pitchFamily="18" charset="0"/>
                <a:cs typeface="Times New Roman" panose="02020603050405020304" pitchFamily="18" charset="0"/>
                <a:hlinkClick r:id="rId3"/>
              </a:rPr>
              <a:t>The Better India</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756754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0375" y="962005"/>
            <a:ext cx="8243248" cy="954107"/>
          </a:xfrm>
          <a:prstGeom prst="rect">
            <a:avLst/>
          </a:prstGeom>
          <a:noFill/>
        </p:spPr>
        <p:txBody>
          <a:bodyPr wrap="square" rtlCol="0">
            <a:spAutoFit/>
          </a:bodyPr>
          <a:lstStyle/>
          <a:p>
            <a:r>
              <a:rPr lang="en-US" sz="2800" b="1" dirty="0">
                <a:latin typeface="Times New Roman" pitchFamily="18" charset="0"/>
                <a:cs typeface="Times New Roman" pitchFamily="18" charset="0"/>
              </a:rPr>
              <a:t>Scenario: </a:t>
            </a:r>
            <a:r>
              <a:rPr lang="en-US" sz="2800" dirty="0">
                <a:latin typeface="Times New Roman" pitchFamily="18" charset="0"/>
                <a:cs typeface="Times New Roman" pitchFamily="18" charset="0"/>
              </a:rPr>
              <a:t>Suppose you </a:t>
            </a:r>
            <a:r>
              <a:rPr lang="en-US" sz="2800" dirty="0" smtClean="0">
                <a:latin typeface="Times New Roman" pitchFamily="18" charset="0"/>
                <a:cs typeface="Times New Roman" pitchFamily="18" charset="0"/>
              </a:rPr>
              <a:t>see </a:t>
            </a:r>
            <a:r>
              <a:rPr lang="en-US" sz="2800" dirty="0">
                <a:latin typeface="Times New Roman" pitchFamily="18" charset="0"/>
                <a:cs typeface="Times New Roman" pitchFamily="18" charset="0"/>
              </a:rPr>
              <a:t>a </a:t>
            </a:r>
            <a:r>
              <a:rPr lang="en-US" sz="2800" dirty="0" smtClean="0">
                <a:latin typeface="Times New Roman" pitchFamily="18" charset="0"/>
                <a:cs typeface="Times New Roman" pitchFamily="18" charset="0"/>
              </a:rPr>
              <a:t>child </a:t>
            </a:r>
            <a:r>
              <a:rPr lang="en-US" sz="2800" dirty="0">
                <a:latin typeface="Times New Roman" pitchFamily="18" charset="0"/>
                <a:cs typeface="Times New Roman" pitchFamily="18" charset="0"/>
              </a:rPr>
              <a:t>on </a:t>
            </a:r>
            <a:r>
              <a:rPr lang="en-US" sz="2800" dirty="0" smtClean="0">
                <a:latin typeface="Times New Roman" pitchFamily="18" charset="0"/>
                <a:cs typeface="Times New Roman" pitchFamily="18" charset="0"/>
              </a:rPr>
              <a:t>street/market </a:t>
            </a:r>
            <a:r>
              <a:rPr lang="en-US" sz="2800" dirty="0">
                <a:latin typeface="Times New Roman" pitchFamily="18" charset="0"/>
                <a:cs typeface="Times New Roman" pitchFamily="18" charset="0"/>
              </a:rPr>
              <a:t>and you feel </a:t>
            </a:r>
            <a:r>
              <a:rPr lang="en-US" sz="2800" dirty="0" smtClean="0">
                <a:latin typeface="Times New Roman" pitchFamily="18" charset="0"/>
                <a:cs typeface="Times New Roman" pitchFamily="18" charset="0"/>
              </a:rPr>
              <a:t>he/she is lost, </a:t>
            </a:r>
            <a:r>
              <a:rPr lang="en-US" sz="2800" dirty="0">
                <a:latin typeface="Times New Roman" pitchFamily="18" charset="0"/>
                <a:cs typeface="Times New Roman" pitchFamily="18" charset="0"/>
              </a:rPr>
              <a:t>how will you help that child?</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0375" b="18713"/>
          <a:stretch/>
        </p:blipFill>
        <p:spPr>
          <a:xfrm>
            <a:off x="2825084" y="2469768"/>
            <a:ext cx="6960358" cy="2388358"/>
          </a:xfrm>
          <a:prstGeom prst="rect">
            <a:avLst/>
          </a:prstGeom>
        </p:spPr>
      </p:pic>
      <p:pic>
        <p:nvPicPr>
          <p:cNvPr id="4" name="Picture 3" descr="kings-image-header-1@3x.png"/>
          <p:cNvPicPr>
            <a:picLocks noChangeAspect="1"/>
          </p:cNvPicPr>
          <p:nvPr/>
        </p:nvPicPr>
        <p:blipFill>
          <a:blip r:embed="rId3" cstate="print"/>
          <a:stretch>
            <a:fillRect/>
          </a:stretch>
        </p:blipFill>
        <p:spPr>
          <a:xfrm>
            <a:off x="450375" y="2401291"/>
            <a:ext cx="2450599" cy="2525312"/>
          </a:xfrm>
          <a:prstGeom prst="rect">
            <a:avLst/>
          </a:prstGeom>
        </p:spPr>
      </p:pic>
    </p:spTree>
    <p:extLst>
      <p:ext uri="{BB962C8B-B14F-4D97-AF65-F5344CB8AC3E}">
        <p14:creationId xmlns:p14="http://schemas.microsoft.com/office/powerpoint/2010/main" val="3185040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6219" y="859809"/>
            <a:ext cx="6386685" cy="584775"/>
          </a:xfrm>
          <a:prstGeom prst="rect">
            <a:avLst/>
          </a:prstGeom>
          <a:noFill/>
        </p:spPr>
        <p:txBody>
          <a:bodyPr wrap="none" rtlCol="0">
            <a:spAutoFit/>
          </a:bodyPr>
          <a:lstStyle/>
          <a:p>
            <a:r>
              <a:rPr lang="en-IN" sz="3200" dirty="0" smtClean="0">
                <a:latin typeface="Times New Roman" panose="02020603050405020304" pitchFamily="18" charset="0"/>
                <a:cs typeface="Times New Roman" panose="02020603050405020304" pitchFamily="18" charset="0"/>
              </a:rPr>
              <a:t>But what if the child is deaf &amp; dumb?</a:t>
            </a: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8625" t="16798" r="18565" b="16506"/>
          <a:stretch/>
        </p:blipFill>
        <p:spPr>
          <a:xfrm>
            <a:off x="4012441" y="2183642"/>
            <a:ext cx="2770495" cy="2934268"/>
          </a:xfrm>
          <a:prstGeom prst="rect">
            <a:avLst/>
          </a:prstGeom>
        </p:spPr>
      </p:pic>
    </p:spTree>
    <p:extLst>
      <p:ext uri="{BB962C8B-B14F-4D97-AF65-F5344CB8AC3E}">
        <p14:creationId xmlns:p14="http://schemas.microsoft.com/office/powerpoint/2010/main" val="998760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012" y="2419066"/>
            <a:ext cx="9621672" cy="1077218"/>
          </a:xfrm>
          <a:prstGeom prst="rect">
            <a:avLst/>
          </a:prstGeom>
          <a:noFill/>
        </p:spPr>
        <p:txBody>
          <a:bodyPr wrap="square" rtlCol="0">
            <a:spAutoFit/>
          </a:bodyPr>
          <a:lstStyle/>
          <a:p>
            <a:r>
              <a:rPr lang="en-US" sz="3200" dirty="0" smtClean="0">
                <a:latin typeface="Times New Roman" pitchFamily="18" charset="0"/>
                <a:cs typeface="Times New Roman" pitchFamily="18" charset="0"/>
              </a:rPr>
              <a:t>What </a:t>
            </a:r>
            <a:r>
              <a:rPr lang="en-US" sz="3200" dirty="0">
                <a:latin typeface="Times New Roman" pitchFamily="18" charset="0"/>
                <a:cs typeface="Times New Roman" pitchFamily="18" charset="0"/>
              </a:rPr>
              <a:t>if there was a </a:t>
            </a:r>
            <a:r>
              <a:rPr lang="en-US" sz="3200" b="1" dirty="0">
                <a:latin typeface="Times New Roman" pitchFamily="18" charset="0"/>
                <a:cs typeface="Times New Roman" pitchFamily="18" charset="0"/>
              </a:rPr>
              <a:t>Smarter way</a:t>
            </a:r>
            <a:r>
              <a:rPr lang="en-US" sz="3200" dirty="0">
                <a:latin typeface="Times New Roman" pitchFamily="18" charset="0"/>
                <a:cs typeface="Times New Roman" pitchFamily="18" charset="0"/>
              </a:rPr>
              <a:t>, A better way to </a:t>
            </a:r>
            <a:r>
              <a:rPr lang="en-US" sz="3200" dirty="0" smtClean="0">
                <a:latin typeface="Times New Roman" pitchFamily="18" charset="0"/>
                <a:cs typeface="Times New Roman" pitchFamily="18" charset="0"/>
              </a:rPr>
              <a:t>help such children by using technology </a:t>
            </a:r>
            <a:r>
              <a:rPr lang="en-US" sz="3200" dirty="0">
                <a:latin typeface="Times New Roman" pitchFamily="18" charset="0"/>
                <a:cs typeface="Times New Roman" pitchFamily="18" charset="0"/>
              </a:rPr>
              <a:t>? </a:t>
            </a:r>
          </a:p>
        </p:txBody>
      </p:sp>
    </p:spTree>
    <p:extLst>
      <p:ext uri="{BB962C8B-B14F-4D97-AF65-F5344CB8AC3E}">
        <p14:creationId xmlns:p14="http://schemas.microsoft.com/office/powerpoint/2010/main" val="4289088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id2q.png"/>
          <p:cNvPicPr>
            <a:picLocks noChangeAspect="1"/>
          </p:cNvPicPr>
          <p:nvPr/>
        </p:nvPicPr>
        <p:blipFill>
          <a:blip r:embed="rId2"/>
          <a:srcRect t="17908" b="22398"/>
          <a:stretch>
            <a:fillRect/>
          </a:stretch>
        </p:blipFill>
        <p:spPr>
          <a:xfrm>
            <a:off x="3096905" y="260866"/>
            <a:ext cx="6096000" cy="986060"/>
          </a:xfrm>
          <a:prstGeom prst="rect">
            <a:avLst/>
          </a:prstGeom>
          <a:ln>
            <a:noFill/>
          </a:ln>
          <a:effectLst>
            <a:outerShdw blurRad="292100" dist="139700" dir="2700000" algn="tl" rotWithShape="0">
              <a:srgbClr val="333333">
                <a:alpha val="65000"/>
              </a:srgbClr>
            </a:outerShdw>
          </a:effectLst>
        </p:spPr>
      </p:pic>
      <p:sp>
        <p:nvSpPr>
          <p:cNvPr id="3" name="Title 4"/>
          <p:cNvSpPr txBox="1">
            <a:spLocks/>
          </p:cNvSpPr>
          <p:nvPr/>
        </p:nvSpPr>
        <p:spPr>
          <a:xfrm>
            <a:off x="363086" y="2167429"/>
            <a:ext cx="11672820" cy="1261078"/>
          </a:xfrm>
          <a:prstGeom prst="rect">
            <a:avLst/>
          </a:prstGeom>
        </p:spPr>
        <p:txBody>
          <a:bodyPr>
            <a:noAutofit/>
          </a:bodyPr>
          <a:lstStyle/>
          <a:p>
            <a:r>
              <a:rPr lang="en-IN" sz="2300" dirty="0" smtClean="0">
                <a:latin typeface="Times New Roman" pitchFamily="18" charset="0"/>
                <a:cs typeface="Times New Roman" pitchFamily="18" charset="0"/>
              </a:rPr>
              <a:t>Identify </a:t>
            </a:r>
            <a:r>
              <a:rPr lang="en-IN" sz="2300" dirty="0">
                <a:latin typeface="Times New Roman" pitchFamily="18" charset="0"/>
                <a:cs typeface="Times New Roman" pitchFamily="18" charset="0"/>
              </a:rPr>
              <a:t>can be used by both parents to report missing children and by citizens </a:t>
            </a:r>
            <a:r>
              <a:rPr lang="en-IN" sz="2300" dirty="0" smtClean="0">
                <a:latin typeface="Times New Roman" pitchFamily="18" charset="0"/>
                <a:cs typeface="Times New Roman" pitchFamily="18" charset="0"/>
              </a:rPr>
              <a:t>to </a:t>
            </a:r>
            <a:r>
              <a:rPr lang="en-IN" sz="2300" dirty="0">
                <a:latin typeface="Times New Roman" pitchFamily="18" charset="0"/>
                <a:cs typeface="Times New Roman" pitchFamily="18" charset="0"/>
              </a:rPr>
              <a:t>report about any vulnerable </a:t>
            </a:r>
            <a:r>
              <a:rPr lang="en-IN" sz="2300" dirty="0" smtClean="0">
                <a:latin typeface="Times New Roman" pitchFamily="18" charset="0"/>
                <a:cs typeface="Times New Roman" pitchFamily="18" charset="0"/>
              </a:rPr>
              <a:t>child </a:t>
            </a:r>
            <a:r>
              <a:rPr lang="en-IN" sz="2300" dirty="0">
                <a:latin typeface="Times New Roman" pitchFamily="18" charset="0"/>
                <a:cs typeface="Times New Roman" pitchFamily="18" charset="0"/>
              </a:rPr>
              <a:t>on the streets with details and </a:t>
            </a:r>
            <a:r>
              <a:rPr lang="en-IN" sz="2300" dirty="0" smtClean="0">
                <a:latin typeface="Times New Roman" pitchFamily="18" charset="0"/>
                <a:cs typeface="Times New Roman" pitchFamily="18" charset="0"/>
              </a:rPr>
              <a:t>pictures &amp; it can also be used by police officials. </a:t>
            </a:r>
            <a:r>
              <a:rPr lang="en-IN" sz="2300" dirty="0">
                <a:latin typeface="Times New Roman" pitchFamily="18" charset="0"/>
                <a:cs typeface="Times New Roman" pitchFamily="18" charset="0"/>
              </a:rPr>
              <a:t>The site will connect to databases </a:t>
            </a:r>
            <a:r>
              <a:rPr lang="en-IN" sz="2300" dirty="0" smtClean="0">
                <a:latin typeface="Times New Roman" pitchFamily="18" charset="0"/>
                <a:cs typeface="Times New Roman" pitchFamily="18" charset="0"/>
              </a:rPr>
              <a:t>and </a:t>
            </a:r>
            <a:r>
              <a:rPr lang="en-IN" sz="2300" dirty="0">
                <a:latin typeface="Times New Roman" pitchFamily="18" charset="0"/>
                <a:cs typeface="Times New Roman" pitchFamily="18" charset="0"/>
              </a:rPr>
              <a:t>use facial </a:t>
            </a:r>
            <a:r>
              <a:rPr lang="en-IN" sz="2300" dirty="0" smtClean="0">
                <a:latin typeface="Times New Roman" pitchFamily="18" charset="0"/>
                <a:cs typeface="Times New Roman" pitchFamily="18" charset="0"/>
              </a:rPr>
              <a:t>recognition find </a:t>
            </a:r>
            <a:r>
              <a:rPr lang="en-IN" sz="2300" dirty="0">
                <a:latin typeface="Times New Roman" pitchFamily="18" charset="0"/>
                <a:cs typeface="Times New Roman" pitchFamily="18" charset="0"/>
              </a:rPr>
              <a:t>a probable </a:t>
            </a:r>
            <a:r>
              <a:rPr lang="en-IN" sz="2300" dirty="0" smtClean="0">
                <a:latin typeface="Times New Roman" pitchFamily="18" charset="0"/>
                <a:cs typeface="Times New Roman" pitchFamily="18" charset="0"/>
              </a:rPr>
              <a:t>match, allowing </a:t>
            </a:r>
            <a:r>
              <a:rPr lang="en-IN" sz="2300" dirty="0">
                <a:latin typeface="Times New Roman" pitchFamily="18" charset="0"/>
                <a:cs typeface="Times New Roman" pitchFamily="18" charset="0"/>
              </a:rPr>
              <a:t>him/her to see the whereabouts of the </a:t>
            </a:r>
            <a:r>
              <a:rPr lang="en-IN" sz="2300" dirty="0" smtClean="0">
                <a:latin typeface="Times New Roman" pitchFamily="18" charset="0"/>
                <a:cs typeface="Times New Roman" pitchFamily="18" charset="0"/>
              </a:rPr>
              <a:t>child.</a:t>
            </a:r>
            <a:endParaRPr lang="en-US" sz="2300" dirty="0">
              <a:latin typeface="Times New Roman" pitchFamily="18" charset="0"/>
              <a:cs typeface="Times New Roman" pitchFamily="18" charset="0"/>
            </a:endParaRPr>
          </a:p>
        </p:txBody>
      </p:sp>
      <p:pic>
        <p:nvPicPr>
          <p:cNvPr id="5" name="Picture 4" descr="images.jpg"/>
          <p:cNvPicPr>
            <a:picLocks noChangeAspect="1"/>
          </p:cNvPicPr>
          <p:nvPr/>
        </p:nvPicPr>
        <p:blipFill>
          <a:blip r:embed="rId3"/>
          <a:stretch>
            <a:fillRect/>
          </a:stretch>
        </p:blipFill>
        <p:spPr>
          <a:xfrm>
            <a:off x="4668395" y="3894913"/>
            <a:ext cx="2525339" cy="2525339"/>
          </a:xfrm>
          <a:prstGeom prst="rect">
            <a:avLst/>
          </a:prstGeom>
        </p:spPr>
      </p:pic>
      <p:pic>
        <p:nvPicPr>
          <p:cNvPr id="6" name="Picture 5" descr="kings-image-header-3@3x.png"/>
          <p:cNvPicPr>
            <a:picLocks noChangeAspect="1"/>
          </p:cNvPicPr>
          <p:nvPr/>
        </p:nvPicPr>
        <p:blipFill>
          <a:blip r:embed="rId4" cstate="print"/>
          <a:stretch>
            <a:fillRect/>
          </a:stretch>
        </p:blipFill>
        <p:spPr>
          <a:xfrm>
            <a:off x="7860607" y="3897202"/>
            <a:ext cx="2525339" cy="2555950"/>
          </a:xfrm>
          <a:prstGeom prst="rect">
            <a:avLst/>
          </a:prstGeom>
        </p:spPr>
      </p:pic>
      <p:pic>
        <p:nvPicPr>
          <p:cNvPr id="7" name="Picture 6" descr="kings-image-header-1@3x.png"/>
          <p:cNvPicPr>
            <a:picLocks noChangeAspect="1"/>
          </p:cNvPicPr>
          <p:nvPr/>
        </p:nvPicPr>
        <p:blipFill>
          <a:blip r:embed="rId5" cstate="print"/>
          <a:stretch>
            <a:fillRect/>
          </a:stretch>
        </p:blipFill>
        <p:spPr>
          <a:xfrm>
            <a:off x="1543515" y="3894911"/>
            <a:ext cx="2450599" cy="2525312"/>
          </a:xfrm>
          <a:prstGeom prst="rect">
            <a:avLst/>
          </a:prstGeom>
        </p:spPr>
      </p:pic>
      <p:sp>
        <p:nvSpPr>
          <p:cNvPr id="8" name="TextBox 7"/>
          <p:cNvSpPr txBox="1"/>
          <p:nvPr/>
        </p:nvSpPr>
        <p:spPr>
          <a:xfrm>
            <a:off x="7385165" y="1467901"/>
            <a:ext cx="190853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Let’s Reunite.</a:t>
            </a:r>
          </a:p>
        </p:txBody>
      </p:sp>
    </p:spTree>
    <p:extLst>
      <p:ext uri="{BB962C8B-B14F-4D97-AF65-F5344CB8AC3E}">
        <p14:creationId xmlns:p14="http://schemas.microsoft.com/office/powerpoint/2010/main" val="980133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2191" y="2552132"/>
            <a:ext cx="3175869" cy="1015663"/>
          </a:xfrm>
          <a:prstGeom prst="rect">
            <a:avLst/>
          </a:prstGeom>
          <a:noFill/>
        </p:spPr>
        <p:txBody>
          <a:bodyPr wrap="none" rtlCol="0">
            <a:spAutoFit/>
          </a:bodyPr>
          <a:lstStyle/>
          <a:p>
            <a:r>
              <a:rPr lang="en-IN" sz="6000" dirty="0" smtClean="0">
                <a:latin typeface="Times New Roman" panose="02020603050405020304" pitchFamily="18" charset="0"/>
                <a:cs typeface="Times New Roman" panose="02020603050405020304" pitchFamily="18" charset="0"/>
              </a:rPr>
              <a:t>Prototype</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698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955" y="464024"/>
            <a:ext cx="4198585" cy="646331"/>
          </a:xfrm>
          <a:prstGeom prst="rect">
            <a:avLst/>
          </a:prstGeom>
          <a:noFill/>
        </p:spPr>
        <p:txBody>
          <a:bodyPr wrap="none" rtlCol="0">
            <a:spAutoFit/>
          </a:bodyPr>
          <a:lstStyle/>
          <a:p>
            <a:r>
              <a:rPr lang="en-IN" sz="3600" dirty="0" smtClean="0">
                <a:latin typeface="Times New Roman" panose="02020603050405020304" pitchFamily="18" charset="0"/>
                <a:cs typeface="Times New Roman" panose="02020603050405020304" pitchFamily="18" charset="0"/>
              </a:rPr>
              <a:t>Future Enhancements</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272955" y="1742575"/>
            <a:ext cx="9266830" cy="2246769"/>
          </a:xfrm>
          <a:prstGeom prst="rect">
            <a:avLst/>
          </a:prstGeom>
        </p:spPr>
        <p:txBody>
          <a:bodyPr wrap="square">
            <a:spAutoFit/>
          </a:bodyPr>
          <a:lstStyle/>
          <a:p>
            <a:pPr marL="285750" indent="-285750">
              <a:buFont typeface="Arial" panose="020B0604020202020204" pitchFamily="34" charset="0"/>
              <a:buChar char="•"/>
            </a:pPr>
            <a:r>
              <a:rPr lang="en-IN" sz="2000" b="1" dirty="0">
                <a:solidFill>
                  <a:srgbClr val="000000"/>
                </a:solidFill>
                <a:latin typeface="Times New Roman" panose="02020603050405020304" pitchFamily="18" charset="0"/>
              </a:rPr>
              <a:t>Enhanced Police Module: </a:t>
            </a:r>
            <a:r>
              <a:rPr lang="en-IN" sz="2000" dirty="0" smtClean="0">
                <a:solidFill>
                  <a:srgbClr val="000000"/>
                </a:solidFill>
                <a:latin typeface="Times New Roman" panose="02020603050405020304" pitchFamily="18" charset="0"/>
              </a:rPr>
              <a:t>since there are </a:t>
            </a:r>
            <a:r>
              <a:rPr lang="en-IN" sz="2000" b="1" dirty="0" smtClean="0">
                <a:solidFill>
                  <a:srgbClr val="000000"/>
                </a:solidFill>
                <a:latin typeface="Times New Roman" panose="02020603050405020304" pitchFamily="18" charset="0"/>
              </a:rPr>
              <a:t>security issues </a:t>
            </a:r>
            <a:r>
              <a:rPr lang="en-IN" sz="2000" dirty="0" smtClean="0">
                <a:solidFill>
                  <a:srgbClr val="000000"/>
                </a:solidFill>
                <a:latin typeface="Times New Roman" panose="02020603050405020304" pitchFamily="18" charset="0"/>
              </a:rPr>
              <a:t>so police intervention is required &amp; only </a:t>
            </a:r>
            <a:r>
              <a:rPr lang="en-IN" sz="2000" dirty="0">
                <a:solidFill>
                  <a:srgbClr val="000000"/>
                </a:solidFill>
                <a:latin typeface="Times New Roman" panose="02020603050405020304" pitchFamily="18" charset="0"/>
              </a:rPr>
              <a:t>authorized police can login and verify the profile details. </a:t>
            </a:r>
            <a:r>
              <a:rPr lang="en-IN" sz="2000" dirty="0" smtClean="0">
                <a:solidFill>
                  <a:srgbClr val="000000"/>
                </a:solidFill>
                <a:latin typeface="Times New Roman" panose="02020603050405020304" pitchFamily="18" charset="0"/>
              </a:rPr>
              <a:t> </a:t>
            </a:r>
          </a:p>
          <a:p>
            <a:endParaRPr lang="en-IN" sz="20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IN" sz="2000" b="1" dirty="0" smtClean="0">
                <a:solidFill>
                  <a:srgbClr val="000000"/>
                </a:solidFill>
                <a:latin typeface="Times New Roman" panose="02020603050405020304" pitchFamily="18" charset="0"/>
              </a:rPr>
              <a:t>Fingerprint/Face </a:t>
            </a:r>
            <a:r>
              <a:rPr lang="en-IN" sz="2000" b="1" dirty="0">
                <a:solidFill>
                  <a:srgbClr val="000000"/>
                </a:solidFill>
                <a:latin typeface="Times New Roman" panose="02020603050405020304" pitchFamily="18" charset="0"/>
              </a:rPr>
              <a:t>Scan: </a:t>
            </a:r>
            <a:r>
              <a:rPr lang="en-IN" sz="2000" dirty="0">
                <a:solidFill>
                  <a:srgbClr val="000000"/>
                </a:solidFill>
                <a:latin typeface="Times New Roman" panose="02020603050405020304" pitchFamily="18" charset="0"/>
              </a:rPr>
              <a:t>with the help of </a:t>
            </a:r>
            <a:r>
              <a:rPr lang="en-IN" sz="2000" dirty="0" err="1" smtClean="0">
                <a:solidFill>
                  <a:srgbClr val="000000"/>
                </a:solidFill>
                <a:latin typeface="Times New Roman" panose="02020603050405020304" pitchFamily="18" charset="0"/>
              </a:rPr>
              <a:t>Govt</a:t>
            </a:r>
            <a:r>
              <a:rPr lang="en-IN" sz="2000" dirty="0" smtClean="0">
                <a:solidFill>
                  <a:srgbClr val="000000"/>
                </a:solidFill>
                <a:latin typeface="Times New Roman" panose="02020603050405020304" pitchFamily="18" charset="0"/>
              </a:rPr>
              <a:t> </a:t>
            </a:r>
            <a:r>
              <a:rPr lang="en-IN" sz="2000" dirty="0">
                <a:solidFill>
                  <a:srgbClr val="000000"/>
                </a:solidFill>
                <a:latin typeface="Times New Roman" panose="02020603050405020304" pitchFamily="18" charset="0"/>
              </a:rPr>
              <a:t>and using their </a:t>
            </a:r>
            <a:r>
              <a:rPr lang="en-IN" sz="2000" b="1" dirty="0" err="1" smtClean="0">
                <a:solidFill>
                  <a:srgbClr val="000000"/>
                </a:solidFill>
                <a:latin typeface="Times New Roman" panose="02020603050405020304" pitchFamily="18" charset="0"/>
              </a:rPr>
              <a:t>aadhaar</a:t>
            </a:r>
            <a:r>
              <a:rPr lang="en-IN" sz="2000" b="1" smtClean="0">
                <a:solidFill>
                  <a:srgbClr val="000000"/>
                </a:solidFill>
                <a:latin typeface="Times New Roman" panose="02020603050405020304" pitchFamily="18" charset="0"/>
              </a:rPr>
              <a:t> </a:t>
            </a:r>
            <a:r>
              <a:rPr lang="en-IN" sz="2000" b="1" smtClean="0">
                <a:solidFill>
                  <a:srgbClr val="000000"/>
                </a:solidFill>
                <a:latin typeface="Times New Roman" panose="02020603050405020304" pitchFamily="18" charset="0"/>
              </a:rPr>
              <a:t>database </a:t>
            </a:r>
            <a:r>
              <a:rPr lang="en-IN" sz="2000" dirty="0">
                <a:solidFill>
                  <a:srgbClr val="000000"/>
                </a:solidFill>
                <a:latin typeface="Times New Roman" panose="02020603050405020304" pitchFamily="18" charset="0"/>
              </a:rPr>
              <a:t>the site will be able to identify a person by just scanning the person’s </a:t>
            </a:r>
            <a:r>
              <a:rPr lang="en-IN" sz="2000" dirty="0" smtClean="0">
                <a:solidFill>
                  <a:srgbClr val="000000"/>
                </a:solidFill>
                <a:latin typeface="Times New Roman" panose="02020603050405020304" pitchFamily="18" charset="0"/>
              </a:rPr>
              <a:t>finger </a:t>
            </a:r>
            <a:r>
              <a:rPr lang="en-IN" sz="2000" dirty="0" smtClean="0">
                <a:solidFill>
                  <a:srgbClr val="000000"/>
                </a:solidFill>
                <a:latin typeface="Times New Roman" panose="02020603050405020304" pitchFamily="18" charset="0"/>
              </a:rPr>
              <a:t>print or face. </a:t>
            </a:r>
            <a:endParaRPr lang="en-IN" sz="2000" dirty="0" smtClean="0">
              <a:solidFill>
                <a:srgbClr val="000000"/>
              </a:solidFill>
              <a:latin typeface="Times New Roman" panose="02020603050405020304" pitchFamily="18" charset="0"/>
            </a:endParaRPr>
          </a:p>
          <a:p>
            <a:pPr marL="285750" indent="-285750">
              <a:buFont typeface="Arial" panose="020B0604020202020204" pitchFamily="34" charset="0"/>
              <a:buChar char="•"/>
            </a:pPr>
            <a:endParaRPr lang="en-IN" sz="20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IN" sz="2000" b="1" dirty="0">
                <a:solidFill>
                  <a:srgbClr val="000000"/>
                </a:solidFill>
                <a:latin typeface="Times New Roman" panose="02020603050405020304" pitchFamily="18" charset="0"/>
              </a:rPr>
              <a:t>App development: </a:t>
            </a:r>
            <a:r>
              <a:rPr lang="en-IN" sz="2000" dirty="0">
                <a:solidFill>
                  <a:srgbClr val="000000"/>
                </a:solidFill>
                <a:latin typeface="Times New Roman" panose="02020603050405020304" pitchFamily="18" charset="0"/>
              </a:rPr>
              <a:t>IOS/Android apps. </a:t>
            </a:r>
            <a:endParaRPr lang="en-IN" sz="2000" dirty="0"/>
          </a:p>
        </p:txBody>
      </p:sp>
    </p:spTree>
    <p:extLst>
      <p:ext uri="{BB962C8B-B14F-4D97-AF65-F5344CB8AC3E}">
        <p14:creationId xmlns:p14="http://schemas.microsoft.com/office/powerpoint/2010/main" val="420686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2121</TotalTime>
  <Words>542</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41</cp:revision>
  <dcterms:created xsi:type="dcterms:W3CDTF">2019-06-18T13:54:51Z</dcterms:created>
  <dcterms:modified xsi:type="dcterms:W3CDTF">2019-06-23T03:19:20Z</dcterms:modified>
</cp:coreProperties>
</file>