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9"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embeddedFontLst>
    <p:embeddedFont>
      <p:font typeface="Lato Black" panose="020F0502020204030203" pitchFamily="34" charset="0"/>
      <p:bold r:id="rId9"/>
      <p:boldItalic r:id="rId10"/>
    </p:embeddedFont>
    <p:embeddedFont>
      <p:font typeface="Libre Baskerville" panose="02000000000000000000" pitchFamily="2" charset="0"/>
      <p:regular r:id="rId11"/>
      <p:bold r:id="rId12"/>
      <p:italic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74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4583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5476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9719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35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2046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3538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0128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8330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3422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150847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5943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d-mujahid-ahme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Md-Mujahid-Ahme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t>AMCAT Candidate Analysis</a:t>
            </a:r>
            <a:endParaRPr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NAME : MOHAMMED MUJAHID AHMED</a:t>
            </a:r>
          </a:p>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B.E ECE</a:t>
            </a: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chemeClr val="dk1"/>
              </a:buClr>
              <a:buSzPts val="1800"/>
            </a:pPr>
            <a:endParaRPr sz="18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lvl="0" indent="-285750">
              <a:buClr>
                <a:schemeClr val="dk1"/>
              </a:buClr>
              <a:buSzPts val="1800"/>
              <a:buFont typeface="Calibri"/>
              <a:buChar char="•"/>
            </a:pPr>
            <a:r>
              <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LinkedIn </a:t>
            </a:r>
            <a:r>
              <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3"/>
              </a:rPr>
              <a:t>https://www.linkedin.com/in/md-mujahid-ahmed/</a:t>
            </a: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lvl="0" indent="-285750">
              <a:buClr>
                <a:schemeClr val="dk1"/>
              </a:buClr>
              <a:buSzPts val="1800"/>
              <a:buFont typeface="Calibri"/>
              <a:buChar char="•"/>
            </a:pP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285750" lvl="0" indent="-285750">
              <a:buClr>
                <a:schemeClr val="dk1"/>
              </a:buClr>
              <a:buSzPts val="1800"/>
              <a:buFont typeface="Calibri"/>
              <a:buChar char="•"/>
            </a:pPr>
            <a:r>
              <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GitHub  </a:t>
            </a:r>
            <a:r>
              <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hlinkClick r:id="rId4"/>
              </a:rPr>
              <a:t>https://github.com/Md-Mujahid-Ahmed</a:t>
            </a: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lvl="0">
              <a:buClr>
                <a:schemeClr val="dk1"/>
              </a:buClr>
              <a:buSzPts val="1800"/>
            </a:pPr>
            <a:endParaRPr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additive="base">
                                        <p:cTn id="12" dur="500" fill="hold"/>
                                        <p:tgtEl>
                                          <p:spTgt spid="104"/>
                                        </p:tgtEl>
                                        <p:attrNameLst>
                                          <p:attrName>ppt_x</p:attrName>
                                        </p:attrNameLst>
                                      </p:cBhvr>
                                      <p:tavLst>
                                        <p:tav tm="0">
                                          <p:val>
                                            <p:strVal val="#ppt_x"/>
                                          </p:val>
                                        </p:tav>
                                        <p:tav tm="100000">
                                          <p:val>
                                            <p:strVal val="#ppt_x"/>
                                          </p:val>
                                        </p:tav>
                                      </p:tavLst>
                                    </p:anim>
                                    <p:anim calcmode="lin" valueType="num">
                                      <p:cBhvr additive="base">
                                        <p:cTn id="13"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r>
              <a:rPr lang="en-US" dirty="0"/>
              <a:t>AMCAT Data Analysis Overview</a:t>
            </a:r>
            <a:r>
              <a:rPr lang="en-IN" b="1" dirty="0">
                <a:solidFill>
                  <a:srgbClr val="FF0000"/>
                </a:solidFill>
              </a:rPr>
              <a:t>)  </a:t>
            </a:r>
            <a:endParaRPr b="1" dirty="0">
              <a:solidFill>
                <a:srgbClr val="FF0000"/>
              </a:solidFill>
            </a:endParaRPr>
          </a:p>
        </p:txBody>
      </p:sp>
      <p:sp>
        <p:nvSpPr>
          <p:cNvPr id="111" name="Google Shape;111;p4"/>
          <p:cNvSpPr txBox="1">
            <a:spLocks noGrp="1"/>
          </p:cNvSpPr>
          <p:nvPr>
            <p:ph idx="1"/>
          </p:nvPr>
        </p:nvSpPr>
        <p:spPr>
          <a:xfrm>
            <a:off x="615142" y="1014154"/>
            <a:ext cx="11368386" cy="5178828"/>
          </a:xfrm>
          <a:prstGeom prst="rect">
            <a:avLst/>
          </a:prstGeom>
          <a:noFill/>
          <a:ln>
            <a:noFill/>
          </a:ln>
        </p:spPr>
        <p:txBody>
          <a:bodyPr spcFirstLastPara="1" wrap="square" lIns="91425" tIns="45700" rIns="91425" bIns="45700" anchor="t" anchorCtr="0">
            <a:normAutofit fontScale="85000" lnSpcReduction="20000"/>
          </a:bodyPr>
          <a:lstStyle/>
          <a:p>
            <a:pPr marL="114300" indent="0">
              <a:buNone/>
            </a:pPr>
            <a:r>
              <a:rPr lang="en-US" b="1" dirty="0"/>
              <a:t>Exploratory Data Analysis:</a:t>
            </a:r>
          </a:p>
          <a:p>
            <a:pPr marL="114300" indent="0">
              <a:buNone/>
            </a:pPr>
            <a:r>
              <a:rPr lang="en-US" b="1" dirty="0"/>
              <a:t>A) Data Cleaning Steps:</a:t>
            </a:r>
            <a:endParaRPr lang="en-US" dirty="0"/>
          </a:p>
          <a:p>
            <a:pPr>
              <a:buFont typeface="+mj-lt"/>
              <a:buAutoNum type="arabicPeriod"/>
            </a:pPr>
            <a:r>
              <a:rPr lang="en-US" b="1" dirty="0"/>
              <a:t>Data Inspection</a:t>
            </a:r>
            <a:r>
              <a:rPr lang="en-US" dirty="0"/>
              <a:t>: Verified there were no missing values in the CSV file.</a:t>
            </a:r>
          </a:p>
          <a:p>
            <a:pPr>
              <a:buFont typeface="+mj-lt"/>
              <a:buAutoNum type="arabicPeriod"/>
            </a:pPr>
            <a:r>
              <a:rPr lang="en-US" b="1" dirty="0"/>
              <a:t>Data Type and Outlier Processing</a:t>
            </a:r>
            <a:r>
              <a:rPr lang="en-US" dirty="0"/>
              <a:t>: Converted columns to the correct data types and removed 3% of outliers using the IQR method.</a:t>
            </a:r>
          </a:p>
          <a:p>
            <a:pPr marL="114300" indent="0">
              <a:buNone/>
            </a:pPr>
            <a:r>
              <a:rPr lang="en-US" b="1" dirty="0"/>
              <a:t>B) Data Manipulation Steps:</a:t>
            </a:r>
            <a:endParaRPr lang="en-US" dirty="0"/>
          </a:p>
          <a:p>
            <a:pPr>
              <a:buFont typeface="+mj-lt"/>
              <a:buAutoNum type="arabicPeriod"/>
            </a:pPr>
            <a:r>
              <a:rPr lang="en-US" b="1" dirty="0"/>
              <a:t>Feature Engineering</a:t>
            </a:r>
            <a:r>
              <a:rPr lang="en-US" dirty="0"/>
              <a:t>: Reformatted data and created new features where necessary.</a:t>
            </a:r>
          </a:p>
          <a:p>
            <a:pPr>
              <a:buFont typeface="+mj-lt"/>
              <a:buAutoNum type="arabicPeriod"/>
            </a:pPr>
            <a:r>
              <a:rPr lang="en-US" b="1" dirty="0"/>
              <a:t>Data Aggregation</a:t>
            </a:r>
            <a:r>
              <a:rPr lang="en-US" dirty="0"/>
              <a:t>: Summarized and aggregated the data to enhance the analysis.</a:t>
            </a:r>
          </a:p>
          <a:p>
            <a:pPr marL="114300" indent="0">
              <a:buNone/>
            </a:pPr>
            <a:r>
              <a:rPr lang="en-US" b="1" dirty="0"/>
              <a:t>C) Univariate Analysis:</a:t>
            </a:r>
            <a:endParaRPr lang="en-US" dirty="0"/>
          </a:p>
          <a:p>
            <a:pPr>
              <a:buFont typeface="+mj-lt"/>
              <a:buAutoNum type="arabicPeriod"/>
            </a:pPr>
            <a:r>
              <a:rPr lang="en-US" b="1" dirty="0"/>
              <a:t>Distribution Analysis</a:t>
            </a:r>
            <a:r>
              <a:rPr lang="en-US" dirty="0"/>
              <a:t>: Examined variable distributions using histograms and box plots.</a:t>
            </a:r>
          </a:p>
          <a:p>
            <a:pPr>
              <a:buFont typeface="+mj-lt"/>
              <a:buAutoNum type="arabicPeriod"/>
            </a:pPr>
            <a:r>
              <a:rPr lang="en-US" b="1" dirty="0"/>
              <a:t>Summary Statistics</a:t>
            </a:r>
            <a:r>
              <a:rPr lang="en-US" dirty="0"/>
              <a:t>: Computed key statistics, including mean, median, and other measures for variables.</a:t>
            </a:r>
          </a:p>
          <a:p>
            <a:pPr marL="114300" indent="0">
              <a:buNone/>
            </a:pPr>
            <a:r>
              <a:rPr lang="en-US" b="1" dirty="0"/>
              <a:t>D) Bivariate Analysis:</a:t>
            </a:r>
            <a:endParaRPr lang="en-US" dirty="0"/>
          </a:p>
          <a:p>
            <a:pPr>
              <a:buFont typeface="+mj-lt"/>
              <a:buAutoNum type="arabicPeriod"/>
            </a:pPr>
            <a:r>
              <a:rPr lang="en-US" b="1" dirty="0"/>
              <a:t>Correlation Analysis</a:t>
            </a:r>
            <a:r>
              <a:rPr lang="en-US" dirty="0"/>
              <a:t>: Explored relationships between pairs of variables through correlation analysis.</a:t>
            </a:r>
          </a:p>
          <a:p>
            <a:pPr>
              <a:buFont typeface="+mj-lt"/>
              <a:buAutoNum type="arabicPeriod"/>
            </a:pPr>
            <a:r>
              <a:rPr lang="en-US" b="1" dirty="0"/>
              <a:t>Comparative Visualization</a:t>
            </a:r>
            <a:r>
              <a:rPr lang="en-US" dirty="0"/>
              <a:t>: Created scatter plots and heatmaps to visualize variable interactions.</a:t>
            </a:r>
          </a:p>
          <a:p>
            <a:pPr marL="0" lvl="0" indent="0" algn="l" rtl="0">
              <a:lnSpc>
                <a:spcPct val="90000"/>
              </a:lnSpc>
              <a:spcBef>
                <a:spcPts val="1000"/>
              </a:spcBef>
              <a:spcAft>
                <a:spcPts val="0"/>
              </a:spcAft>
              <a:buClr>
                <a:schemeClr val="dk1"/>
              </a:buClr>
              <a:buSzPct val="10000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5374-495F-4BE7-A7E7-7A842025B72E}"/>
              </a:ext>
            </a:extLst>
          </p:cNvPr>
          <p:cNvSpPr>
            <a:spLocks noGrp="1"/>
          </p:cNvSpPr>
          <p:nvPr>
            <p:ph type="title"/>
          </p:nvPr>
        </p:nvSpPr>
        <p:spPr>
          <a:xfrm>
            <a:off x="727171" y="812403"/>
            <a:ext cx="10515600" cy="586003"/>
          </a:xfrm>
        </p:spPr>
        <p:txBody>
          <a:bodyPr>
            <a:normAutofit fontScale="90000"/>
          </a:bodyPr>
          <a:lstStyle/>
          <a:p>
            <a:pPr algn="ctr"/>
            <a:r>
              <a:rPr lang="en-US" b="1" i="1" u="sng"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AMCAT EDA Analysis</a:t>
            </a:r>
            <a:br>
              <a:rPr lang="en-US" b="1" i="0" u="sng" dirty="0">
                <a:solidFill>
                  <a:schemeClr val="accent6"/>
                </a:solidFill>
                <a:effectLst/>
                <a:latin typeface="Calibri" panose="020F0502020204030204" pitchFamily="34" charset="0"/>
                <a:ea typeface="Calibri" panose="020F0502020204030204" pitchFamily="34" charset="0"/>
                <a:cs typeface="Calibri" panose="020F0502020204030204" pitchFamily="34" charset="0"/>
              </a:rPr>
            </a:br>
            <a:endParaRPr lang="en-US" b="1" u="sng" dirty="0">
              <a:solidFill>
                <a:schemeClr val="accent6"/>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1B58BF29-5169-2BCE-748C-B0E870BA98C0}"/>
              </a:ext>
            </a:extLst>
          </p:cNvPr>
          <p:cNvSpPr>
            <a:spLocks noChangeArrowheads="1"/>
          </p:cNvSpPr>
          <p:nvPr/>
        </p:nvSpPr>
        <p:spPr bwMode="auto">
          <a:xfrm rot="10800000" flipV="1">
            <a:off x="257694" y="812404"/>
            <a:ext cx="118622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Field of Specialization</a:t>
            </a:r>
            <a:r>
              <a:rPr kumimoji="0" lang="en-US" altLang="en-US" sz="1800" b="0" i="0" u="none" strike="noStrike" cap="none" normalizeH="0" baseline="0" dirty="0">
                <a:ln>
                  <a:noFill/>
                </a:ln>
                <a:solidFill>
                  <a:schemeClr val="tx1"/>
                </a:solidFill>
                <a:effectLst/>
                <a:latin typeface="Arial" panose="020B0604020202020204" pitchFamily="34" charset="0"/>
              </a:rPr>
              <a:t>: The majority of candidates specialize in Software Engineering, followed by Electronics Engineering and Computer Science, indicating a strong preference for technical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Gender Distribution</a:t>
            </a:r>
            <a:r>
              <a:rPr kumimoji="0" lang="en-US" altLang="en-US" sz="1800" b="0" i="0" u="none" strike="noStrike" cap="none" normalizeH="0" baseline="0" dirty="0">
                <a:ln>
                  <a:noFill/>
                </a:ln>
                <a:solidFill>
                  <a:schemeClr val="tx1"/>
                </a:solidFill>
                <a:effectLst/>
                <a:latin typeface="Arial" panose="020B0604020202020204" pitchFamily="34" charset="0"/>
              </a:rPr>
              <a:t>: A significant portion of AMCAT candidates are male (76.06%), reflecting a notable gender gap, though there is a growing trend of female participation.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Background</a:t>
            </a:r>
            <a:r>
              <a:rPr kumimoji="0" lang="en-US" altLang="en-US" sz="1800" b="0" i="0" u="none" strike="noStrike" cap="none" normalizeH="0" baseline="0" dirty="0">
                <a:ln>
                  <a:noFill/>
                </a:ln>
                <a:solidFill>
                  <a:schemeClr val="tx1"/>
                </a:solidFill>
                <a:effectLst/>
                <a:latin typeface="Arial" panose="020B0604020202020204" pitchFamily="34" charset="0"/>
              </a:rPr>
              <a:t>: Around 60% of candidates come from CBSE and State Boards, with the remaining 40% from other educational boards, suggesting a fairly diverse educational background.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Degree Qualification</a:t>
            </a:r>
            <a:r>
              <a:rPr kumimoji="0" lang="en-US" altLang="en-US" sz="1800" b="0" i="0" u="none" strike="noStrike" cap="none" normalizeH="0" baseline="0" dirty="0">
                <a:ln>
                  <a:noFill/>
                </a:ln>
                <a:solidFill>
                  <a:schemeClr val="tx1"/>
                </a:solidFill>
                <a:effectLst/>
                <a:latin typeface="Arial" panose="020B0604020202020204" pitchFamily="34" charset="0"/>
              </a:rPr>
              <a:t>: Data shows that 92.55% of candidates possess B.Tech/B.E. degrees, with smaller numbers holding MCA (6.08%), MTech./M.E. (1.33%), and M.Sc. (Tech.) (0.05%) degrees, highlighting the dominance of undergraduate engineering degrees.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Regional Distribution</a:t>
            </a:r>
            <a:r>
              <a:rPr kumimoji="0" lang="en-US" altLang="en-US" sz="1800" b="0" i="0" u="none" strike="noStrike" cap="none" normalizeH="0" baseline="0" dirty="0">
                <a:ln>
                  <a:noFill/>
                </a:ln>
                <a:solidFill>
                  <a:schemeClr val="tx1"/>
                </a:solidFill>
                <a:effectLst/>
                <a:latin typeface="Arial" panose="020B0604020202020204" pitchFamily="34" charset="0"/>
              </a:rPr>
              <a:t>: Candidates primarily hail from regions such as Uttar Pradesh, Karnataka, Tamil Nadu, and Telangana, indicating these states are key talent hubs for engineering graduates.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Salary Trends</a:t>
            </a:r>
            <a:r>
              <a:rPr kumimoji="0" lang="en-US" altLang="en-US" sz="1800" b="0" i="0" u="none" strike="noStrike" cap="none" normalizeH="0" baseline="0" dirty="0">
                <a:ln>
                  <a:noFill/>
                </a:ln>
                <a:solidFill>
                  <a:schemeClr val="tx1"/>
                </a:solidFill>
                <a:effectLst/>
                <a:latin typeface="Arial" panose="020B0604020202020204" pitchFamily="34" charset="0"/>
              </a:rPr>
              <a:t>: The highest average salary, ₹500,000, is for candidates with a Computer Science specialization, underscoring the high demand for this field. In general, Computer Science and Software Engineering remain lucrative career paths.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College Tier</a:t>
            </a:r>
            <a:r>
              <a:rPr kumimoji="0" lang="en-US" altLang="en-US" sz="1800" b="0" i="0" u="none" strike="noStrike" cap="none" normalizeH="0" baseline="0" dirty="0">
                <a:ln>
                  <a:noFill/>
                </a:ln>
                <a:solidFill>
                  <a:schemeClr val="tx1"/>
                </a:solidFill>
                <a:effectLst/>
                <a:latin typeface="Arial" panose="020B0604020202020204" pitchFamily="34" charset="0"/>
              </a:rPr>
              <a:t>: Most candidates are from Tier 2 colleges, with fewer from Tier 1 institutions, emphasizing that Tier 2 colleges serve as significant sources of talent in the job market.</a:t>
            </a:r>
          </a:p>
        </p:txBody>
      </p:sp>
    </p:spTree>
    <p:extLst>
      <p:ext uri="{BB962C8B-B14F-4D97-AF65-F5344CB8AC3E}">
        <p14:creationId xmlns:p14="http://schemas.microsoft.com/office/powerpoint/2010/main" val="14046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6DF0-E129-4873-A26C-9B483B4F2C9F}"/>
              </a:ext>
            </a:extLst>
          </p:cNvPr>
          <p:cNvSpPr>
            <a:spLocks noGrp="1"/>
          </p:cNvSpPr>
          <p:nvPr>
            <p:ph type="title"/>
          </p:nvPr>
        </p:nvSpPr>
        <p:spPr/>
        <p:txBody>
          <a:bodyPr>
            <a:normAutofit/>
          </a:bodyPr>
          <a:lstStyle/>
          <a:p>
            <a:pPr algn="ctr"/>
            <a:r>
              <a:rPr lang="en-US" b="1" u="sng" dirty="0">
                <a:solidFill>
                  <a:schemeClr val="tx1"/>
                </a:solidFill>
                <a:effectLst/>
                <a:latin typeface="Courier New" panose="02070309020205020404" pitchFamily="49" charset="0"/>
              </a:rPr>
              <a:t>Conclusion</a:t>
            </a:r>
            <a:br>
              <a:rPr lang="en-US" b="1" u="sng" dirty="0">
                <a:solidFill>
                  <a:schemeClr val="accent5"/>
                </a:solidFill>
                <a:effectLst/>
                <a:latin typeface="Courier New" panose="02070309020205020404" pitchFamily="49" charset="0"/>
              </a:rPr>
            </a:br>
            <a:endParaRPr lang="en-US" b="1" u="sng" dirty="0">
              <a:solidFill>
                <a:schemeClr val="accent5"/>
              </a:solidFill>
            </a:endParaRPr>
          </a:p>
        </p:txBody>
      </p:sp>
      <p:sp>
        <p:nvSpPr>
          <p:cNvPr id="3" name="Text Placeholder 2">
            <a:extLst>
              <a:ext uri="{FF2B5EF4-FFF2-40B4-BE49-F238E27FC236}">
                <a16:creationId xmlns:a16="http://schemas.microsoft.com/office/drawing/2014/main" id="{3BC3DEFA-D178-4CAC-8868-78FB4055E759}"/>
              </a:ext>
            </a:extLst>
          </p:cNvPr>
          <p:cNvSpPr>
            <a:spLocks noGrp="1"/>
          </p:cNvSpPr>
          <p:nvPr>
            <p:ph idx="1"/>
          </p:nvPr>
        </p:nvSpPr>
        <p:spPr>
          <a:xfrm>
            <a:off x="367862" y="1825625"/>
            <a:ext cx="11708524" cy="3419037"/>
          </a:xfrm>
        </p:spPr>
        <p:txBody>
          <a:bodyPr/>
          <a:lstStyle/>
          <a:p>
            <a:r>
              <a:rPr lang="en-US" dirty="0"/>
              <a:t>Overall, the EDA reveals a predominantly male, B.Tech/B.E.-qualified candidate pool, primarily from Tier 2 colleges, specializing in technical fields such as Computer Science and Electronics. Uttar Pradesh and Karnataka have the highest number of candidates. The Computer Science specialization offers the highest salaries among the candidates.</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6285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TotalTime>
  <Words>514</Words>
  <Application>Microsoft Office PowerPoint</Application>
  <PresentationFormat>Widescreen</PresentationFormat>
  <Paragraphs>34</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Lato Black</vt:lpstr>
      <vt:lpstr>Libre Baskerville</vt:lpstr>
      <vt:lpstr>Courier New</vt:lpstr>
      <vt:lpstr>Retrospect</vt:lpstr>
      <vt:lpstr>PowerPoint Presentation</vt:lpstr>
      <vt:lpstr>PowerPoint Presentation</vt:lpstr>
      <vt:lpstr>Agenda (AMCAT Data Analysis Overview)  </vt:lpstr>
      <vt:lpstr>AMCAT EDA Analysis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Md Mujahid</cp:lastModifiedBy>
  <cp:revision>6</cp:revision>
  <dcterms:created xsi:type="dcterms:W3CDTF">2021-02-16T05:19:01Z</dcterms:created>
  <dcterms:modified xsi:type="dcterms:W3CDTF">2024-09-24T08:57:41Z</dcterms:modified>
</cp:coreProperties>
</file>