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f88252dc4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f88252dc4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f88252dc4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f88252dc4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f88252dc4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f88252dc4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f88252dc4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f88252dc4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f88252dc4_0_1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f88252dc4_0_1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d7e6dd3ec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d7e6dd3ec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d7e6dd3ec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d7e6dd3ec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d7e6dd3ec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d7e6dd3ec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f88252dc4_0_1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f88252dc4_0_1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f88252dc4_0_1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f88252dc4_0_1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88252dc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88252dc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f88252dc4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f88252dc4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f88252dc4_0_1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f88252dc4_0_1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88252dc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88252dc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88252dc4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88252dc4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88252dc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88252dc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f88252dc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f88252dc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d4f07a677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d4f07a677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88252dc4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88252dc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f88252dc4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f88252dc4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0" name="Shape 10"/>
        <p:cNvGrpSpPr/>
        <p:nvPr/>
      </p:nvGrpSpPr>
      <p:grpSpPr>
        <a:xfrm>
          <a:off x="0" y="0"/>
          <a:ext cx="0" cy="0"/>
          <a:chOff x="0" y="0"/>
          <a:chExt cx="0" cy="0"/>
        </a:xfrm>
      </p:grpSpPr>
      <p:sp>
        <p:nvSpPr>
          <p:cNvPr id="11" name="Google Shape;11;p2"/>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729450" y="1322450"/>
            <a:ext cx="7688100" cy="1664700"/>
          </a:xfrm>
          <a:prstGeom prst="rect">
            <a:avLst/>
          </a:prstGeom>
          <a:noFill/>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3" name="Google Shape;13;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4" name="Google Shape;14;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5" name="Google Shape;15;p2"/>
          <p:cNvSpPr txBox="1"/>
          <p:nvPr/>
        </p:nvSpPr>
        <p:spPr>
          <a:xfrm>
            <a:off x="226550" y="78500"/>
            <a:ext cx="9981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latin typeface="Raleway"/>
              <a:ea typeface="Raleway"/>
              <a:cs typeface="Raleway"/>
              <a:sym typeface="Raleway"/>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1"/>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9" name="Google Shape;8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1">
            <a:hlinkClick action="ppaction://hlinksldjump" r:id="rId2"/>
          </p:cNvPr>
          <p:cNvSpPr/>
          <p:nvPr/>
        </p:nvSpPr>
        <p:spPr>
          <a:xfrm>
            <a:off x="8280450" y="0"/>
            <a:ext cx="863400" cy="45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1">
            <a:hlinkClick action="ppaction://hlinksldjump" r:id="rId3"/>
          </p:cNvPr>
          <p:cNvCxnSpPr/>
          <p:nvPr/>
        </p:nvCxnSpPr>
        <p:spPr>
          <a:xfrm>
            <a:off x="8598817" y="216350"/>
            <a:ext cx="216300" cy="0"/>
          </a:xfrm>
          <a:prstGeom prst="straightConnector1">
            <a:avLst/>
          </a:prstGeom>
          <a:noFill/>
          <a:ln cap="flat" cmpd="sng" w="9525">
            <a:solidFill>
              <a:schemeClr val="lt2"/>
            </a:solidFill>
            <a:prstDash val="solid"/>
            <a:round/>
            <a:headEnd len="med" w="med" type="none"/>
            <a:tailEnd len="med" w="med" type="none"/>
          </a:ln>
        </p:spPr>
      </p:cxnSp>
      <p:cxnSp>
        <p:nvCxnSpPr>
          <p:cNvPr id="92" name="Google Shape;92;p11">
            <a:hlinkClick action="ppaction://hlinksldjump" r:id="rId4"/>
          </p:cNvPr>
          <p:cNvCxnSpPr/>
          <p:nvPr/>
        </p:nvCxnSpPr>
        <p:spPr>
          <a:xfrm>
            <a:off x="8598817" y="250138"/>
            <a:ext cx="216300" cy="0"/>
          </a:xfrm>
          <a:prstGeom prst="straightConnector1">
            <a:avLst/>
          </a:prstGeom>
          <a:noFill/>
          <a:ln cap="flat" cmpd="sng" w="9525">
            <a:solidFill>
              <a:schemeClr val="lt2"/>
            </a:solidFill>
            <a:prstDash val="solid"/>
            <a:round/>
            <a:headEnd len="med" w="med" type="none"/>
            <a:tailEnd len="med" w="med" type="none"/>
          </a:ln>
        </p:spPr>
      </p:cxnSp>
      <p:cxnSp>
        <p:nvCxnSpPr>
          <p:cNvPr id="93" name="Google Shape;93;p11">
            <a:hlinkClick action="ppaction://hlinksldjump" r:id="rId5"/>
          </p:cNvPr>
          <p:cNvCxnSpPr/>
          <p:nvPr/>
        </p:nvCxnSpPr>
        <p:spPr>
          <a:xfrm>
            <a:off x="8598817" y="283925"/>
            <a:ext cx="2163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1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2"/>
          <p:cNvGrpSpPr/>
          <p:nvPr/>
        </p:nvGrpSpPr>
        <p:grpSpPr>
          <a:xfrm>
            <a:off x="830392" y="1191256"/>
            <a:ext cx="745763" cy="45826"/>
            <a:chOff x="4580561" y="2589004"/>
            <a:chExt cx="1064464" cy="25200"/>
          </a:xfrm>
        </p:grpSpPr>
        <p:sp>
          <p:nvSpPr>
            <p:cNvPr id="97" name="Google Shape;97;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00" name="Google Shape;100;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01" name="Google Shape;101;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03" name="Google Shape;103;p12">
            <a:hlinkClick action="ppaction://hlinksldjump" r:id="rId2"/>
          </p:cNvPr>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2">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05" name="Google Shape;105;p12">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06" name="Google Shape;106;p12">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sp>
        <p:nvSpPr>
          <p:cNvPr id="108" name="Google Shape;108;p13"/>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9" name="Google Shape;109;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10" name="Google Shape;110;p13">
            <a:hlinkClick action="ppaction://hlinksldjump" r:id="rId2"/>
          </p:cNvPr>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3">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12" name="Google Shape;112;p13">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13" name="Google Shape;113;p13">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4" name="Shape 114"/>
        <p:cNvGrpSpPr/>
        <p:nvPr/>
      </p:nvGrpSpPr>
      <p:grpSpPr>
        <a:xfrm>
          <a:off x="0" y="0"/>
          <a:ext cx="0" cy="0"/>
          <a:chOff x="0" y="0"/>
          <a:chExt cx="0" cy="0"/>
        </a:xfrm>
      </p:grpSpPr>
      <p:grpSp>
        <p:nvGrpSpPr>
          <p:cNvPr id="115" name="Google Shape;115;p14"/>
          <p:cNvGrpSpPr/>
          <p:nvPr/>
        </p:nvGrpSpPr>
        <p:grpSpPr>
          <a:xfrm>
            <a:off x="830392" y="4169130"/>
            <a:ext cx="745763" cy="45826"/>
            <a:chOff x="4580561" y="2589004"/>
            <a:chExt cx="1064464" cy="25200"/>
          </a:xfrm>
        </p:grpSpPr>
        <p:sp>
          <p:nvSpPr>
            <p:cNvPr id="116" name="Google Shape;116;p1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4"/>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19" name="Google Shape;119;p14"/>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0" name="Google Shape;120;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121" name="Google Shape;121;p14">
            <a:hlinkClick action="ppaction://hlinksldjump" r:id="rId2"/>
          </p:cNvPr>
          <p:cNvSpPr/>
          <p:nvPr/>
        </p:nvSpPr>
        <p:spPr>
          <a:xfrm>
            <a:off x="8280450" y="0"/>
            <a:ext cx="863400" cy="45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4">
            <a:hlinkClick action="ppaction://hlinksldjump" r:id="rId3"/>
          </p:cNvPr>
          <p:cNvCxnSpPr/>
          <p:nvPr/>
        </p:nvCxnSpPr>
        <p:spPr>
          <a:xfrm>
            <a:off x="8598817" y="216350"/>
            <a:ext cx="216300" cy="0"/>
          </a:xfrm>
          <a:prstGeom prst="straightConnector1">
            <a:avLst/>
          </a:prstGeom>
          <a:noFill/>
          <a:ln cap="flat" cmpd="sng" w="9525">
            <a:solidFill>
              <a:schemeClr val="lt2"/>
            </a:solidFill>
            <a:prstDash val="solid"/>
            <a:round/>
            <a:headEnd len="med" w="med" type="none"/>
            <a:tailEnd len="med" w="med" type="none"/>
          </a:ln>
        </p:spPr>
      </p:cxnSp>
      <p:cxnSp>
        <p:nvCxnSpPr>
          <p:cNvPr id="123" name="Google Shape;123;p14">
            <a:hlinkClick action="ppaction://hlinksldjump" r:id="rId4"/>
          </p:cNvPr>
          <p:cNvCxnSpPr/>
          <p:nvPr/>
        </p:nvCxnSpPr>
        <p:spPr>
          <a:xfrm>
            <a:off x="8598817" y="250138"/>
            <a:ext cx="216300" cy="0"/>
          </a:xfrm>
          <a:prstGeom prst="straightConnector1">
            <a:avLst/>
          </a:prstGeom>
          <a:noFill/>
          <a:ln cap="flat" cmpd="sng" w="9525">
            <a:solidFill>
              <a:schemeClr val="lt2"/>
            </a:solidFill>
            <a:prstDash val="solid"/>
            <a:round/>
            <a:headEnd len="med" w="med" type="none"/>
            <a:tailEnd len="med" w="med" type="none"/>
          </a:ln>
        </p:spPr>
      </p:cxnSp>
      <p:cxnSp>
        <p:nvCxnSpPr>
          <p:cNvPr id="124" name="Google Shape;124;p14">
            <a:hlinkClick action="ppaction://hlinksldjump" r:id="rId5"/>
          </p:cNvPr>
          <p:cNvCxnSpPr/>
          <p:nvPr/>
        </p:nvCxnSpPr>
        <p:spPr>
          <a:xfrm>
            <a:off x="8598817" y="283925"/>
            <a:ext cx="2163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27" name="Google Shape;127;p15">
            <a:hlinkClick action="ppaction://hlinksldjump" r:id="rId2"/>
          </p:cNvPr>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15">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29" name="Google Shape;129;p15">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30" name="Google Shape;130;p15">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bg>
      <p:bgPr>
        <a:solidFill>
          <a:schemeClr val="dk1"/>
        </a:solidFill>
      </p:bgPr>
    </p:bg>
    <p:spTree>
      <p:nvGrpSpPr>
        <p:cNvPr id="131" name="Shape 131"/>
        <p:cNvGrpSpPr/>
        <p:nvPr/>
      </p:nvGrpSpPr>
      <p:grpSpPr>
        <a:xfrm>
          <a:off x="0" y="0"/>
          <a:ext cx="0" cy="0"/>
          <a:chOff x="0" y="0"/>
          <a:chExt cx="0" cy="0"/>
        </a:xfrm>
      </p:grpSpPr>
      <p:sp>
        <p:nvSpPr>
          <p:cNvPr id="132" name="Google Shape;132;p16"/>
          <p:cNvSpPr txBox="1"/>
          <p:nvPr>
            <p:ph type="title"/>
          </p:nvPr>
        </p:nvSpPr>
        <p:spPr>
          <a:xfrm>
            <a:off x="1308150" y="1318650"/>
            <a:ext cx="7110000" cy="535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sz="2600">
                <a:solidFill>
                  <a:srgbClr val="FFFFFF"/>
                </a:solidFill>
              </a:defRPr>
            </a:lvl1pPr>
            <a:lvl2pPr lvl="1" rtl="0">
              <a:spcBef>
                <a:spcPts val="0"/>
              </a:spcBef>
              <a:spcAft>
                <a:spcPts val="0"/>
              </a:spcAft>
              <a:buClr>
                <a:srgbClr val="FFFFFF"/>
              </a:buClr>
              <a:buSzPts val="2600"/>
              <a:buNone/>
              <a:defRPr sz="2600">
                <a:solidFill>
                  <a:srgbClr val="FFFFFF"/>
                </a:solidFill>
              </a:defRPr>
            </a:lvl2pPr>
            <a:lvl3pPr lvl="2" rtl="0">
              <a:spcBef>
                <a:spcPts val="0"/>
              </a:spcBef>
              <a:spcAft>
                <a:spcPts val="0"/>
              </a:spcAft>
              <a:buClr>
                <a:srgbClr val="FFFFFF"/>
              </a:buClr>
              <a:buSzPts val="2600"/>
              <a:buNone/>
              <a:defRPr sz="2600">
                <a:solidFill>
                  <a:srgbClr val="FFFFFF"/>
                </a:solidFill>
              </a:defRPr>
            </a:lvl3pPr>
            <a:lvl4pPr lvl="3" rtl="0">
              <a:spcBef>
                <a:spcPts val="0"/>
              </a:spcBef>
              <a:spcAft>
                <a:spcPts val="0"/>
              </a:spcAft>
              <a:buClr>
                <a:srgbClr val="FFFFFF"/>
              </a:buClr>
              <a:buSzPts val="2600"/>
              <a:buNone/>
              <a:defRPr sz="2600">
                <a:solidFill>
                  <a:srgbClr val="FFFFFF"/>
                </a:solidFill>
              </a:defRPr>
            </a:lvl4pPr>
            <a:lvl5pPr lvl="4" rtl="0">
              <a:spcBef>
                <a:spcPts val="0"/>
              </a:spcBef>
              <a:spcAft>
                <a:spcPts val="0"/>
              </a:spcAft>
              <a:buClr>
                <a:srgbClr val="FFFFFF"/>
              </a:buClr>
              <a:buSzPts val="2600"/>
              <a:buNone/>
              <a:defRPr sz="2600">
                <a:solidFill>
                  <a:srgbClr val="FFFFFF"/>
                </a:solidFill>
              </a:defRPr>
            </a:lvl5pPr>
            <a:lvl6pPr lvl="5" rtl="0">
              <a:spcBef>
                <a:spcPts val="0"/>
              </a:spcBef>
              <a:spcAft>
                <a:spcPts val="0"/>
              </a:spcAft>
              <a:buClr>
                <a:srgbClr val="FFFFFF"/>
              </a:buClr>
              <a:buSzPts val="2600"/>
              <a:buNone/>
              <a:defRPr sz="2600">
                <a:solidFill>
                  <a:srgbClr val="FFFFFF"/>
                </a:solidFill>
              </a:defRPr>
            </a:lvl6pPr>
            <a:lvl7pPr lvl="6" rtl="0">
              <a:spcBef>
                <a:spcPts val="0"/>
              </a:spcBef>
              <a:spcAft>
                <a:spcPts val="0"/>
              </a:spcAft>
              <a:buClr>
                <a:srgbClr val="FFFFFF"/>
              </a:buClr>
              <a:buSzPts val="2600"/>
              <a:buNone/>
              <a:defRPr sz="2600">
                <a:solidFill>
                  <a:srgbClr val="FFFFFF"/>
                </a:solidFill>
              </a:defRPr>
            </a:lvl7pPr>
            <a:lvl8pPr lvl="7" rtl="0">
              <a:spcBef>
                <a:spcPts val="0"/>
              </a:spcBef>
              <a:spcAft>
                <a:spcPts val="0"/>
              </a:spcAft>
              <a:buClr>
                <a:srgbClr val="FFFFFF"/>
              </a:buClr>
              <a:buSzPts val="2600"/>
              <a:buNone/>
              <a:defRPr sz="2600">
                <a:solidFill>
                  <a:srgbClr val="FFFFFF"/>
                </a:solidFill>
              </a:defRPr>
            </a:lvl8pPr>
            <a:lvl9pPr lvl="8" rtl="0">
              <a:spcBef>
                <a:spcPts val="0"/>
              </a:spcBef>
              <a:spcAft>
                <a:spcPts val="0"/>
              </a:spcAft>
              <a:buClr>
                <a:srgbClr val="FFFFFF"/>
              </a:buClr>
              <a:buSzPts val="2600"/>
              <a:buNone/>
              <a:defRPr sz="2600">
                <a:solidFill>
                  <a:srgbClr val="FFFFFF"/>
                </a:solidFill>
              </a:defRPr>
            </a:lvl9pPr>
          </a:lstStyle>
          <a:p/>
        </p:txBody>
      </p:sp>
      <p:sp>
        <p:nvSpPr>
          <p:cNvPr id="133" name="Google Shape;133;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134" name="Google Shape;134;p16"/>
          <p:cNvSpPr txBox="1"/>
          <p:nvPr/>
        </p:nvSpPr>
        <p:spPr>
          <a:xfrm>
            <a:off x="226550" y="78500"/>
            <a:ext cx="86934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FFFFFF"/>
              </a:solidFill>
              <a:latin typeface="Raleway"/>
              <a:ea typeface="Raleway"/>
              <a:cs typeface="Raleway"/>
              <a:sym typeface="Raleway"/>
            </a:endParaRPr>
          </a:p>
        </p:txBody>
      </p:sp>
      <p:sp>
        <p:nvSpPr>
          <p:cNvPr id="135" name="Google Shape;135;p16"/>
          <p:cNvSpPr txBox="1"/>
          <p:nvPr/>
        </p:nvSpPr>
        <p:spPr>
          <a:xfrm>
            <a:off x="1296767" y="78500"/>
            <a:ext cx="21006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latin typeface="Raleway"/>
              <a:ea typeface="Raleway"/>
              <a:cs typeface="Raleway"/>
              <a:sym typeface="Raleway"/>
            </a:endParaRPr>
          </a:p>
        </p:txBody>
      </p:sp>
      <p:sp>
        <p:nvSpPr>
          <p:cNvPr id="136" name="Google Shape;136;p16"/>
          <p:cNvSpPr txBox="1"/>
          <p:nvPr/>
        </p:nvSpPr>
        <p:spPr>
          <a:xfrm>
            <a:off x="8213935" y="78500"/>
            <a:ext cx="705900" cy="32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GB" sz="1300">
                <a:solidFill>
                  <a:srgbClr val="FFFFFF"/>
                </a:solidFill>
                <a:latin typeface="Raleway"/>
                <a:ea typeface="Raleway"/>
                <a:cs typeface="Raleway"/>
                <a:sym typeface="Raleway"/>
              </a:rPr>
              <a:t>EDS</a:t>
            </a:r>
            <a:endParaRPr b="1" sz="1300">
              <a:solidFill>
                <a:srgbClr val="FFFFFF"/>
              </a:solidFill>
              <a:latin typeface="Raleway"/>
              <a:ea typeface="Raleway"/>
              <a:cs typeface="Raleway"/>
              <a:sym typeface="Raleway"/>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alt1">
  <p:cSld name="SECTION_HEADER_2">
    <p:bg>
      <p:bgPr>
        <a:solidFill>
          <a:schemeClr val="lt1"/>
        </a:solidFill>
      </p:bgPr>
    </p:bg>
    <p:spTree>
      <p:nvGrpSpPr>
        <p:cNvPr id="137" name="Shape 137"/>
        <p:cNvGrpSpPr/>
        <p:nvPr/>
      </p:nvGrpSpPr>
      <p:grpSpPr>
        <a:xfrm>
          <a:off x="0" y="0"/>
          <a:ext cx="0" cy="0"/>
          <a:chOff x="0" y="0"/>
          <a:chExt cx="0" cy="0"/>
        </a:xfrm>
      </p:grpSpPr>
      <p:grpSp>
        <p:nvGrpSpPr>
          <p:cNvPr id="138" name="Google Shape;138;p17"/>
          <p:cNvGrpSpPr/>
          <p:nvPr/>
        </p:nvGrpSpPr>
        <p:grpSpPr>
          <a:xfrm>
            <a:off x="830392" y="1191256"/>
            <a:ext cx="745763" cy="45826"/>
            <a:chOff x="4580561" y="2589004"/>
            <a:chExt cx="1064464" cy="25200"/>
          </a:xfrm>
        </p:grpSpPr>
        <p:sp>
          <p:nvSpPr>
            <p:cNvPr id="139" name="Google Shape;13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42" name="Google Shape;142;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143" name="Google Shape;143;p17">
            <a:hlinkClick action="ppaction://hlinksldjump" r:id="rId2"/>
          </p:cNvPr>
          <p:cNvSpPr/>
          <p:nvPr/>
        </p:nvSpPr>
        <p:spPr>
          <a:xfrm>
            <a:off x="7949050" y="111950"/>
            <a:ext cx="1194900" cy="23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700">
                <a:solidFill>
                  <a:schemeClr val="dk2"/>
                </a:solidFill>
              </a:rPr>
              <a:t>EDS- Problem Statement</a:t>
            </a:r>
            <a:endParaRPr sz="7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alt1">
  <p:cSld name="TITLE_1">
    <p:bg>
      <p:bgPr>
        <a:solidFill>
          <a:schemeClr val="lt2"/>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9" name="Google Shape;19;p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grpSp>
        <p:nvGrpSpPr>
          <p:cNvPr id="20" name="Google Shape;20;p3"/>
          <p:cNvGrpSpPr/>
          <p:nvPr/>
        </p:nvGrpSpPr>
        <p:grpSpPr>
          <a:xfrm>
            <a:off x="830392" y="1191256"/>
            <a:ext cx="745763" cy="45826"/>
            <a:chOff x="4580561" y="2589004"/>
            <a:chExt cx="1064464" cy="25200"/>
          </a:xfrm>
        </p:grpSpPr>
        <p:sp>
          <p:nvSpPr>
            <p:cNvPr id="21" name="Google Shape;21;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4" name="Shape 24"/>
        <p:cNvGrpSpPr/>
        <p:nvPr/>
      </p:nvGrpSpPr>
      <p:grpSpPr>
        <a:xfrm>
          <a:off x="0" y="0"/>
          <a:ext cx="0" cy="0"/>
          <a:chOff x="0" y="0"/>
          <a:chExt cx="0" cy="0"/>
        </a:xfrm>
      </p:grpSpPr>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9" name="Google Shape;29;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30" name="Google Shape;30;p4">
            <a:hlinkClick action="ppaction://hlinksldjump" r:id="rId2"/>
          </p:cNvPr>
          <p:cNvSpPr/>
          <p:nvPr/>
        </p:nvSpPr>
        <p:spPr>
          <a:xfrm>
            <a:off x="8280450" y="0"/>
            <a:ext cx="863400" cy="45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 name="Google Shape;31;p4">
            <a:hlinkClick action="ppaction://hlinksldjump" r:id="rId3"/>
          </p:cNvPr>
          <p:cNvCxnSpPr/>
          <p:nvPr/>
        </p:nvCxnSpPr>
        <p:spPr>
          <a:xfrm>
            <a:off x="8598817" y="216350"/>
            <a:ext cx="216300" cy="0"/>
          </a:xfrm>
          <a:prstGeom prst="straightConnector1">
            <a:avLst/>
          </a:prstGeom>
          <a:noFill/>
          <a:ln cap="flat" cmpd="sng" w="9525">
            <a:solidFill>
              <a:schemeClr val="lt2"/>
            </a:solidFill>
            <a:prstDash val="solid"/>
            <a:round/>
            <a:headEnd len="med" w="med" type="none"/>
            <a:tailEnd len="med" w="med" type="none"/>
          </a:ln>
        </p:spPr>
      </p:cxnSp>
      <p:cxnSp>
        <p:nvCxnSpPr>
          <p:cNvPr id="32" name="Google Shape;32;p4">
            <a:hlinkClick action="ppaction://hlinksldjump" r:id="rId4"/>
          </p:cNvPr>
          <p:cNvCxnSpPr/>
          <p:nvPr/>
        </p:nvCxnSpPr>
        <p:spPr>
          <a:xfrm>
            <a:off x="8598817" y="250138"/>
            <a:ext cx="216300" cy="0"/>
          </a:xfrm>
          <a:prstGeom prst="straightConnector1">
            <a:avLst/>
          </a:prstGeom>
          <a:noFill/>
          <a:ln cap="flat" cmpd="sng" w="9525">
            <a:solidFill>
              <a:schemeClr val="lt2"/>
            </a:solidFill>
            <a:prstDash val="solid"/>
            <a:round/>
            <a:headEnd len="med" w="med" type="none"/>
            <a:tailEnd len="med" w="med" type="none"/>
          </a:ln>
        </p:spPr>
      </p:cxnSp>
      <p:cxnSp>
        <p:nvCxnSpPr>
          <p:cNvPr id="33" name="Google Shape;33;p4">
            <a:hlinkClick action="ppaction://hlinksldjump" r:id="rId5"/>
          </p:cNvPr>
          <p:cNvCxnSpPr/>
          <p:nvPr/>
        </p:nvCxnSpPr>
        <p:spPr>
          <a:xfrm>
            <a:off x="8598817" y="283925"/>
            <a:ext cx="216300" cy="0"/>
          </a:xfrm>
          <a:prstGeom prst="straightConnector1">
            <a:avLst/>
          </a:prstGeom>
          <a:noFill/>
          <a:ln cap="flat" cmpd="sng" w="9525">
            <a:solidFill>
              <a:schemeClr val="lt2"/>
            </a:solidFill>
            <a:prstDash val="solid"/>
            <a:round/>
            <a:headEnd len="med" w="med" type="none"/>
            <a:tailEnd len="med" w="med" type="none"/>
          </a:ln>
        </p:spPr>
      </p:cxnSp>
      <p:sp>
        <p:nvSpPr>
          <p:cNvPr id="34" name="Google Shape;34;p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sp>
        <p:nvSpPr>
          <p:cNvPr id="36" name="Google Shape;36;p5"/>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5"/>
          <p:cNvGrpSpPr/>
          <p:nvPr/>
        </p:nvGrpSpPr>
        <p:grpSpPr>
          <a:xfrm>
            <a:off x="729442" y="703031"/>
            <a:ext cx="745763" cy="45826"/>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1" name="Google Shape;41;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2" name="Google Shape;42;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43" name="Google Shape;43;p5">
            <a:hlinkClick action="ppaction://hlinksldjump" r:id="rId2"/>
          </p:cNvPr>
          <p:cNvSpPr/>
          <p:nvPr/>
        </p:nvSpPr>
        <p:spPr>
          <a:xfrm>
            <a:off x="6770400" y="118550"/>
            <a:ext cx="2373600" cy="283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Background Study</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only">
  <p:cSld name="TITLE_AND_BODY_1">
    <p:spTree>
      <p:nvGrpSpPr>
        <p:cNvPr id="44" name="Shape 44"/>
        <p:cNvGrpSpPr/>
        <p:nvPr/>
      </p:nvGrpSpPr>
      <p:grpSpPr>
        <a:xfrm>
          <a:off x="0" y="0"/>
          <a:ext cx="0" cy="0"/>
          <a:chOff x="0" y="0"/>
          <a:chExt cx="0" cy="0"/>
        </a:xfrm>
      </p:grpSpPr>
      <p:sp>
        <p:nvSpPr>
          <p:cNvPr id="45" name="Google Shape;45;p6"/>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47" name="Google Shape;47;p6">
            <a:hlinkClick action="ppaction://hlinksldjump" r:id="rId2"/>
          </p:cNvPr>
          <p:cNvSpPr/>
          <p:nvPr/>
        </p:nvSpPr>
        <p:spPr>
          <a:xfrm>
            <a:off x="7360025" y="127875"/>
            <a:ext cx="1783800" cy="22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Technical Discussion</a:t>
            </a:r>
            <a:endParaRPr sz="900"/>
          </a:p>
        </p:txBody>
      </p:sp>
      <p:sp>
        <p:nvSpPr>
          <p:cNvPr id="48" name="Google Shape;48;p6"/>
          <p:cNvSpPr txBox="1"/>
          <p:nvPr>
            <p:ph idx="1" type="body"/>
          </p:nvPr>
        </p:nvSpPr>
        <p:spPr>
          <a:xfrm>
            <a:off x="729450" y="1068650"/>
            <a:ext cx="7688700" cy="1034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alt2">
  <p:cSld name="TITLE_AND_BODY_1_1">
    <p:spTree>
      <p:nvGrpSpPr>
        <p:cNvPr id="49"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
        <p:nvSpPr>
          <p:cNvPr id="52" name="Google Shape;52;p7">
            <a:hlinkClick action="ppaction://hlinksldjump" r:id="rId2"/>
          </p:cNvPr>
          <p:cNvSpPr/>
          <p:nvPr/>
        </p:nvSpPr>
        <p:spPr>
          <a:xfrm>
            <a:off x="7988550" y="144875"/>
            <a:ext cx="1155300" cy="25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EDS-Methodology</a:t>
            </a:r>
            <a:endParaRPr sz="900"/>
          </a:p>
        </p:txBody>
      </p:sp>
      <p:sp>
        <p:nvSpPr>
          <p:cNvPr id="53" name="Google Shape;53;p7"/>
          <p:cNvSpPr txBox="1"/>
          <p:nvPr>
            <p:ph type="title"/>
          </p:nvPr>
        </p:nvSpPr>
        <p:spPr>
          <a:xfrm>
            <a:off x="248700" y="673350"/>
            <a:ext cx="5887500" cy="1518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sp>
        <p:nvSpPr>
          <p:cNvPr id="55" name="Google Shape;55;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8"/>
          <p:cNvGrpSpPr/>
          <p:nvPr/>
        </p:nvGrpSpPr>
        <p:grpSpPr>
          <a:xfrm>
            <a:off x="830392" y="1191256"/>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0" name="Google Shape;60;p8"/>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1" name="Google Shape;61;p8"/>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63" name="Google Shape;63;p8">
            <a:hlinkClick action="ppaction://hlinksldjump" r:id="rId2"/>
          </p:cNvPr>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 name="Google Shape;64;p8">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65" name="Google Shape;65;p8">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66" name="Google Shape;66;p8">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9"/>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9"/>
          <p:cNvGrpSpPr/>
          <p:nvPr/>
        </p:nvGrpSpPr>
        <p:grpSpPr>
          <a:xfrm>
            <a:off x="729442" y="693956"/>
            <a:ext cx="745763" cy="45826"/>
            <a:chOff x="4580561" y="2589004"/>
            <a:chExt cx="1064464" cy="25200"/>
          </a:xfrm>
        </p:grpSpPr>
        <p:sp>
          <p:nvSpPr>
            <p:cNvPr id="70" name="Google Shape;70;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73" name="Google Shape;7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4" name="Google Shape;74;p9">
            <a:hlinkClick action="ppaction://hlinksldjump" r:id="rId2"/>
          </p:cNvPr>
          <p:cNvSpPr/>
          <p:nvPr/>
        </p:nvSpPr>
        <p:spPr>
          <a:xfrm>
            <a:off x="7182425" y="120775"/>
            <a:ext cx="1961700" cy="241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Technical Discussion</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0"/>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0"/>
          <p:cNvGrpSpPr/>
          <p:nvPr/>
        </p:nvGrpSpPr>
        <p:grpSpPr>
          <a:xfrm>
            <a:off x="830392" y="581656"/>
            <a:ext cx="745763" cy="45826"/>
            <a:chOff x="4580561" y="2589004"/>
            <a:chExt cx="1064464" cy="25200"/>
          </a:xfrm>
        </p:grpSpPr>
        <p:sp>
          <p:nvSpPr>
            <p:cNvPr id="78" name="Google Shape;78;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0"/>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81" name="Google Shape;81;p10"/>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2" name="Google Shape;8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83" name="Google Shape;83;p10">
            <a:hlinkClick action="ppaction://hlinksldjump" r:id="rId2"/>
          </p:cNvPr>
          <p:cNvSpPr/>
          <p:nvPr/>
        </p:nvSpPr>
        <p:spPr>
          <a:xfrm>
            <a:off x="7343150" y="158050"/>
            <a:ext cx="1800600" cy="23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Technical </a:t>
            </a:r>
            <a:r>
              <a:rPr lang="en-GB" sz="900"/>
              <a:t>Discussion</a:t>
            </a:r>
            <a:endParaRPr sz="90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9" name="Google Shape;9;p1"/>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jpg"/><Relationship Id="rId5" Type="http://schemas.openxmlformats.org/officeDocument/2006/relationships/image" Target="../media/image21.png"/><Relationship Id="rId6"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0.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8.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3.png"/><Relationship Id="rId6"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18"/>
          <p:cNvSpPr txBox="1"/>
          <p:nvPr>
            <p:ph type="ctrTitle"/>
          </p:nvPr>
        </p:nvSpPr>
        <p:spPr>
          <a:xfrm>
            <a:off x="484400" y="780675"/>
            <a:ext cx="8343000" cy="74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solidFill>
                  <a:schemeClr val="accent3"/>
                </a:solidFill>
                <a:latin typeface="Times New Roman"/>
                <a:ea typeface="Times New Roman"/>
                <a:cs typeface="Times New Roman"/>
                <a:sym typeface="Times New Roman"/>
              </a:rPr>
              <a:t>Emotion Detection System</a:t>
            </a:r>
            <a:endParaRPr sz="4000">
              <a:solidFill>
                <a:schemeClr val="accent3"/>
              </a:solidFill>
              <a:latin typeface="Times New Roman"/>
              <a:ea typeface="Times New Roman"/>
              <a:cs typeface="Times New Roman"/>
              <a:sym typeface="Times New Roman"/>
            </a:endParaRPr>
          </a:p>
        </p:txBody>
      </p:sp>
      <p:sp>
        <p:nvSpPr>
          <p:cNvPr id="149" name="Google Shape;149;p18"/>
          <p:cNvSpPr txBox="1"/>
          <p:nvPr>
            <p:ph idx="1" type="subTitle"/>
          </p:nvPr>
        </p:nvSpPr>
        <p:spPr>
          <a:xfrm>
            <a:off x="794025" y="1822725"/>
            <a:ext cx="4890900" cy="10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2"/>
                </a:solidFill>
                <a:latin typeface="Times New Roman"/>
                <a:ea typeface="Times New Roman"/>
                <a:cs typeface="Times New Roman"/>
                <a:sym typeface="Times New Roman"/>
              </a:rPr>
              <a:t>Presented By-</a:t>
            </a:r>
            <a:endParaRPr sz="1400">
              <a:solidFill>
                <a:schemeClr val="dk2"/>
              </a:solidFill>
              <a:latin typeface="Times New Roman"/>
              <a:ea typeface="Times New Roman"/>
              <a:cs typeface="Times New Roman"/>
              <a:sym typeface="Times New Roman"/>
            </a:endParaRPr>
          </a:p>
          <a:p>
            <a:pPr indent="457200" lvl="0" marL="0" rtl="0" algn="l">
              <a:spcBef>
                <a:spcPts val="0"/>
              </a:spcBef>
              <a:spcAft>
                <a:spcPts val="0"/>
              </a:spcAft>
              <a:buNone/>
            </a:pPr>
            <a:r>
              <a:rPr lang="en-GB" sz="1400">
                <a:solidFill>
                  <a:schemeClr val="dk2"/>
                </a:solidFill>
                <a:latin typeface="Times New Roman"/>
                <a:ea typeface="Times New Roman"/>
                <a:cs typeface="Times New Roman"/>
                <a:sym typeface="Times New Roman"/>
              </a:rPr>
              <a:t>Md Rasel Uddin</a:t>
            </a:r>
            <a:endParaRPr sz="1400">
              <a:solidFill>
                <a:schemeClr val="dk2"/>
              </a:solidFill>
              <a:latin typeface="Times New Roman"/>
              <a:ea typeface="Times New Roman"/>
              <a:cs typeface="Times New Roman"/>
              <a:sym typeface="Times New Roman"/>
            </a:endParaRPr>
          </a:p>
          <a:p>
            <a:pPr indent="457200" lvl="0" marL="0" rtl="0" algn="l">
              <a:spcBef>
                <a:spcPts val="0"/>
              </a:spcBef>
              <a:spcAft>
                <a:spcPts val="0"/>
              </a:spcAft>
              <a:buNone/>
            </a:pPr>
            <a:r>
              <a:rPr lang="en-GB" sz="1400">
                <a:solidFill>
                  <a:schemeClr val="dk2"/>
                </a:solidFill>
                <a:latin typeface="Times New Roman"/>
                <a:ea typeface="Times New Roman"/>
                <a:cs typeface="Times New Roman"/>
                <a:sym typeface="Times New Roman"/>
              </a:rPr>
              <a:t>ID: 1914551116</a:t>
            </a:r>
            <a:endParaRPr sz="1400">
              <a:solidFill>
                <a:schemeClr val="dk2"/>
              </a:solidFill>
              <a:latin typeface="Times New Roman"/>
              <a:ea typeface="Times New Roman"/>
              <a:cs typeface="Times New Roman"/>
              <a:sym typeface="Times New Roman"/>
            </a:endParaRPr>
          </a:p>
          <a:p>
            <a:pPr indent="457200" lvl="0" marL="0" rtl="0" algn="l">
              <a:spcBef>
                <a:spcPts val="0"/>
              </a:spcBef>
              <a:spcAft>
                <a:spcPts val="0"/>
              </a:spcAft>
              <a:buNone/>
            </a:pPr>
            <a:r>
              <a:rPr lang="en-GB" sz="1400">
                <a:solidFill>
                  <a:schemeClr val="dk2"/>
                </a:solidFill>
                <a:latin typeface="Times New Roman"/>
                <a:ea typeface="Times New Roman"/>
                <a:cs typeface="Times New Roman"/>
                <a:sym typeface="Times New Roman"/>
              </a:rPr>
              <a:t>Batch-45, Section-B</a:t>
            </a:r>
            <a:endParaRPr sz="1400">
              <a:solidFill>
                <a:schemeClr val="dk2"/>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400">
              <a:solidFill>
                <a:schemeClr val="dk2"/>
              </a:solidFill>
              <a:latin typeface="Times New Roman"/>
              <a:ea typeface="Times New Roman"/>
              <a:cs typeface="Times New Roman"/>
              <a:sym typeface="Times New Roman"/>
            </a:endParaRPr>
          </a:p>
        </p:txBody>
      </p:sp>
      <p:sp>
        <p:nvSpPr>
          <p:cNvPr id="150" name="Google Shape;150;p18"/>
          <p:cNvSpPr txBox="1"/>
          <p:nvPr/>
        </p:nvSpPr>
        <p:spPr>
          <a:xfrm>
            <a:off x="6258875" y="3588350"/>
            <a:ext cx="2900100" cy="125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Supervised By-</a:t>
            </a:r>
            <a:endParaRPr>
              <a:latin typeface="Times New Roman"/>
              <a:ea typeface="Times New Roman"/>
              <a:cs typeface="Times New Roman"/>
              <a:sym typeface="Times New Roman"/>
            </a:endParaRPr>
          </a:p>
          <a:p>
            <a:pPr indent="0" lvl="0" marL="0" rtl="0" algn="ctr">
              <a:lnSpc>
                <a:spcPct val="130000"/>
              </a:lnSpc>
              <a:spcBef>
                <a:spcPts val="0"/>
              </a:spcBef>
              <a:spcAft>
                <a:spcPts val="0"/>
              </a:spcAft>
              <a:buNone/>
            </a:pPr>
            <a:r>
              <a:rPr lang="en-GB" sz="1500">
                <a:latin typeface="Times New Roman"/>
                <a:ea typeface="Times New Roman"/>
                <a:cs typeface="Times New Roman"/>
                <a:sym typeface="Times New Roman"/>
              </a:rPr>
              <a:t>Ferdaus Anam Jibon</a:t>
            </a:r>
            <a:endParaRPr sz="15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GB" sz="1100">
                <a:latin typeface="Times New Roman"/>
                <a:ea typeface="Times New Roman"/>
                <a:cs typeface="Times New Roman"/>
                <a:sym typeface="Times New Roman"/>
              </a:rPr>
              <a:t>Assistant Professor,</a:t>
            </a:r>
            <a:endParaRPr sz="11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GB" sz="1100">
                <a:latin typeface="Times New Roman"/>
                <a:ea typeface="Times New Roman"/>
                <a:cs typeface="Times New Roman"/>
                <a:sym typeface="Times New Roman"/>
              </a:rPr>
              <a:t>University of Information Technology and Sciences (UITS)</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730000" y="1040025"/>
            <a:ext cx="2799900" cy="13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Backend</a:t>
            </a:r>
            <a:endParaRPr/>
          </a:p>
        </p:txBody>
      </p:sp>
      <p:sp>
        <p:nvSpPr>
          <p:cNvPr id="248" name="Google Shape;248;p27"/>
          <p:cNvSpPr txBox="1"/>
          <p:nvPr>
            <p:ph idx="1" type="body"/>
          </p:nvPr>
        </p:nvSpPr>
        <p:spPr>
          <a:xfrm>
            <a:off x="3605300" y="1068650"/>
            <a:ext cx="4798200" cy="1034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sz="1100">
                <a:solidFill>
                  <a:schemeClr val="dk2"/>
                </a:solidFill>
              </a:rPr>
              <a:t>The whole project is based on python. Streamlit is used for developing the project. We have used machine learning algorithms to develop </a:t>
            </a:r>
            <a:r>
              <a:rPr b="1" lang="en-GB" sz="1100">
                <a:solidFill>
                  <a:schemeClr val="dk2"/>
                </a:solidFill>
              </a:rPr>
              <a:t>classification models</a:t>
            </a:r>
            <a:r>
              <a:rPr lang="en-GB" sz="1100">
                <a:solidFill>
                  <a:schemeClr val="dk2"/>
                </a:solidFill>
              </a:rPr>
              <a:t>. The model is coded in </a:t>
            </a:r>
            <a:r>
              <a:rPr b="1" lang="en-GB" sz="1100">
                <a:solidFill>
                  <a:schemeClr val="dk2"/>
                </a:solidFill>
              </a:rPr>
              <a:t>google colab</a:t>
            </a:r>
            <a:r>
              <a:rPr lang="en-GB" sz="1100">
                <a:solidFill>
                  <a:schemeClr val="dk2"/>
                </a:solidFill>
              </a:rPr>
              <a:t>. Besides, we have also used pre-trained model pipeline to detect sentiment using transformers  from hugging face. </a:t>
            </a:r>
            <a:endParaRPr sz="1100">
              <a:solidFill>
                <a:schemeClr val="dk2"/>
              </a:solidFill>
            </a:endParaRPr>
          </a:p>
        </p:txBody>
      </p:sp>
      <p:sp>
        <p:nvSpPr>
          <p:cNvPr id="249" name="Google Shape;249;p27"/>
          <p:cNvSpPr txBox="1"/>
          <p:nvPr/>
        </p:nvSpPr>
        <p:spPr>
          <a:xfrm>
            <a:off x="629950" y="1839475"/>
            <a:ext cx="3000000" cy="877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Char char="➔"/>
            </a:pPr>
            <a:r>
              <a:rPr lang="en-GB" sz="1200">
                <a:solidFill>
                  <a:schemeClr val="dk2"/>
                </a:solidFill>
              </a:rPr>
              <a:t>Python, Machine Learning, </a:t>
            </a:r>
            <a:r>
              <a:rPr lang="en-GB" sz="1200">
                <a:solidFill>
                  <a:schemeClr val="dk2"/>
                </a:solidFill>
              </a:rPr>
              <a:t>SQLite</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NLP, Transformers</a:t>
            </a:r>
            <a:endParaRPr sz="1200">
              <a:solidFill>
                <a:schemeClr val="dk2"/>
              </a:solidFill>
            </a:endParaRPr>
          </a:p>
          <a:p>
            <a:pPr indent="0" lvl="0" marL="0" rtl="0" algn="l">
              <a:spcBef>
                <a:spcPts val="0"/>
              </a:spcBef>
              <a:spcAft>
                <a:spcPts val="0"/>
              </a:spcAft>
              <a:buNone/>
            </a:pPr>
            <a:r>
              <a:t/>
            </a:r>
            <a:endParaRPr sz="700">
              <a:solidFill>
                <a:schemeClr val="dk2"/>
              </a:solidFill>
            </a:endParaRPr>
          </a:p>
          <a:p>
            <a:pPr indent="0" lvl="0" marL="0" rtl="0" algn="l">
              <a:spcBef>
                <a:spcPts val="0"/>
              </a:spcBef>
              <a:spcAft>
                <a:spcPts val="0"/>
              </a:spcAft>
              <a:buNone/>
            </a:pPr>
            <a:r>
              <a:rPr b="1" lang="en-GB">
                <a:solidFill>
                  <a:schemeClr val="dk2"/>
                </a:solidFill>
              </a:rPr>
              <a:t>Have used 2 trained model:</a:t>
            </a:r>
            <a:endParaRPr b="1">
              <a:solidFill>
                <a:schemeClr val="dk2"/>
              </a:solidFill>
            </a:endParaRPr>
          </a:p>
        </p:txBody>
      </p:sp>
      <p:pic>
        <p:nvPicPr>
          <p:cNvPr id="250" name="Google Shape;250;p27"/>
          <p:cNvPicPr preferRelativeResize="0"/>
          <p:nvPr/>
        </p:nvPicPr>
        <p:blipFill>
          <a:blip r:embed="rId3">
            <a:alphaModFix/>
          </a:blip>
          <a:stretch>
            <a:fillRect/>
          </a:stretch>
        </p:blipFill>
        <p:spPr>
          <a:xfrm>
            <a:off x="3817250" y="2353050"/>
            <a:ext cx="3653270" cy="2386925"/>
          </a:xfrm>
          <a:prstGeom prst="rect">
            <a:avLst/>
          </a:prstGeom>
          <a:noFill/>
          <a:ln>
            <a:noFill/>
          </a:ln>
        </p:spPr>
      </p:pic>
      <p:sp>
        <p:nvSpPr>
          <p:cNvPr id="251" name="Google Shape;251;p27"/>
          <p:cNvSpPr txBox="1"/>
          <p:nvPr/>
        </p:nvSpPr>
        <p:spPr>
          <a:xfrm>
            <a:off x="870225" y="2723850"/>
            <a:ext cx="279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Algorithm: Logistic Regression</a:t>
            </a:r>
            <a:endParaRPr>
              <a:latin typeface="Lato"/>
              <a:ea typeface="Lato"/>
              <a:cs typeface="Lato"/>
              <a:sym typeface="Lato"/>
            </a:endParaRPr>
          </a:p>
          <a:p>
            <a:pPr indent="0" lvl="0" marL="0" rtl="0" algn="l">
              <a:spcBef>
                <a:spcPts val="0"/>
              </a:spcBef>
              <a:spcAft>
                <a:spcPts val="0"/>
              </a:spcAft>
              <a:buNone/>
            </a:pPr>
            <a:r>
              <a:rPr lang="en-GB"/>
              <a:t>Dataset:  34792 rows × 2 columns</a:t>
            </a:r>
            <a:endParaRPr/>
          </a:p>
          <a:p>
            <a:pPr indent="0" lvl="0" marL="0" rtl="0" algn="l">
              <a:spcBef>
                <a:spcPts val="0"/>
              </a:spcBef>
              <a:spcAft>
                <a:spcPts val="0"/>
              </a:spcAft>
              <a:buNone/>
            </a:pPr>
            <a:r>
              <a:rPr lang="en-GB"/>
              <a:t>Split: 70:30</a:t>
            </a:r>
            <a:endParaRPr/>
          </a:p>
          <a:p>
            <a:pPr indent="0" lvl="0" marL="0" rtl="0" algn="l">
              <a:spcBef>
                <a:spcPts val="0"/>
              </a:spcBef>
              <a:spcAft>
                <a:spcPts val="0"/>
              </a:spcAft>
              <a:buNone/>
            </a:pPr>
            <a:r>
              <a:rPr lang="en-GB"/>
              <a:t>Accuracy: 0.62</a:t>
            </a:r>
            <a:endParaRPr/>
          </a:p>
        </p:txBody>
      </p:sp>
      <p:sp>
        <p:nvSpPr>
          <p:cNvPr id="252" name="Google Shape;252;p27"/>
          <p:cNvSpPr txBox="1"/>
          <p:nvPr/>
        </p:nvSpPr>
        <p:spPr>
          <a:xfrm>
            <a:off x="4711925" y="4704850"/>
            <a:ext cx="4075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Lato"/>
                <a:ea typeface="Lato"/>
                <a:cs typeface="Lato"/>
                <a:sym typeface="Lato"/>
              </a:rPr>
              <a:t>Fig: Number of data of each classes</a:t>
            </a:r>
            <a:endParaRPr sz="9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idx="1" type="body"/>
          </p:nvPr>
        </p:nvSpPr>
        <p:spPr>
          <a:xfrm>
            <a:off x="729450" y="1068650"/>
            <a:ext cx="7688700" cy="47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100">
                <a:solidFill>
                  <a:schemeClr val="dk2"/>
                </a:solidFill>
              </a:rPr>
              <a:t>Below is the representation of the dataset which is used to train the model.</a:t>
            </a:r>
            <a:endParaRPr sz="1100">
              <a:solidFill>
                <a:schemeClr val="dk2"/>
              </a:solidFill>
            </a:endParaRPr>
          </a:p>
        </p:txBody>
      </p:sp>
      <p:pic>
        <p:nvPicPr>
          <p:cNvPr id="258" name="Google Shape;258;p28"/>
          <p:cNvPicPr preferRelativeResize="0"/>
          <p:nvPr/>
        </p:nvPicPr>
        <p:blipFill>
          <a:blip r:embed="rId3">
            <a:alphaModFix/>
          </a:blip>
          <a:stretch>
            <a:fillRect/>
          </a:stretch>
        </p:blipFill>
        <p:spPr>
          <a:xfrm>
            <a:off x="890600" y="1910250"/>
            <a:ext cx="4724400" cy="2288300"/>
          </a:xfrm>
          <a:prstGeom prst="rect">
            <a:avLst/>
          </a:prstGeom>
          <a:noFill/>
          <a:ln>
            <a:noFill/>
          </a:ln>
        </p:spPr>
      </p:pic>
      <p:pic>
        <p:nvPicPr>
          <p:cNvPr id="259" name="Google Shape;259;p28"/>
          <p:cNvPicPr preferRelativeResize="0"/>
          <p:nvPr/>
        </p:nvPicPr>
        <p:blipFill>
          <a:blip r:embed="rId4">
            <a:alphaModFix/>
          </a:blip>
          <a:stretch>
            <a:fillRect/>
          </a:stretch>
        </p:blipFill>
        <p:spPr>
          <a:xfrm>
            <a:off x="5767400" y="1910250"/>
            <a:ext cx="2486025" cy="228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730000" y="1318650"/>
            <a:ext cx="3842100" cy="5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265" name="Google Shape;265;p29"/>
          <p:cNvSpPr txBox="1"/>
          <p:nvPr>
            <p:ph idx="1" type="body"/>
          </p:nvPr>
        </p:nvSpPr>
        <p:spPr>
          <a:xfrm>
            <a:off x="721225" y="1965150"/>
            <a:ext cx="3636600" cy="8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rgbClr val="A626A4"/>
                </a:solidFill>
                <a:highlight>
                  <a:srgbClr val="F9FAFB"/>
                </a:highlight>
                <a:latin typeface="Courier New"/>
                <a:ea typeface="Courier New"/>
                <a:cs typeface="Courier New"/>
                <a:sym typeface="Courier New"/>
              </a:rPr>
              <a:t>from</a:t>
            </a:r>
            <a:r>
              <a:rPr lang="en-GB" sz="950">
                <a:solidFill>
                  <a:srgbClr val="4B5563"/>
                </a:solidFill>
                <a:highlight>
                  <a:srgbClr val="F9FAFB"/>
                </a:highlight>
                <a:latin typeface="Courier New"/>
                <a:ea typeface="Courier New"/>
                <a:cs typeface="Courier New"/>
                <a:sym typeface="Courier New"/>
              </a:rPr>
              <a:t> transformers </a:t>
            </a:r>
            <a:r>
              <a:rPr lang="en-GB" sz="950">
                <a:solidFill>
                  <a:srgbClr val="A626A4"/>
                </a:solidFill>
                <a:highlight>
                  <a:srgbClr val="F9FAFB"/>
                </a:highlight>
                <a:latin typeface="Courier New"/>
                <a:ea typeface="Courier New"/>
                <a:cs typeface="Courier New"/>
                <a:sym typeface="Courier New"/>
              </a:rPr>
              <a:t>import</a:t>
            </a:r>
            <a:r>
              <a:rPr lang="en-GB" sz="950">
                <a:solidFill>
                  <a:srgbClr val="4B5563"/>
                </a:solidFill>
                <a:highlight>
                  <a:srgbClr val="F9FAFB"/>
                </a:highlight>
                <a:latin typeface="Courier New"/>
                <a:ea typeface="Courier New"/>
                <a:cs typeface="Courier New"/>
                <a:sym typeface="Courier New"/>
              </a:rPr>
              <a:t> pipeline, AutoModelForTokenClassification, AutoTokenizer</a:t>
            </a:r>
            <a:endParaRPr sz="950">
              <a:solidFill>
                <a:srgbClr val="4B5563"/>
              </a:solidFill>
              <a:highlight>
                <a:srgbClr val="F9FAFB"/>
              </a:highlight>
              <a:latin typeface="Courier New"/>
              <a:ea typeface="Courier New"/>
              <a:cs typeface="Courier New"/>
              <a:sym typeface="Courier New"/>
            </a:endParaRPr>
          </a:p>
          <a:p>
            <a:pPr indent="0" lvl="0" marL="0" marR="139700" rtl="0" algn="l">
              <a:lnSpc>
                <a:spcPct val="171429"/>
              </a:lnSpc>
              <a:spcBef>
                <a:spcPts val="1600"/>
              </a:spcBef>
              <a:spcAft>
                <a:spcPts val="0"/>
              </a:spcAft>
              <a:buNone/>
            </a:pPr>
            <a:r>
              <a:rPr lang="en-GB" sz="950">
                <a:solidFill>
                  <a:srgbClr val="4B5563"/>
                </a:solidFill>
                <a:highlight>
                  <a:srgbClr val="F9FAFB"/>
                </a:highlight>
                <a:latin typeface="Courier New"/>
                <a:ea typeface="Courier New"/>
                <a:cs typeface="Courier New"/>
                <a:sym typeface="Courier New"/>
              </a:rPr>
              <a:t>model= pipeline(</a:t>
            </a:r>
            <a:r>
              <a:rPr lang="en-GB" sz="950">
                <a:solidFill>
                  <a:srgbClr val="50A14F"/>
                </a:solidFill>
                <a:highlight>
                  <a:srgbClr val="F9FAFB"/>
                </a:highlight>
                <a:latin typeface="Courier New"/>
                <a:ea typeface="Courier New"/>
                <a:cs typeface="Courier New"/>
                <a:sym typeface="Courier New"/>
              </a:rPr>
              <a:t>"sentiment-analysis"</a:t>
            </a:r>
            <a:r>
              <a:rPr lang="en-GB" sz="950">
                <a:solidFill>
                  <a:srgbClr val="4B5563"/>
                </a:solidFill>
                <a:highlight>
                  <a:srgbClr val="F9FAFB"/>
                </a:highlight>
                <a:latin typeface="Courier New"/>
                <a:ea typeface="Courier New"/>
                <a:cs typeface="Courier New"/>
                <a:sym typeface="Courier New"/>
              </a:rPr>
              <a:t>)</a:t>
            </a:r>
            <a:endParaRPr sz="950">
              <a:solidFill>
                <a:srgbClr val="4B5563"/>
              </a:solidFill>
              <a:highlight>
                <a:srgbClr val="F9FAFB"/>
              </a:highlight>
              <a:latin typeface="Courier New"/>
              <a:ea typeface="Courier New"/>
              <a:cs typeface="Courier New"/>
              <a:sym typeface="Courier New"/>
            </a:endParaRPr>
          </a:p>
          <a:p>
            <a:pPr indent="0" lvl="0" marL="0" rtl="0" algn="l">
              <a:spcBef>
                <a:spcPts val="0"/>
              </a:spcBef>
              <a:spcAft>
                <a:spcPts val="1600"/>
              </a:spcAft>
              <a:buNone/>
            </a:pPr>
            <a:r>
              <a:t/>
            </a:r>
            <a:endParaRPr sz="1100"/>
          </a:p>
        </p:txBody>
      </p:sp>
      <p:sp>
        <p:nvSpPr>
          <p:cNvPr id="266" name="Google Shape;266;p29"/>
          <p:cNvSpPr txBox="1"/>
          <p:nvPr/>
        </p:nvSpPr>
        <p:spPr>
          <a:xfrm>
            <a:off x="734530" y="3083160"/>
            <a:ext cx="3636600" cy="26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000">
                <a:solidFill>
                  <a:schemeClr val="dk1"/>
                </a:solidFill>
                <a:latin typeface="Lato"/>
                <a:ea typeface="Lato"/>
                <a:cs typeface="Lato"/>
                <a:sym typeface="Lato"/>
              </a:rPr>
              <a:t>01    | </a:t>
            </a:r>
            <a:r>
              <a:rPr lang="en-GB" sz="1000">
                <a:solidFill>
                  <a:srgbClr val="000000"/>
                </a:solidFill>
                <a:latin typeface="Lato"/>
                <a:ea typeface="Lato"/>
                <a:cs typeface="Lato"/>
                <a:sym typeface="Lato"/>
              </a:rPr>
              <a:t>   Better d</a:t>
            </a:r>
            <a:r>
              <a:rPr lang="en-GB" sz="1000">
                <a:latin typeface="Lato"/>
                <a:ea typeface="Lato"/>
                <a:cs typeface="Lato"/>
                <a:sym typeface="Lato"/>
              </a:rPr>
              <a:t>etection than logistic model</a:t>
            </a:r>
            <a:endParaRPr/>
          </a:p>
        </p:txBody>
      </p:sp>
      <p:sp>
        <p:nvSpPr>
          <p:cNvPr id="267" name="Google Shape;267;p29"/>
          <p:cNvSpPr txBox="1"/>
          <p:nvPr/>
        </p:nvSpPr>
        <p:spPr>
          <a:xfrm>
            <a:off x="734530" y="3344460"/>
            <a:ext cx="3636600" cy="26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000">
                <a:solidFill>
                  <a:schemeClr val="dk1"/>
                </a:solidFill>
                <a:latin typeface="Lato"/>
                <a:ea typeface="Lato"/>
                <a:cs typeface="Lato"/>
                <a:sym typeface="Lato"/>
              </a:rPr>
              <a:t>02    |</a:t>
            </a:r>
            <a:r>
              <a:rPr b="1" lang="en-GB" sz="1000">
                <a:solidFill>
                  <a:srgbClr val="CCCCCC"/>
                </a:solidFill>
                <a:latin typeface="Lato"/>
                <a:ea typeface="Lato"/>
                <a:cs typeface="Lato"/>
                <a:sym typeface="Lato"/>
              </a:rPr>
              <a:t> </a:t>
            </a:r>
            <a:r>
              <a:rPr lang="en-GB" sz="1000">
                <a:solidFill>
                  <a:srgbClr val="53C6A1"/>
                </a:solidFill>
                <a:latin typeface="Lato"/>
                <a:ea typeface="Lato"/>
                <a:cs typeface="Lato"/>
                <a:sym typeface="Lato"/>
              </a:rPr>
              <a:t> </a:t>
            </a:r>
            <a:r>
              <a:rPr lang="en-GB" sz="1000">
                <a:solidFill>
                  <a:srgbClr val="000000"/>
                </a:solidFill>
                <a:latin typeface="Lato"/>
                <a:ea typeface="Lato"/>
                <a:cs typeface="Lato"/>
                <a:sym typeface="Lato"/>
              </a:rPr>
              <a:t>  </a:t>
            </a:r>
            <a:r>
              <a:rPr lang="en-GB" sz="1000">
                <a:latin typeface="Lato"/>
                <a:ea typeface="Lato"/>
                <a:cs typeface="Lato"/>
                <a:sym typeface="Lato"/>
              </a:rPr>
              <a:t>better accuracy</a:t>
            </a:r>
            <a:endParaRPr/>
          </a:p>
        </p:txBody>
      </p:sp>
      <p:sp>
        <p:nvSpPr>
          <p:cNvPr id="268" name="Google Shape;268;p29"/>
          <p:cNvSpPr txBox="1"/>
          <p:nvPr/>
        </p:nvSpPr>
        <p:spPr>
          <a:xfrm>
            <a:off x="734530" y="3605760"/>
            <a:ext cx="3636600" cy="26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000">
                <a:solidFill>
                  <a:schemeClr val="dk1"/>
                </a:solidFill>
                <a:latin typeface="Lato"/>
                <a:ea typeface="Lato"/>
                <a:cs typeface="Lato"/>
                <a:sym typeface="Lato"/>
              </a:rPr>
              <a:t>03    |</a:t>
            </a:r>
            <a:r>
              <a:rPr b="1" lang="en-GB" sz="1000">
                <a:solidFill>
                  <a:srgbClr val="CCCCCC"/>
                </a:solidFill>
                <a:latin typeface="Lato"/>
                <a:ea typeface="Lato"/>
                <a:cs typeface="Lato"/>
                <a:sym typeface="Lato"/>
              </a:rPr>
              <a:t> </a:t>
            </a:r>
            <a:r>
              <a:rPr lang="en-GB" sz="1000">
                <a:solidFill>
                  <a:srgbClr val="000000"/>
                </a:solidFill>
                <a:latin typeface="Lato"/>
                <a:ea typeface="Lato"/>
                <a:cs typeface="Lato"/>
                <a:sym typeface="Lato"/>
              </a:rPr>
              <a:t>   </a:t>
            </a:r>
            <a:r>
              <a:rPr lang="en-GB" sz="1000">
                <a:latin typeface="Lato"/>
                <a:ea typeface="Lato"/>
                <a:cs typeface="Lato"/>
                <a:sym typeface="Lato"/>
              </a:rPr>
              <a:t>Flexible and easy to use</a:t>
            </a:r>
            <a:endParaRPr/>
          </a:p>
        </p:txBody>
      </p:sp>
      <p:pic>
        <p:nvPicPr>
          <p:cNvPr id="269" name="Google Shape;269;p29"/>
          <p:cNvPicPr preferRelativeResize="0"/>
          <p:nvPr/>
        </p:nvPicPr>
        <p:blipFill rotWithShape="1">
          <a:blip r:embed="rId3">
            <a:alphaModFix/>
          </a:blip>
          <a:srcRect b="0" l="16197" r="16197" t="0"/>
          <a:stretch/>
        </p:blipFill>
        <p:spPr>
          <a:xfrm>
            <a:off x="5146750" y="1184600"/>
            <a:ext cx="1977668" cy="3262599"/>
          </a:xfrm>
          <a:prstGeom prst="rect">
            <a:avLst/>
          </a:prstGeom>
          <a:noFill/>
          <a:ln>
            <a:noFill/>
          </a:ln>
        </p:spPr>
      </p:pic>
      <p:pic>
        <p:nvPicPr>
          <p:cNvPr descr="offset_comp_389009_Edited.jpg" id="270" name="Google Shape;270;p29"/>
          <p:cNvPicPr preferRelativeResize="0"/>
          <p:nvPr/>
        </p:nvPicPr>
        <p:blipFill rotWithShape="1">
          <a:blip r:embed="rId4">
            <a:alphaModFix/>
          </a:blip>
          <a:srcRect b="2335" l="17128" r="5717" t="2335"/>
          <a:stretch/>
        </p:blipFill>
        <p:spPr>
          <a:xfrm>
            <a:off x="7172149" y="2835640"/>
            <a:ext cx="1971840" cy="1611560"/>
          </a:xfrm>
          <a:prstGeom prst="rect">
            <a:avLst/>
          </a:prstGeom>
          <a:noFill/>
          <a:ln>
            <a:noFill/>
          </a:ln>
        </p:spPr>
      </p:pic>
      <p:pic>
        <p:nvPicPr>
          <p:cNvPr id="271" name="Google Shape;271;p29"/>
          <p:cNvPicPr preferRelativeResize="0"/>
          <p:nvPr/>
        </p:nvPicPr>
        <p:blipFill>
          <a:blip r:embed="rId5">
            <a:alphaModFix/>
          </a:blip>
          <a:stretch>
            <a:fillRect/>
          </a:stretch>
        </p:blipFill>
        <p:spPr>
          <a:xfrm flipH="1">
            <a:off x="7172149" y="1318650"/>
            <a:ext cx="1971851" cy="1318650"/>
          </a:xfrm>
          <a:prstGeom prst="rect">
            <a:avLst/>
          </a:prstGeom>
          <a:noFill/>
          <a:ln>
            <a:noFill/>
          </a:ln>
        </p:spPr>
      </p:pic>
      <p:pic>
        <p:nvPicPr>
          <p:cNvPr id="272" name="Google Shape;272;p29"/>
          <p:cNvPicPr preferRelativeResize="0"/>
          <p:nvPr/>
        </p:nvPicPr>
        <p:blipFill rotWithShape="1">
          <a:blip r:embed="rId6">
            <a:alphaModFix/>
          </a:blip>
          <a:srcRect b="0" l="12290" r="13536" t="0"/>
          <a:stretch/>
        </p:blipFill>
        <p:spPr>
          <a:xfrm>
            <a:off x="7172150" y="2835650"/>
            <a:ext cx="1971851" cy="161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593375" y="6960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Database</a:t>
            </a:r>
            <a:endParaRPr sz="800"/>
          </a:p>
        </p:txBody>
      </p:sp>
      <p:sp>
        <p:nvSpPr>
          <p:cNvPr id="278" name="Google Shape;278;p30"/>
          <p:cNvSpPr txBox="1"/>
          <p:nvPr/>
        </p:nvSpPr>
        <p:spPr>
          <a:xfrm>
            <a:off x="593375" y="1542350"/>
            <a:ext cx="4075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In this project, we have used SQLite database for storing our project data.</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We have stored data like: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Detection history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Page view history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Tweet post</a:t>
            </a:r>
            <a:endParaRPr>
              <a:latin typeface="Lato"/>
              <a:ea typeface="Lato"/>
              <a:cs typeface="Lato"/>
              <a:sym typeface="Lato"/>
            </a:endParaRPr>
          </a:p>
        </p:txBody>
      </p:sp>
      <p:sp>
        <p:nvSpPr>
          <p:cNvPr id="279" name="Google Shape;279;p30"/>
          <p:cNvSpPr txBox="1"/>
          <p:nvPr/>
        </p:nvSpPr>
        <p:spPr>
          <a:xfrm>
            <a:off x="3125475" y="2196750"/>
            <a:ext cx="4075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Created database name:</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Data.db</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Two Tables:</a:t>
            </a:r>
            <a:endParaRPr>
              <a:latin typeface="Lato"/>
              <a:ea typeface="Lato"/>
              <a:cs typeface="Lato"/>
              <a:sym typeface="Lato"/>
            </a:endParaRPr>
          </a:p>
          <a:p>
            <a:pPr indent="-317500" lvl="0" marL="457200" rtl="0" algn="l">
              <a:spcBef>
                <a:spcPts val="0"/>
              </a:spcBef>
              <a:spcAft>
                <a:spcPts val="0"/>
              </a:spcAft>
              <a:buSzPts val="1400"/>
              <a:buAutoNum type="arabicPeriod"/>
            </a:pPr>
            <a:r>
              <a:rPr lang="en-GB"/>
              <a:t>pageTrackTable2</a:t>
            </a:r>
            <a:endParaRPr/>
          </a:p>
          <a:p>
            <a:pPr indent="-317500" lvl="0" marL="457200" rtl="0" algn="l">
              <a:spcBef>
                <a:spcPts val="0"/>
              </a:spcBef>
              <a:spcAft>
                <a:spcPts val="0"/>
              </a:spcAft>
              <a:buSzPts val="1400"/>
              <a:buAutoNum type="arabicPeriod"/>
            </a:pPr>
            <a:r>
              <a:rPr lang="en-GB"/>
              <a:t>emotionclfTable3</a:t>
            </a:r>
            <a:endParaRPr sz="1050">
              <a:solidFill>
                <a:srgbClr val="CE9178"/>
              </a:solidFill>
              <a:highlight>
                <a:srgbClr val="1E1E1E"/>
              </a:highlight>
              <a:latin typeface="Courier New"/>
              <a:ea typeface="Courier New"/>
              <a:cs typeface="Courier New"/>
              <a:sym typeface="Courier New"/>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 </a:t>
            </a:r>
            <a:endParaRPr>
              <a:latin typeface="Lato"/>
              <a:ea typeface="Lato"/>
              <a:cs typeface="Lato"/>
              <a:sym typeface="Lato"/>
            </a:endParaRPr>
          </a:p>
        </p:txBody>
      </p:sp>
      <p:pic>
        <p:nvPicPr>
          <p:cNvPr id="280" name="Google Shape;280;p30"/>
          <p:cNvPicPr preferRelativeResize="0"/>
          <p:nvPr/>
        </p:nvPicPr>
        <p:blipFill>
          <a:blip r:embed="rId3">
            <a:alphaModFix/>
          </a:blip>
          <a:stretch>
            <a:fillRect/>
          </a:stretch>
        </p:blipFill>
        <p:spPr>
          <a:xfrm>
            <a:off x="5295725" y="1749075"/>
            <a:ext cx="3295650" cy="1390650"/>
          </a:xfrm>
          <a:prstGeom prst="rect">
            <a:avLst/>
          </a:prstGeom>
          <a:noFill/>
          <a:ln>
            <a:noFill/>
          </a:ln>
        </p:spPr>
      </p:pic>
      <p:sp>
        <p:nvSpPr>
          <p:cNvPr id="281" name="Google Shape;281;p30"/>
          <p:cNvSpPr txBox="1"/>
          <p:nvPr/>
        </p:nvSpPr>
        <p:spPr>
          <a:xfrm>
            <a:off x="6979200" y="91975"/>
            <a:ext cx="2164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latin typeface="Lato"/>
                <a:ea typeface="Lato"/>
                <a:cs typeface="Lato"/>
                <a:sym typeface="Lato"/>
              </a:rPr>
              <a:t>Technical Discussion</a:t>
            </a:r>
            <a:endParaRPr sz="900">
              <a:latin typeface="Lato"/>
              <a:ea typeface="Lato"/>
              <a:cs typeface="Lato"/>
              <a:sym typeface="Lato"/>
            </a:endParaRPr>
          </a:p>
        </p:txBody>
      </p:sp>
      <p:sp>
        <p:nvSpPr>
          <p:cNvPr id="282" name="Google Shape;282;p30"/>
          <p:cNvSpPr txBox="1"/>
          <p:nvPr/>
        </p:nvSpPr>
        <p:spPr>
          <a:xfrm>
            <a:off x="8475800" y="290075"/>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749494" y="694250"/>
            <a:ext cx="2207700" cy="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Output</a:t>
            </a:r>
            <a:endParaRPr b="0">
              <a:solidFill>
                <a:schemeClr val="accent3"/>
              </a:solidFill>
            </a:endParaRPr>
          </a:p>
        </p:txBody>
      </p:sp>
      <p:sp>
        <p:nvSpPr>
          <p:cNvPr id="288" name="Google Shape;288;p31"/>
          <p:cNvSpPr txBox="1"/>
          <p:nvPr/>
        </p:nvSpPr>
        <p:spPr>
          <a:xfrm>
            <a:off x="3202795" y="3781738"/>
            <a:ext cx="15210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600">
                <a:solidFill>
                  <a:srgbClr val="FFFFFF"/>
                </a:solidFill>
              </a:rPr>
              <a:t>CEO</a:t>
            </a:r>
            <a:endParaRPr b="1" sz="600">
              <a:solidFill>
                <a:srgbClr val="FFFFFF"/>
              </a:solidFill>
            </a:endParaRPr>
          </a:p>
        </p:txBody>
      </p:sp>
      <p:sp>
        <p:nvSpPr>
          <p:cNvPr id="289" name="Google Shape;289;p31"/>
          <p:cNvSpPr txBox="1"/>
          <p:nvPr/>
        </p:nvSpPr>
        <p:spPr>
          <a:xfrm>
            <a:off x="3207620" y="3960772"/>
            <a:ext cx="1521000" cy="4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solidFill>
                  <a:srgbClr val="FFFFFF"/>
                </a:solidFill>
                <a:latin typeface="Lato"/>
                <a:ea typeface="Lato"/>
                <a:cs typeface="Lato"/>
                <a:sym typeface="Lato"/>
              </a:rPr>
              <a:t>Berry Books</a:t>
            </a:r>
            <a:endParaRPr>
              <a:solidFill>
                <a:srgbClr val="FFFFFF"/>
              </a:solidFill>
            </a:endParaRPr>
          </a:p>
        </p:txBody>
      </p:sp>
      <p:sp>
        <p:nvSpPr>
          <p:cNvPr id="290" name="Google Shape;290;p31"/>
          <p:cNvSpPr txBox="1"/>
          <p:nvPr/>
        </p:nvSpPr>
        <p:spPr>
          <a:xfrm>
            <a:off x="5230277" y="3781738"/>
            <a:ext cx="15210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600">
                <a:solidFill>
                  <a:srgbClr val="FFFFFF"/>
                </a:solidFill>
              </a:rPr>
              <a:t>CFO</a:t>
            </a:r>
            <a:endParaRPr b="1" sz="600">
              <a:solidFill>
                <a:srgbClr val="FFFFFF"/>
              </a:solidFill>
            </a:endParaRPr>
          </a:p>
        </p:txBody>
      </p:sp>
      <p:sp>
        <p:nvSpPr>
          <p:cNvPr id="291" name="Google Shape;291;p31"/>
          <p:cNvSpPr txBox="1"/>
          <p:nvPr/>
        </p:nvSpPr>
        <p:spPr>
          <a:xfrm>
            <a:off x="5230277" y="3960772"/>
            <a:ext cx="1521000" cy="4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solidFill>
                  <a:srgbClr val="FFFFFF"/>
                </a:solidFill>
                <a:latin typeface="Lato"/>
                <a:ea typeface="Lato"/>
                <a:cs typeface="Lato"/>
                <a:sym typeface="Lato"/>
              </a:rPr>
              <a:t>Vinny Viewer</a:t>
            </a:r>
            <a:endParaRPr>
              <a:solidFill>
                <a:srgbClr val="FFFFFF"/>
              </a:solidFill>
            </a:endParaRPr>
          </a:p>
        </p:txBody>
      </p:sp>
      <p:sp>
        <p:nvSpPr>
          <p:cNvPr id="292" name="Google Shape;292;p31"/>
          <p:cNvSpPr txBox="1"/>
          <p:nvPr/>
        </p:nvSpPr>
        <p:spPr>
          <a:xfrm>
            <a:off x="7252904" y="3781738"/>
            <a:ext cx="15210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600">
                <a:solidFill>
                  <a:srgbClr val="FFFFFF"/>
                </a:solidFill>
              </a:rPr>
              <a:t>Sales Director</a:t>
            </a:r>
            <a:endParaRPr b="1" sz="600">
              <a:solidFill>
                <a:srgbClr val="FFFFFF"/>
              </a:solidFill>
            </a:endParaRPr>
          </a:p>
        </p:txBody>
      </p:sp>
      <p:sp>
        <p:nvSpPr>
          <p:cNvPr id="293" name="Google Shape;293;p31"/>
          <p:cNvSpPr txBox="1"/>
          <p:nvPr/>
        </p:nvSpPr>
        <p:spPr>
          <a:xfrm>
            <a:off x="7252929" y="3960772"/>
            <a:ext cx="1521000" cy="4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solidFill>
                  <a:srgbClr val="FFFFFF"/>
                </a:solidFill>
                <a:latin typeface="Lato"/>
                <a:ea typeface="Lato"/>
                <a:cs typeface="Lato"/>
                <a:sym typeface="Lato"/>
              </a:rPr>
              <a:t>Wendy Writer</a:t>
            </a:r>
            <a:endParaRPr>
              <a:solidFill>
                <a:srgbClr val="FFFFFF"/>
              </a:solidFill>
            </a:endParaRPr>
          </a:p>
        </p:txBody>
      </p:sp>
      <p:pic>
        <p:nvPicPr>
          <p:cNvPr id="294" name="Google Shape;294;p31"/>
          <p:cNvPicPr preferRelativeResize="0"/>
          <p:nvPr/>
        </p:nvPicPr>
        <p:blipFill rotWithShape="1">
          <a:blip r:embed="rId3">
            <a:alphaModFix/>
          </a:blip>
          <a:srcRect b="298" l="0" r="0" t="298"/>
          <a:stretch/>
        </p:blipFill>
        <p:spPr>
          <a:xfrm>
            <a:off x="749500" y="1392725"/>
            <a:ext cx="6466977" cy="3609276"/>
          </a:xfrm>
          <a:prstGeom prst="rect">
            <a:avLst/>
          </a:prstGeom>
          <a:noFill/>
          <a:ln>
            <a:noFill/>
          </a:ln>
        </p:spPr>
      </p:pic>
      <p:pic>
        <p:nvPicPr>
          <p:cNvPr id="295" name="Google Shape;295;p31"/>
          <p:cNvPicPr preferRelativeResize="0"/>
          <p:nvPr/>
        </p:nvPicPr>
        <p:blipFill>
          <a:blip r:embed="rId4">
            <a:alphaModFix/>
          </a:blip>
          <a:stretch>
            <a:fillRect/>
          </a:stretch>
        </p:blipFill>
        <p:spPr>
          <a:xfrm>
            <a:off x="6850475" y="1123875"/>
            <a:ext cx="2325901" cy="1481824"/>
          </a:xfrm>
          <a:prstGeom prst="rect">
            <a:avLst/>
          </a:prstGeom>
          <a:noFill/>
          <a:ln>
            <a:noFill/>
          </a:ln>
        </p:spPr>
      </p:pic>
      <p:pic>
        <p:nvPicPr>
          <p:cNvPr id="296" name="Google Shape;296;p31"/>
          <p:cNvPicPr preferRelativeResize="0"/>
          <p:nvPr/>
        </p:nvPicPr>
        <p:blipFill>
          <a:blip r:embed="rId5">
            <a:alphaModFix/>
          </a:blip>
          <a:stretch>
            <a:fillRect/>
          </a:stretch>
        </p:blipFill>
        <p:spPr>
          <a:xfrm>
            <a:off x="6840176" y="3169700"/>
            <a:ext cx="2148099" cy="983300"/>
          </a:xfrm>
          <a:prstGeom prst="rect">
            <a:avLst/>
          </a:prstGeom>
          <a:noFill/>
          <a:ln>
            <a:noFill/>
          </a:ln>
        </p:spPr>
      </p:pic>
      <p:sp>
        <p:nvSpPr>
          <p:cNvPr id="297" name="Google Shape;297;p31"/>
          <p:cNvSpPr txBox="1"/>
          <p:nvPr/>
        </p:nvSpPr>
        <p:spPr>
          <a:xfrm>
            <a:off x="6979200" y="91975"/>
            <a:ext cx="2164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latin typeface="Lato"/>
                <a:ea typeface="Lato"/>
                <a:cs typeface="Lato"/>
                <a:sym typeface="Lato"/>
              </a:rPr>
              <a:t>Output</a:t>
            </a:r>
            <a:endParaRPr sz="9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32"/>
          <p:cNvPicPr preferRelativeResize="0"/>
          <p:nvPr/>
        </p:nvPicPr>
        <p:blipFill>
          <a:blip r:embed="rId3">
            <a:alphaModFix/>
          </a:blip>
          <a:stretch>
            <a:fillRect/>
          </a:stretch>
        </p:blipFill>
        <p:spPr>
          <a:xfrm>
            <a:off x="6699975" y="553300"/>
            <a:ext cx="2313525" cy="4561899"/>
          </a:xfrm>
          <a:prstGeom prst="rect">
            <a:avLst/>
          </a:prstGeom>
          <a:noFill/>
          <a:ln>
            <a:noFill/>
          </a:ln>
        </p:spPr>
      </p:pic>
      <p:pic>
        <p:nvPicPr>
          <p:cNvPr id="303" name="Google Shape;303;p32"/>
          <p:cNvPicPr preferRelativeResize="0"/>
          <p:nvPr/>
        </p:nvPicPr>
        <p:blipFill>
          <a:blip r:embed="rId4">
            <a:alphaModFix/>
          </a:blip>
          <a:stretch>
            <a:fillRect/>
          </a:stretch>
        </p:blipFill>
        <p:spPr>
          <a:xfrm>
            <a:off x="3241950" y="553300"/>
            <a:ext cx="3195776" cy="4321350"/>
          </a:xfrm>
          <a:prstGeom prst="rect">
            <a:avLst/>
          </a:prstGeom>
          <a:noFill/>
          <a:ln>
            <a:noFill/>
          </a:ln>
        </p:spPr>
      </p:pic>
      <p:pic>
        <p:nvPicPr>
          <p:cNvPr id="304" name="Google Shape;304;p32"/>
          <p:cNvPicPr preferRelativeResize="0"/>
          <p:nvPr/>
        </p:nvPicPr>
        <p:blipFill>
          <a:blip r:embed="rId5">
            <a:alphaModFix/>
          </a:blip>
          <a:stretch>
            <a:fillRect/>
          </a:stretch>
        </p:blipFill>
        <p:spPr>
          <a:xfrm>
            <a:off x="342975" y="553300"/>
            <a:ext cx="2023875" cy="4257674"/>
          </a:xfrm>
          <a:prstGeom prst="rect">
            <a:avLst/>
          </a:prstGeom>
          <a:noFill/>
          <a:ln>
            <a:noFill/>
          </a:ln>
        </p:spPr>
      </p:pic>
      <p:sp>
        <p:nvSpPr>
          <p:cNvPr id="305" name="Google Shape;305;p32"/>
          <p:cNvSpPr txBox="1"/>
          <p:nvPr/>
        </p:nvSpPr>
        <p:spPr>
          <a:xfrm>
            <a:off x="6979200" y="91975"/>
            <a:ext cx="2164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latin typeface="Lato"/>
                <a:ea typeface="Lato"/>
                <a:cs typeface="Lato"/>
                <a:sym typeface="Lato"/>
              </a:rPr>
              <a:t>Output</a:t>
            </a:r>
            <a:endParaRPr sz="9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33"/>
          <p:cNvPicPr preferRelativeResize="0"/>
          <p:nvPr/>
        </p:nvPicPr>
        <p:blipFill>
          <a:blip r:embed="rId3">
            <a:alphaModFix/>
          </a:blip>
          <a:stretch>
            <a:fillRect/>
          </a:stretch>
        </p:blipFill>
        <p:spPr>
          <a:xfrm>
            <a:off x="3262050" y="850350"/>
            <a:ext cx="5665875" cy="1668350"/>
          </a:xfrm>
          <a:prstGeom prst="rect">
            <a:avLst/>
          </a:prstGeom>
          <a:noFill/>
          <a:ln>
            <a:noFill/>
          </a:ln>
        </p:spPr>
      </p:pic>
      <p:pic>
        <p:nvPicPr>
          <p:cNvPr id="311" name="Google Shape;311;p33"/>
          <p:cNvPicPr preferRelativeResize="0"/>
          <p:nvPr/>
        </p:nvPicPr>
        <p:blipFill>
          <a:blip r:embed="rId4">
            <a:alphaModFix/>
          </a:blip>
          <a:stretch>
            <a:fillRect/>
          </a:stretch>
        </p:blipFill>
        <p:spPr>
          <a:xfrm>
            <a:off x="3262050" y="2571750"/>
            <a:ext cx="5665875" cy="1984525"/>
          </a:xfrm>
          <a:prstGeom prst="rect">
            <a:avLst/>
          </a:prstGeom>
          <a:noFill/>
          <a:ln>
            <a:noFill/>
          </a:ln>
        </p:spPr>
      </p:pic>
      <p:sp>
        <p:nvSpPr>
          <p:cNvPr id="312" name="Google Shape;312;p33"/>
          <p:cNvSpPr txBox="1"/>
          <p:nvPr/>
        </p:nvSpPr>
        <p:spPr>
          <a:xfrm>
            <a:off x="389125" y="990500"/>
            <a:ext cx="24693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Lato"/>
                <a:ea typeface="Lato"/>
                <a:cs typeface="Lato"/>
                <a:sym typeface="Lato"/>
              </a:rPr>
              <a:t>This is the visual representation of the tweet page of the system. Here, user have to provide twitter handle to get tweets of any particular user.</a:t>
            </a:r>
            <a:endParaRPr>
              <a:latin typeface="Lato"/>
              <a:ea typeface="Lato"/>
              <a:cs typeface="Lato"/>
              <a:sym typeface="Lato"/>
            </a:endParaRPr>
          </a:p>
        </p:txBody>
      </p:sp>
      <p:sp>
        <p:nvSpPr>
          <p:cNvPr id="313" name="Google Shape;313;p33"/>
          <p:cNvSpPr txBox="1"/>
          <p:nvPr/>
        </p:nvSpPr>
        <p:spPr>
          <a:xfrm>
            <a:off x="6979200" y="91975"/>
            <a:ext cx="2164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latin typeface="Lato"/>
                <a:ea typeface="Lato"/>
                <a:cs typeface="Lato"/>
                <a:sym typeface="Lato"/>
              </a:rPr>
              <a:t>Output</a:t>
            </a:r>
            <a:endParaRPr sz="9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34"/>
          <p:cNvPicPr preferRelativeResize="0"/>
          <p:nvPr/>
        </p:nvPicPr>
        <p:blipFill>
          <a:blip r:embed="rId3">
            <a:alphaModFix/>
          </a:blip>
          <a:stretch>
            <a:fillRect/>
          </a:stretch>
        </p:blipFill>
        <p:spPr>
          <a:xfrm>
            <a:off x="502325" y="715776"/>
            <a:ext cx="8269951" cy="4381450"/>
          </a:xfrm>
          <a:prstGeom prst="rect">
            <a:avLst/>
          </a:prstGeom>
          <a:noFill/>
          <a:ln>
            <a:noFill/>
          </a:ln>
        </p:spPr>
      </p:pic>
      <p:sp>
        <p:nvSpPr>
          <p:cNvPr id="319" name="Google Shape;319;p34"/>
          <p:cNvSpPr txBox="1"/>
          <p:nvPr/>
        </p:nvSpPr>
        <p:spPr>
          <a:xfrm>
            <a:off x="6979200" y="91975"/>
            <a:ext cx="2164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latin typeface="Lato"/>
                <a:ea typeface="Lato"/>
                <a:cs typeface="Lato"/>
                <a:sym typeface="Lato"/>
              </a:rPr>
              <a:t>Output</a:t>
            </a:r>
            <a:endParaRPr sz="9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txBox="1"/>
          <p:nvPr>
            <p:ph type="title"/>
          </p:nvPr>
        </p:nvSpPr>
        <p:spPr>
          <a:xfrm>
            <a:off x="721225" y="907525"/>
            <a:ext cx="33009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Limitation:</a:t>
            </a:r>
            <a:endParaRPr>
              <a:solidFill>
                <a:schemeClr val="accent3"/>
              </a:solidFill>
            </a:endParaRPr>
          </a:p>
        </p:txBody>
      </p:sp>
      <p:sp>
        <p:nvSpPr>
          <p:cNvPr id="325" name="Google Shape;325;p35"/>
          <p:cNvSpPr txBox="1"/>
          <p:nvPr>
            <p:ph idx="1" type="body"/>
          </p:nvPr>
        </p:nvSpPr>
        <p:spPr>
          <a:xfrm>
            <a:off x="718925" y="1503450"/>
            <a:ext cx="7848300" cy="75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100">
                <a:solidFill>
                  <a:srgbClr val="000000"/>
                </a:solidFill>
                <a:latin typeface="Times New Roman"/>
                <a:ea typeface="Times New Roman"/>
                <a:cs typeface="Times New Roman"/>
                <a:sym typeface="Times New Roman"/>
              </a:rPr>
              <a:t>This software requires an internet connection. Users of the system should be compatible with English as it is in English and should have basic knowledge in computers. Users have to copy tweets from tweet pages up to 5000 and then detect the emotion as it is not fully automatic yet. In future versions, this will be added.</a:t>
            </a:r>
            <a:endParaRPr sz="11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p>
        </p:txBody>
      </p:sp>
      <p:sp>
        <p:nvSpPr>
          <p:cNvPr id="326" name="Google Shape;326;p35"/>
          <p:cNvSpPr txBox="1"/>
          <p:nvPr/>
        </p:nvSpPr>
        <p:spPr>
          <a:xfrm>
            <a:off x="951075" y="2257050"/>
            <a:ext cx="8264100" cy="1380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Lato"/>
              <a:buChar char="●"/>
            </a:pPr>
            <a:r>
              <a:rPr lang="en-GB" sz="1100">
                <a:latin typeface="Times New Roman"/>
                <a:ea typeface="Times New Roman"/>
                <a:cs typeface="Times New Roman"/>
                <a:sym typeface="Times New Roman"/>
              </a:rPr>
              <a:t> requires an internet connection</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lang="en-GB" sz="1100">
                <a:latin typeface="Times New Roman"/>
                <a:ea typeface="Times New Roman"/>
                <a:cs typeface="Times New Roman"/>
                <a:sym typeface="Times New Roman"/>
              </a:rPr>
              <a:t>Users of the system should be compatible with English</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lang="en-GB" sz="1100">
                <a:latin typeface="Times New Roman"/>
                <a:ea typeface="Times New Roman"/>
                <a:cs typeface="Times New Roman"/>
                <a:sym typeface="Times New Roman"/>
              </a:rPr>
              <a:t>should have basic knowledge in computers</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lang="en-GB" sz="1100">
                <a:latin typeface="Times New Roman"/>
                <a:ea typeface="Times New Roman"/>
                <a:cs typeface="Times New Roman"/>
                <a:sym typeface="Times New Roman"/>
              </a:rPr>
              <a:t>Users have to copy tweets from tweet pages up to 5000 and then detect the emotion as it is not fully automatic yet. In future versions, this will be added.</a:t>
            </a:r>
            <a:endParaRPr sz="11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latin typeface="Times New Roman"/>
              <a:ea typeface="Times New Roman"/>
              <a:cs typeface="Times New Roman"/>
              <a:sym typeface="Times New Roman"/>
            </a:endParaRPr>
          </a:p>
        </p:txBody>
      </p:sp>
      <p:sp>
        <p:nvSpPr>
          <p:cNvPr id="327" name="Google Shape;327;p35"/>
          <p:cNvSpPr txBox="1"/>
          <p:nvPr/>
        </p:nvSpPr>
        <p:spPr>
          <a:xfrm>
            <a:off x="6979200" y="91975"/>
            <a:ext cx="2164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latin typeface="Lato"/>
                <a:ea typeface="Lato"/>
                <a:cs typeface="Lato"/>
                <a:sym typeface="Lato"/>
              </a:rPr>
              <a:t>Limitation</a:t>
            </a:r>
            <a:endParaRPr sz="9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txBox="1"/>
          <p:nvPr>
            <p:ph type="title"/>
          </p:nvPr>
        </p:nvSpPr>
        <p:spPr>
          <a:xfrm>
            <a:off x="721225" y="1657475"/>
            <a:ext cx="33009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Future Features:</a:t>
            </a:r>
            <a:endParaRPr>
              <a:solidFill>
                <a:schemeClr val="accent3"/>
              </a:solidFill>
            </a:endParaRPr>
          </a:p>
        </p:txBody>
      </p:sp>
      <p:sp>
        <p:nvSpPr>
          <p:cNvPr id="333" name="Google Shape;333;p36"/>
          <p:cNvSpPr txBox="1"/>
          <p:nvPr/>
        </p:nvSpPr>
        <p:spPr>
          <a:xfrm>
            <a:off x="721225" y="2379750"/>
            <a:ext cx="8307600" cy="743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Font typeface="Times New Roman"/>
              <a:buChar char="●"/>
            </a:pPr>
            <a:r>
              <a:rPr lang="en-GB" sz="1100">
                <a:latin typeface="Times New Roman"/>
                <a:ea typeface="Times New Roman"/>
                <a:cs typeface="Times New Roman"/>
                <a:sym typeface="Times New Roman"/>
              </a:rPr>
              <a:t>In future versions, this system  will be fully automated.</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lang="en-GB" sz="1100">
                <a:latin typeface="Times New Roman"/>
                <a:ea typeface="Times New Roman"/>
                <a:cs typeface="Times New Roman"/>
                <a:sym typeface="Times New Roman"/>
              </a:rPr>
              <a:t>Emotion detection from face.</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lang="en-GB" sz="1100">
                <a:latin typeface="Times New Roman"/>
                <a:ea typeface="Times New Roman"/>
                <a:cs typeface="Times New Roman"/>
                <a:sym typeface="Times New Roman"/>
              </a:rPr>
              <a:t>Will also be in Bengali Language.</a:t>
            </a:r>
            <a:endParaRPr sz="1100">
              <a:latin typeface="Times New Roman"/>
              <a:ea typeface="Times New Roman"/>
              <a:cs typeface="Times New Roman"/>
              <a:sym typeface="Times New Roman"/>
            </a:endParaRPr>
          </a:p>
        </p:txBody>
      </p:sp>
      <p:sp>
        <p:nvSpPr>
          <p:cNvPr id="334" name="Google Shape;334;p36"/>
          <p:cNvSpPr txBox="1"/>
          <p:nvPr/>
        </p:nvSpPr>
        <p:spPr>
          <a:xfrm>
            <a:off x="6979200" y="91975"/>
            <a:ext cx="2164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latin typeface="Lato"/>
                <a:ea typeface="Lato"/>
                <a:cs typeface="Lato"/>
                <a:sym typeface="Lato"/>
              </a:rPr>
              <a:t>Future Features</a:t>
            </a:r>
            <a:endParaRPr sz="9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19"/>
          <p:cNvSpPr txBox="1"/>
          <p:nvPr>
            <p:ph type="title"/>
          </p:nvPr>
        </p:nvSpPr>
        <p:spPr>
          <a:xfrm>
            <a:off x="1308150" y="1318650"/>
            <a:ext cx="711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Outline</a:t>
            </a:r>
            <a:endParaRPr>
              <a:solidFill>
                <a:schemeClr val="accent3"/>
              </a:solidFill>
            </a:endParaRPr>
          </a:p>
        </p:txBody>
      </p:sp>
      <p:sp>
        <p:nvSpPr>
          <p:cNvPr id="156" name="Google Shape;156;p19"/>
          <p:cNvSpPr txBox="1"/>
          <p:nvPr/>
        </p:nvSpPr>
        <p:spPr>
          <a:xfrm>
            <a:off x="1255604" y="2303225"/>
            <a:ext cx="2084100" cy="325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aleway"/>
              <a:buChar char="➢"/>
            </a:pPr>
            <a:r>
              <a:rPr lang="en-GB" sz="1300">
                <a:solidFill>
                  <a:schemeClr val="dk2"/>
                </a:solidFill>
                <a:latin typeface="Raleway"/>
                <a:ea typeface="Raleway"/>
                <a:cs typeface="Raleway"/>
                <a:sym typeface="Raleway"/>
              </a:rPr>
              <a:t>Background Study</a:t>
            </a:r>
            <a:endParaRPr sz="1300">
              <a:solidFill>
                <a:schemeClr val="dk2"/>
              </a:solidFill>
              <a:latin typeface="Raleway"/>
              <a:ea typeface="Raleway"/>
              <a:cs typeface="Raleway"/>
              <a:sym typeface="Raleway"/>
            </a:endParaRPr>
          </a:p>
        </p:txBody>
      </p:sp>
      <p:sp>
        <p:nvSpPr>
          <p:cNvPr id="157" name="Google Shape;157;p19"/>
          <p:cNvSpPr txBox="1"/>
          <p:nvPr/>
        </p:nvSpPr>
        <p:spPr>
          <a:xfrm>
            <a:off x="1255603" y="3688100"/>
            <a:ext cx="1992000" cy="325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aleway"/>
              <a:buChar char="➢"/>
            </a:pPr>
            <a:r>
              <a:rPr lang="en-GB" sz="1300">
                <a:solidFill>
                  <a:schemeClr val="dk2"/>
                </a:solidFill>
                <a:latin typeface="Raleway"/>
                <a:ea typeface="Raleway"/>
                <a:cs typeface="Raleway"/>
                <a:sym typeface="Raleway"/>
              </a:rPr>
              <a:t>Methodology</a:t>
            </a:r>
            <a:endParaRPr sz="1300">
              <a:solidFill>
                <a:schemeClr val="dk2"/>
              </a:solidFill>
              <a:latin typeface="Raleway"/>
              <a:ea typeface="Raleway"/>
              <a:cs typeface="Raleway"/>
              <a:sym typeface="Raleway"/>
            </a:endParaRPr>
          </a:p>
        </p:txBody>
      </p:sp>
      <p:sp>
        <p:nvSpPr>
          <p:cNvPr id="158" name="Google Shape;158;p19"/>
          <p:cNvSpPr txBox="1"/>
          <p:nvPr/>
        </p:nvSpPr>
        <p:spPr>
          <a:xfrm>
            <a:off x="5009513" y="3234607"/>
            <a:ext cx="1607700" cy="325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aleway"/>
              <a:buChar char="➢"/>
            </a:pPr>
            <a:r>
              <a:rPr lang="en-GB" sz="1300">
                <a:solidFill>
                  <a:schemeClr val="dk2"/>
                </a:solidFill>
                <a:latin typeface="Raleway"/>
                <a:ea typeface="Raleway"/>
                <a:cs typeface="Raleway"/>
                <a:sym typeface="Raleway"/>
              </a:rPr>
              <a:t>Discussion</a:t>
            </a:r>
            <a:endParaRPr sz="1300">
              <a:solidFill>
                <a:schemeClr val="dk2"/>
              </a:solidFill>
              <a:latin typeface="Raleway"/>
              <a:ea typeface="Raleway"/>
              <a:cs typeface="Raleway"/>
              <a:sym typeface="Raleway"/>
            </a:endParaRPr>
          </a:p>
        </p:txBody>
      </p:sp>
      <p:sp>
        <p:nvSpPr>
          <p:cNvPr id="159" name="Google Shape;159;p19"/>
          <p:cNvSpPr txBox="1"/>
          <p:nvPr/>
        </p:nvSpPr>
        <p:spPr>
          <a:xfrm>
            <a:off x="1255600" y="2781113"/>
            <a:ext cx="2236800" cy="325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aleway"/>
              <a:buChar char="➢"/>
            </a:pPr>
            <a:r>
              <a:rPr lang="en-GB" sz="1300">
                <a:solidFill>
                  <a:schemeClr val="dk2"/>
                </a:solidFill>
                <a:latin typeface="Raleway"/>
                <a:ea typeface="Raleway"/>
                <a:cs typeface="Raleway"/>
                <a:sym typeface="Raleway"/>
              </a:rPr>
              <a:t>Problem Statement</a:t>
            </a:r>
            <a:endParaRPr sz="1300">
              <a:solidFill>
                <a:schemeClr val="dk2"/>
              </a:solidFill>
              <a:latin typeface="Raleway"/>
              <a:ea typeface="Raleway"/>
              <a:cs typeface="Raleway"/>
              <a:sym typeface="Raleway"/>
            </a:endParaRPr>
          </a:p>
        </p:txBody>
      </p:sp>
      <p:sp>
        <p:nvSpPr>
          <p:cNvPr id="160" name="Google Shape;160;p19"/>
          <p:cNvSpPr txBox="1"/>
          <p:nvPr/>
        </p:nvSpPr>
        <p:spPr>
          <a:xfrm>
            <a:off x="4996025" y="2317500"/>
            <a:ext cx="2395200" cy="325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aleway"/>
              <a:buChar char="➢"/>
            </a:pPr>
            <a:r>
              <a:rPr lang="en-GB" sz="1300">
                <a:solidFill>
                  <a:schemeClr val="dk2"/>
                </a:solidFill>
                <a:latin typeface="Raleway"/>
                <a:ea typeface="Raleway"/>
                <a:cs typeface="Raleway"/>
                <a:sym typeface="Raleway"/>
              </a:rPr>
              <a:t>Technical Discussion</a:t>
            </a:r>
            <a:endParaRPr sz="1300">
              <a:solidFill>
                <a:schemeClr val="dk2"/>
              </a:solidFill>
              <a:latin typeface="Raleway"/>
              <a:ea typeface="Raleway"/>
              <a:cs typeface="Raleway"/>
              <a:sym typeface="Raleway"/>
            </a:endParaRPr>
          </a:p>
        </p:txBody>
      </p:sp>
      <p:sp>
        <p:nvSpPr>
          <p:cNvPr id="161" name="Google Shape;161;p19"/>
          <p:cNvSpPr txBox="1"/>
          <p:nvPr/>
        </p:nvSpPr>
        <p:spPr>
          <a:xfrm>
            <a:off x="4996032" y="3688094"/>
            <a:ext cx="1634700" cy="325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aleway"/>
              <a:buChar char="➢"/>
            </a:pPr>
            <a:r>
              <a:rPr lang="en-GB" sz="1300">
                <a:solidFill>
                  <a:schemeClr val="dk2"/>
                </a:solidFill>
                <a:latin typeface="Raleway"/>
                <a:ea typeface="Raleway"/>
                <a:cs typeface="Raleway"/>
                <a:sym typeface="Raleway"/>
              </a:rPr>
              <a:t>Conclusion</a:t>
            </a:r>
            <a:endParaRPr sz="1300">
              <a:solidFill>
                <a:schemeClr val="dk2"/>
              </a:solidFill>
              <a:latin typeface="Raleway"/>
              <a:ea typeface="Raleway"/>
              <a:cs typeface="Raleway"/>
              <a:sym typeface="Raleway"/>
            </a:endParaRPr>
          </a:p>
        </p:txBody>
      </p:sp>
      <p:sp>
        <p:nvSpPr>
          <p:cNvPr id="162" name="Google Shape;162;p19"/>
          <p:cNvSpPr txBox="1"/>
          <p:nvPr/>
        </p:nvSpPr>
        <p:spPr>
          <a:xfrm>
            <a:off x="1255600" y="3259025"/>
            <a:ext cx="2301000" cy="325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aleway"/>
              <a:buChar char="➢"/>
            </a:pPr>
            <a:r>
              <a:rPr lang="en-GB" sz="1300">
                <a:solidFill>
                  <a:schemeClr val="dk2"/>
                </a:solidFill>
                <a:latin typeface="Raleway"/>
                <a:ea typeface="Raleway"/>
                <a:cs typeface="Raleway"/>
                <a:sym typeface="Raleway"/>
              </a:rPr>
              <a:t>Motivation/Objective</a:t>
            </a:r>
            <a:endParaRPr sz="1300">
              <a:solidFill>
                <a:schemeClr val="dk2"/>
              </a:solidFill>
              <a:latin typeface="Raleway"/>
              <a:ea typeface="Raleway"/>
              <a:cs typeface="Raleway"/>
              <a:sym typeface="Raleway"/>
            </a:endParaRPr>
          </a:p>
        </p:txBody>
      </p:sp>
      <p:sp>
        <p:nvSpPr>
          <p:cNvPr id="163" name="Google Shape;163;p19"/>
          <p:cNvSpPr txBox="1"/>
          <p:nvPr/>
        </p:nvSpPr>
        <p:spPr>
          <a:xfrm>
            <a:off x="4996018" y="2781125"/>
            <a:ext cx="2153400" cy="325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aleway"/>
              <a:buChar char="➢"/>
            </a:pPr>
            <a:r>
              <a:rPr lang="en-GB" sz="1300">
                <a:solidFill>
                  <a:schemeClr val="dk2"/>
                </a:solidFill>
                <a:latin typeface="Raleway"/>
                <a:ea typeface="Raleway"/>
                <a:cs typeface="Raleway"/>
                <a:sym typeface="Raleway"/>
              </a:rPr>
              <a:t>Output/Result</a:t>
            </a:r>
            <a:endParaRPr sz="1300">
              <a:solidFill>
                <a:schemeClr val="dk2"/>
              </a:solidFill>
              <a:latin typeface="Raleway"/>
              <a:ea typeface="Raleway"/>
              <a:cs typeface="Raleway"/>
              <a:sym typeface="Raleway"/>
            </a:endParaRPr>
          </a:p>
        </p:txBody>
      </p:sp>
      <p:cxnSp>
        <p:nvCxnSpPr>
          <p:cNvPr id="164" name="Google Shape;164;p19"/>
          <p:cNvCxnSpPr/>
          <p:nvPr/>
        </p:nvCxnSpPr>
        <p:spPr>
          <a:xfrm>
            <a:off x="4161263" y="2364650"/>
            <a:ext cx="13200" cy="1835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7"/>
          <p:cNvSpPr txBox="1"/>
          <p:nvPr>
            <p:ph type="title"/>
          </p:nvPr>
        </p:nvSpPr>
        <p:spPr>
          <a:xfrm>
            <a:off x="721225" y="1322250"/>
            <a:ext cx="43020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Conclusion</a:t>
            </a:r>
            <a:endParaRPr>
              <a:solidFill>
                <a:schemeClr val="accent3"/>
              </a:solidFill>
            </a:endParaRPr>
          </a:p>
        </p:txBody>
      </p:sp>
      <p:sp>
        <p:nvSpPr>
          <p:cNvPr id="340" name="Google Shape;340;p37"/>
          <p:cNvSpPr txBox="1"/>
          <p:nvPr>
            <p:ph idx="1" type="body"/>
          </p:nvPr>
        </p:nvSpPr>
        <p:spPr>
          <a:xfrm>
            <a:off x="721225" y="2189975"/>
            <a:ext cx="7528500" cy="1068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200">
                <a:solidFill>
                  <a:srgbClr val="000000"/>
                </a:solidFill>
                <a:latin typeface="Times New Roman"/>
                <a:ea typeface="Times New Roman"/>
                <a:cs typeface="Times New Roman"/>
                <a:sym typeface="Times New Roman"/>
              </a:rPr>
              <a:t>This software is very important for the modern era. This can be used in many areas such as detecting emotion of social media post and informing guardian accordingly which can prevent suicide. This system can also be integrated in various companies to detect emotion of customer reviews. This system is very beneficial for modern business and human lives.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p>
        </p:txBody>
      </p:sp>
      <p:sp>
        <p:nvSpPr>
          <p:cNvPr id="341" name="Google Shape;341;p37"/>
          <p:cNvSpPr txBox="1"/>
          <p:nvPr/>
        </p:nvSpPr>
        <p:spPr>
          <a:xfrm>
            <a:off x="6979200" y="91975"/>
            <a:ext cx="2164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latin typeface="Lato"/>
                <a:ea typeface="Lato"/>
                <a:cs typeface="Lato"/>
                <a:sym typeface="Lato"/>
              </a:rPr>
              <a:t>Conclusion</a:t>
            </a:r>
            <a:endParaRPr sz="9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sp>
        <p:nvSpPr>
          <p:cNvPr id="346" name="Google Shape;346;p38"/>
          <p:cNvSpPr txBox="1"/>
          <p:nvPr>
            <p:ph type="ctrTitle"/>
          </p:nvPr>
        </p:nvSpPr>
        <p:spPr>
          <a:xfrm>
            <a:off x="2526500" y="1810625"/>
            <a:ext cx="3791400" cy="10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solidFill>
                  <a:schemeClr val="accent3"/>
                </a:solidFill>
              </a:rPr>
              <a:t>Thank You</a:t>
            </a:r>
            <a:endParaRPr>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653525" y="759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Artificial Intelligence</a:t>
            </a:r>
            <a:endParaRPr/>
          </a:p>
        </p:txBody>
      </p:sp>
      <p:pic>
        <p:nvPicPr>
          <p:cNvPr id="170" name="Google Shape;170;p20"/>
          <p:cNvPicPr preferRelativeResize="0"/>
          <p:nvPr/>
        </p:nvPicPr>
        <p:blipFill rotWithShape="1">
          <a:blip r:embed="rId3">
            <a:alphaModFix/>
          </a:blip>
          <a:srcRect b="0" l="13852" r="13845" t="0"/>
          <a:stretch/>
        </p:blipFill>
        <p:spPr>
          <a:xfrm>
            <a:off x="653525" y="1457400"/>
            <a:ext cx="1668097" cy="1484376"/>
          </a:xfrm>
          <a:prstGeom prst="rect">
            <a:avLst/>
          </a:prstGeom>
          <a:noFill/>
          <a:ln>
            <a:noFill/>
          </a:ln>
        </p:spPr>
      </p:pic>
      <p:pic>
        <p:nvPicPr>
          <p:cNvPr id="171" name="Google Shape;171;p20"/>
          <p:cNvPicPr preferRelativeResize="0"/>
          <p:nvPr/>
        </p:nvPicPr>
        <p:blipFill rotWithShape="1">
          <a:blip r:embed="rId4">
            <a:alphaModFix/>
          </a:blip>
          <a:srcRect b="0" l="19655" r="19661" t="0"/>
          <a:stretch/>
        </p:blipFill>
        <p:spPr>
          <a:xfrm>
            <a:off x="3069843" y="1457400"/>
            <a:ext cx="1668098" cy="1484375"/>
          </a:xfrm>
          <a:prstGeom prst="rect">
            <a:avLst/>
          </a:prstGeom>
          <a:noFill/>
          <a:ln>
            <a:noFill/>
          </a:ln>
        </p:spPr>
      </p:pic>
      <p:pic>
        <p:nvPicPr>
          <p:cNvPr id="172" name="Google Shape;172;p20"/>
          <p:cNvPicPr preferRelativeResize="0"/>
          <p:nvPr/>
        </p:nvPicPr>
        <p:blipFill>
          <a:blip r:embed="rId5">
            <a:alphaModFix/>
          </a:blip>
          <a:stretch>
            <a:fillRect/>
          </a:stretch>
        </p:blipFill>
        <p:spPr>
          <a:xfrm>
            <a:off x="5803300" y="1457400"/>
            <a:ext cx="1668099" cy="1484375"/>
          </a:xfrm>
          <a:prstGeom prst="rect">
            <a:avLst/>
          </a:prstGeom>
          <a:noFill/>
          <a:ln>
            <a:noFill/>
          </a:ln>
        </p:spPr>
      </p:pic>
      <p:sp>
        <p:nvSpPr>
          <p:cNvPr id="173" name="Google Shape;173;p20"/>
          <p:cNvSpPr txBox="1"/>
          <p:nvPr/>
        </p:nvSpPr>
        <p:spPr>
          <a:xfrm>
            <a:off x="889450" y="2964950"/>
            <a:ext cx="98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Machine Learning</a:t>
            </a:r>
            <a:endParaRPr>
              <a:latin typeface="Lato"/>
              <a:ea typeface="Lato"/>
              <a:cs typeface="Lato"/>
              <a:sym typeface="Lato"/>
            </a:endParaRPr>
          </a:p>
        </p:txBody>
      </p:sp>
      <p:sp>
        <p:nvSpPr>
          <p:cNvPr id="174" name="Google Shape;174;p20"/>
          <p:cNvSpPr txBox="1"/>
          <p:nvPr/>
        </p:nvSpPr>
        <p:spPr>
          <a:xfrm>
            <a:off x="3393200" y="2964950"/>
            <a:ext cx="98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Computer Vision</a:t>
            </a:r>
            <a:endParaRPr>
              <a:latin typeface="Lato"/>
              <a:ea typeface="Lato"/>
              <a:cs typeface="Lato"/>
              <a:sym typeface="Lato"/>
            </a:endParaRPr>
          </a:p>
        </p:txBody>
      </p:sp>
      <p:sp>
        <p:nvSpPr>
          <p:cNvPr id="175" name="Google Shape;175;p20"/>
          <p:cNvSpPr txBox="1"/>
          <p:nvPr/>
        </p:nvSpPr>
        <p:spPr>
          <a:xfrm>
            <a:off x="5803300" y="2964950"/>
            <a:ext cx="166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Natural Language Processing</a:t>
            </a:r>
            <a:endParaRPr>
              <a:latin typeface="Lato"/>
              <a:ea typeface="Lato"/>
              <a:cs typeface="Lato"/>
              <a:sym typeface="Lato"/>
            </a:endParaRPr>
          </a:p>
        </p:txBody>
      </p:sp>
      <p:sp>
        <p:nvSpPr>
          <p:cNvPr id="176" name="Google Shape;176;p20"/>
          <p:cNvSpPr txBox="1"/>
          <p:nvPr/>
        </p:nvSpPr>
        <p:spPr>
          <a:xfrm>
            <a:off x="653650" y="3553050"/>
            <a:ext cx="2318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Stock Market Price Prediction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Disease Prediction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Etc.</a:t>
            </a:r>
            <a:endParaRPr>
              <a:latin typeface="Lato"/>
              <a:ea typeface="Lato"/>
              <a:cs typeface="Lato"/>
              <a:sym typeface="Lato"/>
            </a:endParaRPr>
          </a:p>
        </p:txBody>
      </p:sp>
      <p:sp>
        <p:nvSpPr>
          <p:cNvPr id="177" name="Google Shape;177;p20"/>
          <p:cNvSpPr txBox="1"/>
          <p:nvPr/>
        </p:nvSpPr>
        <p:spPr>
          <a:xfrm>
            <a:off x="2863450" y="3553050"/>
            <a:ext cx="2318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Object Detection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Disease Prediction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Face Detection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Etc.</a:t>
            </a:r>
            <a:endParaRPr>
              <a:latin typeface="Lato"/>
              <a:ea typeface="Lato"/>
              <a:cs typeface="Lato"/>
              <a:sym typeface="Lato"/>
            </a:endParaRPr>
          </a:p>
        </p:txBody>
      </p:sp>
      <p:sp>
        <p:nvSpPr>
          <p:cNvPr id="178" name="Google Shape;178;p20"/>
          <p:cNvSpPr txBox="1"/>
          <p:nvPr/>
        </p:nvSpPr>
        <p:spPr>
          <a:xfrm>
            <a:off x="5530450" y="3553050"/>
            <a:ext cx="2318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Language generation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Spam Detection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Sentiment Analysis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Etc.</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1"/>
          <p:cNvSpPr txBox="1"/>
          <p:nvPr>
            <p:ph type="title"/>
          </p:nvPr>
        </p:nvSpPr>
        <p:spPr>
          <a:xfrm>
            <a:off x="729450" y="1322450"/>
            <a:ext cx="7010100" cy="3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accent3"/>
                </a:solidFill>
              </a:rPr>
              <a:t>Problem Statement</a:t>
            </a:r>
            <a:endParaRPr sz="1200">
              <a:solidFill>
                <a:schemeClr val="accent3"/>
              </a:solidFill>
            </a:endParaRPr>
          </a:p>
        </p:txBody>
      </p:sp>
      <p:sp>
        <p:nvSpPr>
          <p:cNvPr id="184" name="Google Shape;184;p21"/>
          <p:cNvSpPr txBox="1"/>
          <p:nvPr>
            <p:ph idx="4294967295" type="body"/>
          </p:nvPr>
        </p:nvSpPr>
        <p:spPr>
          <a:xfrm>
            <a:off x="729450" y="1749350"/>
            <a:ext cx="7960800" cy="1481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200">
                <a:solidFill>
                  <a:srgbClr val="000000"/>
                </a:solidFill>
                <a:latin typeface="Times New Roman"/>
                <a:ea typeface="Times New Roman"/>
                <a:cs typeface="Times New Roman"/>
                <a:sym typeface="Times New Roman"/>
              </a:rPr>
              <a:t>Researchers are making machines to mimic humans. Machines are mimicking human objects such as object detection, prediction and so on. Machines also need to understand human languages also and should also have capability to understand human emotion. But Most of the systems have some limitations, such as:</a:t>
            </a:r>
            <a:endParaRPr sz="1200">
              <a:solidFill>
                <a:srgbClr val="000000"/>
              </a:solidFill>
              <a:latin typeface="Times New Roman"/>
              <a:ea typeface="Times New Roman"/>
              <a:cs typeface="Times New Roman"/>
              <a:sym typeface="Times New Roman"/>
            </a:endParaRPr>
          </a:p>
          <a:p>
            <a:pPr indent="-304800" lvl="0" marL="457200" rtl="0" algn="just">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Can detect only positive or negative emotion</a:t>
            </a:r>
            <a:endParaRPr sz="1200">
              <a:solidFill>
                <a:srgbClr val="000000"/>
              </a:solidFill>
              <a:latin typeface="Times New Roman"/>
              <a:ea typeface="Times New Roman"/>
              <a:cs typeface="Times New Roman"/>
              <a:sym typeface="Times New Roman"/>
            </a:endParaRPr>
          </a:p>
          <a:p>
            <a:pPr indent="-304800" lvl="0" marL="457200" rtl="0" algn="just">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Very rare systems exists who works with social media post</a:t>
            </a:r>
            <a:endParaRPr sz="1200">
              <a:solidFill>
                <a:srgbClr val="000000"/>
              </a:solidFill>
              <a:latin typeface="Times New Roman"/>
              <a:ea typeface="Times New Roman"/>
              <a:cs typeface="Times New Roman"/>
              <a:sym typeface="Times New Roman"/>
            </a:endParaRPr>
          </a:p>
          <a:p>
            <a:pPr indent="-304800" lvl="0" marL="457200" rtl="0" algn="just">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Retrieving social media post such as twitter post</a:t>
            </a:r>
            <a:endParaRPr sz="1200">
              <a:solidFill>
                <a:srgbClr val="000000"/>
              </a:solidFill>
              <a:latin typeface="Times New Roman"/>
              <a:ea typeface="Times New Roman"/>
              <a:cs typeface="Times New Roman"/>
              <a:sym typeface="Times New Roman"/>
            </a:endParaRPr>
          </a:p>
          <a:p>
            <a:pPr indent="0" lvl="0" marL="0" rtl="0" algn="just">
              <a:spcBef>
                <a:spcPts val="0"/>
              </a:spcBef>
              <a:spcAft>
                <a:spcPts val="1600"/>
              </a:spcAft>
              <a:buNone/>
            </a:pPr>
            <a:r>
              <a:t/>
            </a:r>
            <a:endParaRPr sz="3000">
              <a:solidFill>
                <a:schemeClr val="dk2"/>
              </a:solidFill>
            </a:endParaRPr>
          </a:p>
        </p:txBody>
      </p:sp>
      <p:pic>
        <p:nvPicPr>
          <p:cNvPr id="185" name="Google Shape;185;p21"/>
          <p:cNvPicPr preferRelativeResize="0"/>
          <p:nvPr/>
        </p:nvPicPr>
        <p:blipFill rotWithShape="1">
          <a:blip r:embed="rId3">
            <a:alphaModFix/>
          </a:blip>
          <a:srcRect b="21573" l="0" r="0" t="25421"/>
          <a:stretch/>
        </p:blipFill>
        <p:spPr>
          <a:xfrm>
            <a:off x="0" y="3138925"/>
            <a:ext cx="9143998" cy="191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727650" y="88731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Project Objective</a:t>
            </a:r>
            <a:endParaRPr>
              <a:solidFill>
                <a:schemeClr val="accent3"/>
              </a:solidFill>
            </a:endParaRPr>
          </a:p>
        </p:txBody>
      </p:sp>
      <p:sp>
        <p:nvSpPr>
          <p:cNvPr id="191" name="Google Shape;191;p22"/>
          <p:cNvSpPr/>
          <p:nvPr/>
        </p:nvSpPr>
        <p:spPr>
          <a:xfrm>
            <a:off x="1400790" y="218167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latin typeface="Times New Roman"/>
                <a:ea typeface="Times New Roman"/>
                <a:cs typeface="Times New Roman"/>
                <a:sym typeface="Times New Roman"/>
              </a:rPr>
              <a:t>1</a:t>
            </a:r>
            <a:endParaRPr b="1" sz="800">
              <a:solidFill>
                <a:srgbClr val="FFFFFF"/>
              </a:solidFill>
              <a:latin typeface="Times New Roman"/>
              <a:ea typeface="Times New Roman"/>
              <a:cs typeface="Times New Roman"/>
              <a:sym typeface="Times New Roman"/>
            </a:endParaRPr>
          </a:p>
        </p:txBody>
      </p:sp>
      <p:sp>
        <p:nvSpPr>
          <p:cNvPr id="192" name="Google Shape;192;p22"/>
          <p:cNvSpPr txBox="1"/>
          <p:nvPr>
            <p:ph idx="1" type="body"/>
          </p:nvPr>
        </p:nvSpPr>
        <p:spPr>
          <a:xfrm>
            <a:off x="1847691" y="2073775"/>
            <a:ext cx="2832900" cy="105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100">
                <a:solidFill>
                  <a:srgbClr val="000000"/>
                </a:solidFill>
                <a:latin typeface="Times New Roman"/>
                <a:ea typeface="Times New Roman"/>
                <a:cs typeface="Times New Roman"/>
                <a:sym typeface="Times New Roman"/>
              </a:rPr>
              <a:t>The main purpose of this software </a:t>
            </a:r>
            <a:r>
              <a:rPr b="1" lang="en-GB" sz="1100">
                <a:solidFill>
                  <a:srgbClr val="000000"/>
                </a:solidFill>
                <a:latin typeface="Times New Roman"/>
                <a:ea typeface="Times New Roman"/>
                <a:cs typeface="Times New Roman"/>
                <a:sym typeface="Times New Roman"/>
              </a:rPr>
              <a:t>i</a:t>
            </a:r>
            <a:r>
              <a:rPr b="1" lang="en-GB" sz="1100">
                <a:solidFill>
                  <a:srgbClr val="000000"/>
                </a:solidFill>
                <a:latin typeface="Times New Roman"/>
                <a:ea typeface="Times New Roman"/>
                <a:cs typeface="Times New Roman"/>
                <a:sym typeface="Times New Roman"/>
              </a:rPr>
              <a:t>s to detect emotion from Twitter posts</a:t>
            </a:r>
            <a:r>
              <a:rPr lang="en-GB" sz="1100">
                <a:solidFill>
                  <a:srgbClr val="000000"/>
                </a:solidFill>
                <a:latin typeface="Times New Roman"/>
                <a:ea typeface="Times New Roman"/>
                <a:cs typeface="Times New Roman"/>
                <a:sym typeface="Times New Roman"/>
              </a:rPr>
              <a:t>. </a:t>
            </a:r>
            <a:r>
              <a:rPr lang="en-GB" sz="1100">
                <a:solidFill>
                  <a:srgbClr val="000000"/>
                </a:solidFill>
                <a:latin typeface="Times New Roman"/>
                <a:ea typeface="Times New Roman"/>
                <a:cs typeface="Times New Roman"/>
                <a:sym typeface="Times New Roman"/>
              </a:rPr>
              <a:t>This detection will help user to understand the mental condition of any Twitter user through the post.</a:t>
            </a:r>
            <a:endParaRPr sz="1100">
              <a:latin typeface="Times New Roman"/>
              <a:ea typeface="Times New Roman"/>
              <a:cs typeface="Times New Roman"/>
              <a:sym typeface="Times New Roman"/>
            </a:endParaRPr>
          </a:p>
        </p:txBody>
      </p:sp>
      <p:sp>
        <p:nvSpPr>
          <p:cNvPr id="193" name="Google Shape;193;p22"/>
          <p:cNvSpPr/>
          <p:nvPr/>
        </p:nvSpPr>
        <p:spPr>
          <a:xfrm>
            <a:off x="1400790" y="340407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latin typeface="Times New Roman"/>
                <a:ea typeface="Times New Roman"/>
                <a:cs typeface="Times New Roman"/>
                <a:sym typeface="Times New Roman"/>
              </a:rPr>
              <a:t>2</a:t>
            </a:r>
            <a:endParaRPr b="1" sz="800">
              <a:solidFill>
                <a:srgbClr val="FFFFFF"/>
              </a:solidFill>
              <a:latin typeface="Times New Roman"/>
              <a:ea typeface="Times New Roman"/>
              <a:cs typeface="Times New Roman"/>
              <a:sym typeface="Times New Roman"/>
            </a:endParaRPr>
          </a:p>
        </p:txBody>
      </p:sp>
      <p:sp>
        <p:nvSpPr>
          <p:cNvPr id="194" name="Google Shape;194;p22"/>
          <p:cNvSpPr txBox="1"/>
          <p:nvPr>
            <p:ph idx="1" type="body"/>
          </p:nvPr>
        </p:nvSpPr>
        <p:spPr>
          <a:xfrm>
            <a:off x="1847691" y="3307900"/>
            <a:ext cx="2832900" cy="105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100">
                <a:solidFill>
                  <a:srgbClr val="000000"/>
                </a:solidFill>
                <a:latin typeface="Times New Roman"/>
                <a:ea typeface="Times New Roman"/>
                <a:cs typeface="Times New Roman"/>
                <a:sym typeface="Times New Roman"/>
              </a:rPr>
              <a:t>This will contribute in many tasks, such as  to </a:t>
            </a:r>
            <a:r>
              <a:rPr b="1" lang="en-GB" sz="1100">
                <a:solidFill>
                  <a:srgbClr val="000000"/>
                </a:solidFill>
                <a:latin typeface="Times New Roman"/>
                <a:ea typeface="Times New Roman"/>
                <a:cs typeface="Times New Roman"/>
                <a:sym typeface="Times New Roman"/>
              </a:rPr>
              <a:t>reduce the suicide rate</a:t>
            </a:r>
            <a:r>
              <a:rPr lang="en-GB" sz="1100">
                <a:solidFill>
                  <a:srgbClr val="000000"/>
                </a:solidFill>
                <a:latin typeface="Times New Roman"/>
                <a:ea typeface="Times New Roman"/>
                <a:cs typeface="Times New Roman"/>
                <a:sym typeface="Times New Roman"/>
              </a:rPr>
              <a:t>. This software will detect the emotion sentiment of twitter post which user post on social media.</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sz="1100">
              <a:latin typeface="Times New Roman"/>
              <a:ea typeface="Times New Roman"/>
              <a:cs typeface="Times New Roman"/>
              <a:sym typeface="Times New Roman"/>
            </a:endParaRPr>
          </a:p>
        </p:txBody>
      </p:sp>
      <p:sp>
        <p:nvSpPr>
          <p:cNvPr id="195" name="Google Shape;195;p22"/>
          <p:cNvSpPr/>
          <p:nvPr/>
        </p:nvSpPr>
        <p:spPr>
          <a:xfrm>
            <a:off x="5090809" y="218167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latin typeface="Times New Roman"/>
                <a:ea typeface="Times New Roman"/>
                <a:cs typeface="Times New Roman"/>
                <a:sym typeface="Times New Roman"/>
              </a:rPr>
              <a:t>3</a:t>
            </a:r>
            <a:endParaRPr b="1" sz="800">
              <a:solidFill>
                <a:srgbClr val="FFFFFF"/>
              </a:solidFill>
              <a:latin typeface="Times New Roman"/>
              <a:ea typeface="Times New Roman"/>
              <a:cs typeface="Times New Roman"/>
              <a:sym typeface="Times New Roman"/>
            </a:endParaRPr>
          </a:p>
        </p:txBody>
      </p:sp>
      <p:sp>
        <p:nvSpPr>
          <p:cNvPr id="196" name="Google Shape;196;p22"/>
          <p:cNvSpPr txBox="1"/>
          <p:nvPr>
            <p:ph idx="1" type="body"/>
          </p:nvPr>
        </p:nvSpPr>
        <p:spPr>
          <a:xfrm>
            <a:off x="5536112" y="2073775"/>
            <a:ext cx="2832900" cy="105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100">
                <a:solidFill>
                  <a:srgbClr val="000000"/>
                </a:solidFill>
                <a:latin typeface="Times New Roman"/>
                <a:ea typeface="Times New Roman"/>
                <a:cs typeface="Times New Roman"/>
                <a:sym typeface="Times New Roman"/>
              </a:rPr>
              <a:t>This software </a:t>
            </a:r>
            <a:r>
              <a:rPr b="1" lang="en-GB" sz="1100">
                <a:solidFill>
                  <a:srgbClr val="000000"/>
                </a:solidFill>
                <a:latin typeface="Times New Roman"/>
                <a:ea typeface="Times New Roman"/>
                <a:cs typeface="Times New Roman"/>
                <a:sym typeface="Times New Roman"/>
              </a:rPr>
              <a:t>allows users to view the emotion of twitter of user or any particular person</a:t>
            </a:r>
            <a:r>
              <a:rPr lang="en-GB" sz="1100">
                <a:solidFill>
                  <a:srgbClr val="000000"/>
                </a:solidFill>
                <a:latin typeface="Times New Roman"/>
                <a:ea typeface="Times New Roman"/>
                <a:cs typeface="Times New Roman"/>
                <a:sym typeface="Times New Roman"/>
              </a:rPr>
              <a:t>. This software user can retrieve tweet almost 5000 of any Twitter user. </a:t>
            </a:r>
            <a:endParaRPr sz="1100">
              <a:latin typeface="Times New Roman"/>
              <a:ea typeface="Times New Roman"/>
              <a:cs typeface="Times New Roman"/>
              <a:sym typeface="Times New Roman"/>
            </a:endParaRPr>
          </a:p>
        </p:txBody>
      </p:sp>
      <p:sp>
        <p:nvSpPr>
          <p:cNvPr id="197" name="Google Shape;197;p22"/>
          <p:cNvSpPr/>
          <p:nvPr/>
        </p:nvSpPr>
        <p:spPr>
          <a:xfrm>
            <a:off x="5090809" y="340407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latin typeface="Times New Roman"/>
                <a:ea typeface="Times New Roman"/>
                <a:cs typeface="Times New Roman"/>
                <a:sym typeface="Times New Roman"/>
              </a:rPr>
              <a:t>4</a:t>
            </a:r>
            <a:endParaRPr b="1" sz="800">
              <a:solidFill>
                <a:srgbClr val="FFFFFF"/>
              </a:solidFill>
              <a:latin typeface="Times New Roman"/>
              <a:ea typeface="Times New Roman"/>
              <a:cs typeface="Times New Roman"/>
              <a:sym typeface="Times New Roman"/>
            </a:endParaRPr>
          </a:p>
        </p:txBody>
      </p:sp>
      <p:sp>
        <p:nvSpPr>
          <p:cNvPr id="198" name="Google Shape;198;p22"/>
          <p:cNvSpPr txBox="1"/>
          <p:nvPr>
            <p:ph idx="1" type="body"/>
          </p:nvPr>
        </p:nvSpPr>
        <p:spPr>
          <a:xfrm>
            <a:off x="5536112" y="3307900"/>
            <a:ext cx="2832900" cy="105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100">
                <a:solidFill>
                  <a:srgbClr val="000000"/>
                </a:solidFill>
                <a:latin typeface="Times New Roman"/>
                <a:ea typeface="Times New Roman"/>
                <a:cs typeface="Times New Roman"/>
                <a:sym typeface="Times New Roman"/>
              </a:rPr>
              <a:t>The admin can also </a:t>
            </a:r>
            <a:r>
              <a:rPr b="1" lang="en-GB" sz="1100">
                <a:solidFill>
                  <a:srgbClr val="000000"/>
                </a:solidFill>
                <a:latin typeface="Times New Roman"/>
                <a:ea typeface="Times New Roman"/>
                <a:cs typeface="Times New Roman"/>
                <a:sym typeface="Times New Roman"/>
              </a:rPr>
              <a:t>see page view history of this software and can track detection history</a:t>
            </a:r>
            <a:r>
              <a:rPr lang="en-GB" sz="1100">
                <a:solidFill>
                  <a:srgbClr val="000000"/>
                </a:solidFill>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p:txBody>
      </p:sp>
      <p:sp>
        <p:nvSpPr>
          <p:cNvPr id="199" name="Google Shape;199;p22"/>
          <p:cNvSpPr txBox="1"/>
          <p:nvPr/>
        </p:nvSpPr>
        <p:spPr>
          <a:xfrm>
            <a:off x="6763200" y="69650"/>
            <a:ext cx="2380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Lato"/>
                <a:ea typeface="Lato"/>
                <a:cs typeface="Lato"/>
                <a:sym typeface="Lato"/>
              </a:rPr>
              <a:t>		Objective</a:t>
            </a:r>
            <a:endParaRPr sz="900">
              <a:latin typeface="Lato"/>
              <a:ea typeface="Lato"/>
              <a:cs typeface="Lato"/>
              <a:sym typeface="Lato"/>
            </a:endParaRPr>
          </a:p>
        </p:txBody>
      </p:sp>
      <p:sp>
        <p:nvSpPr>
          <p:cNvPr id="200" name="Google Shape;200;p22"/>
          <p:cNvSpPr txBox="1"/>
          <p:nvPr/>
        </p:nvSpPr>
        <p:spPr>
          <a:xfrm>
            <a:off x="944250" y="1573750"/>
            <a:ext cx="58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In this project, we have several objectives to fill the gap:</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81325" y="711550"/>
            <a:ext cx="4216500" cy="90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chemeClr val="accent3"/>
                </a:solidFill>
              </a:rPr>
              <a:t>Methodology</a:t>
            </a:r>
            <a:endParaRPr>
              <a:solidFill>
                <a:schemeClr val="accent3"/>
              </a:solidFill>
            </a:endParaRPr>
          </a:p>
        </p:txBody>
      </p:sp>
      <p:pic>
        <p:nvPicPr>
          <p:cNvPr id="206" name="Google Shape;206;p23"/>
          <p:cNvPicPr preferRelativeResize="0"/>
          <p:nvPr/>
        </p:nvPicPr>
        <p:blipFill>
          <a:blip r:embed="rId3">
            <a:alphaModFix/>
          </a:blip>
          <a:stretch>
            <a:fillRect/>
          </a:stretch>
        </p:blipFill>
        <p:spPr>
          <a:xfrm>
            <a:off x="3791750" y="1618750"/>
            <a:ext cx="4961301" cy="2766875"/>
          </a:xfrm>
          <a:prstGeom prst="rect">
            <a:avLst/>
          </a:prstGeom>
          <a:noFill/>
          <a:ln>
            <a:noFill/>
          </a:ln>
        </p:spPr>
      </p:pic>
      <p:sp>
        <p:nvSpPr>
          <p:cNvPr id="207" name="Google Shape;207;p23"/>
          <p:cNvSpPr txBox="1"/>
          <p:nvPr/>
        </p:nvSpPr>
        <p:spPr>
          <a:xfrm>
            <a:off x="365875" y="2048400"/>
            <a:ext cx="2812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Our model have 2 parts: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Frontend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Backend</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rPr lang="en-GB">
                <a:latin typeface="Lato"/>
                <a:ea typeface="Lato"/>
                <a:cs typeface="Lato"/>
                <a:sym typeface="Lato"/>
              </a:rPr>
              <a:t>In frontend, the user will see the home page. Here, the user will get the tweet of the user from tweet page and predict the emotion from that tweet using NLP techniques in detection page.</a:t>
            </a:r>
            <a:endParaRPr>
              <a:latin typeface="Lato"/>
              <a:ea typeface="Lato"/>
              <a:cs typeface="Lato"/>
              <a:sym typeface="Lato"/>
            </a:endParaRPr>
          </a:p>
        </p:txBody>
      </p:sp>
      <p:sp>
        <p:nvSpPr>
          <p:cNvPr id="208" name="Google Shape;208;p23"/>
          <p:cNvSpPr txBox="1"/>
          <p:nvPr/>
        </p:nvSpPr>
        <p:spPr>
          <a:xfrm>
            <a:off x="4798050" y="4385625"/>
            <a:ext cx="331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Lato"/>
                <a:ea typeface="Lato"/>
                <a:cs typeface="Lato"/>
                <a:sym typeface="Lato"/>
              </a:rPr>
              <a:t>Fig: Working methodology of the EDS system</a:t>
            </a:r>
            <a:endParaRPr sz="9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nvSpPr>
        <p:spPr>
          <a:xfrm>
            <a:off x="350525" y="1488600"/>
            <a:ext cx="414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Basically, backend is also consists of two segments: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GB">
                <a:latin typeface="Lato"/>
                <a:ea typeface="Lato"/>
                <a:cs typeface="Lato"/>
                <a:sym typeface="Lato"/>
              </a:rPr>
              <a:t>App development segment</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GB">
                <a:latin typeface="Lato"/>
                <a:ea typeface="Lato"/>
                <a:cs typeface="Lato"/>
                <a:sym typeface="Lato"/>
              </a:rPr>
              <a:t>Model Training segment</a:t>
            </a:r>
            <a:endParaRPr>
              <a:latin typeface="Lato"/>
              <a:ea typeface="Lato"/>
              <a:cs typeface="Lato"/>
              <a:sym typeface="Lato"/>
            </a:endParaRPr>
          </a:p>
        </p:txBody>
      </p:sp>
      <p:sp>
        <p:nvSpPr>
          <p:cNvPr id="214" name="Google Shape;214;p24"/>
          <p:cNvSpPr txBox="1"/>
          <p:nvPr/>
        </p:nvSpPr>
        <p:spPr>
          <a:xfrm>
            <a:off x="350525" y="944250"/>
            <a:ext cx="4422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Lato"/>
                <a:ea typeface="Lato"/>
                <a:cs typeface="Lato"/>
                <a:sym typeface="Lato"/>
              </a:rPr>
              <a:t>Backend</a:t>
            </a:r>
            <a:endParaRPr sz="2000">
              <a:latin typeface="Lato"/>
              <a:ea typeface="Lato"/>
              <a:cs typeface="Lato"/>
              <a:sym typeface="Lato"/>
            </a:endParaRPr>
          </a:p>
        </p:txBody>
      </p:sp>
      <p:sp>
        <p:nvSpPr>
          <p:cNvPr id="215" name="Google Shape;215;p24"/>
          <p:cNvSpPr txBox="1"/>
          <p:nvPr/>
        </p:nvSpPr>
        <p:spPr>
          <a:xfrm>
            <a:off x="76750" y="2380075"/>
            <a:ext cx="2901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AutoNum type="arabicPeriod"/>
            </a:pPr>
            <a:r>
              <a:rPr b="1" lang="en-GB">
                <a:latin typeface="Lato"/>
                <a:ea typeface="Lato"/>
                <a:cs typeface="Lato"/>
                <a:sym typeface="Lato"/>
              </a:rPr>
              <a:t>App development segment</a:t>
            </a:r>
            <a:endParaRPr b="1">
              <a:latin typeface="Lato"/>
              <a:ea typeface="Lato"/>
              <a:cs typeface="Lato"/>
              <a:sym typeface="Lato"/>
            </a:endParaRPr>
          </a:p>
        </p:txBody>
      </p:sp>
      <p:sp>
        <p:nvSpPr>
          <p:cNvPr id="216" name="Google Shape;216;p24"/>
          <p:cNvSpPr txBox="1"/>
          <p:nvPr/>
        </p:nvSpPr>
        <p:spPr>
          <a:xfrm>
            <a:off x="568100" y="2840450"/>
            <a:ext cx="20073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Streamlit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HTML</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CSS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Python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SQLite database</a:t>
            </a:r>
            <a:endParaRPr>
              <a:latin typeface="Lato"/>
              <a:ea typeface="Lato"/>
              <a:cs typeface="Lato"/>
              <a:sym typeface="Lato"/>
            </a:endParaRPr>
          </a:p>
        </p:txBody>
      </p:sp>
      <p:pic>
        <p:nvPicPr>
          <p:cNvPr id="217" name="Google Shape;217;p24"/>
          <p:cNvPicPr preferRelativeResize="0"/>
          <p:nvPr/>
        </p:nvPicPr>
        <p:blipFill>
          <a:blip r:embed="rId3">
            <a:alphaModFix/>
          </a:blip>
          <a:stretch>
            <a:fillRect/>
          </a:stretch>
        </p:blipFill>
        <p:spPr>
          <a:xfrm>
            <a:off x="5553850" y="1312350"/>
            <a:ext cx="3052075" cy="3335900"/>
          </a:xfrm>
          <a:prstGeom prst="rect">
            <a:avLst/>
          </a:prstGeom>
          <a:noFill/>
          <a:ln>
            <a:noFill/>
          </a:ln>
        </p:spPr>
      </p:pic>
      <p:sp>
        <p:nvSpPr>
          <p:cNvPr id="218" name="Google Shape;218;p24"/>
          <p:cNvSpPr txBox="1"/>
          <p:nvPr/>
        </p:nvSpPr>
        <p:spPr>
          <a:xfrm>
            <a:off x="2972350" y="2380075"/>
            <a:ext cx="290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2.    Model Training segment</a:t>
            </a:r>
            <a:endParaRPr b="1">
              <a:latin typeface="Lato"/>
              <a:ea typeface="Lato"/>
              <a:cs typeface="Lato"/>
              <a:sym typeface="Lato"/>
            </a:endParaRPr>
          </a:p>
        </p:txBody>
      </p:sp>
      <p:sp>
        <p:nvSpPr>
          <p:cNvPr id="219" name="Google Shape;219;p24"/>
          <p:cNvSpPr txBox="1"/>
          <p:nvPr/>
        </p:nvSpPr>
        <p:spPr>
          <a:xfrm>
            <a:off x="3098825" y="2948150"/>
            <a:ext cx="2405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Model trained by logistic regression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Pretrained model with transformers</a:t>
            </a:r>
            <a:endParaRPr>
              <a:latin typeface="Lato"/>
              <a:ea typeface="Lato"/>
              <a:cs typeface="Lato"/>
              <a:sym typeface="Lato"/>
            </a:endParaRPr>
          </a:p>
        </p:txBody>
      </p:sp>
      <p:sp>
        <p:nvSpPr>
          <p:cNvPr id="220" name="Google Shape;220;p24"/>
          <p:cNvSpPr txBox="1"/>
          <p:nvPr/>
        </p:nvSpPr>
        <p:spPr>
          <a:xfrm>
            <a:off x="6042025" y="4598725"/>
            <a:ext cx="311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Lato"/>
                <a:ea typeface="Lato"/>
                <a:cs typeface="Lato"/>
                <a:sym typeface="Lato"/>
              </a:rPr>
              <a:t>Fig: NLP trained model using logistic regression</a:t>
            </a:r>
            <a:endParaRPr sz="9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656375" y="1183150"/>
            <a:ext cx="7957200" cy="38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Technical </a:t>
            </a:r>
            <a:r>
              <a:rPr lang="en-GB">
                <a:solidFill>
                  <a:schemeClr val="accent3"/>
                </a:solidFill>
              </a:rPr>
              <a:t>Discussion</a:t>
            </a:r>
            <a:r>
              <a:rPr lang="en-GB">
                <a:solidFill>
                  <a:schemeClr val="accent3"/>
                </a:solidFill>
              </a:rPr>
              <a:t> </a:t>
            </a:r>
            <a:endParaRPr>
              <a:solidFill>
                <a:schemeClr val="accent3"/>
              </a:solidFill>
            </a:endParaRPr>
          </a:p>
          <a:p>
            <a:pPr indent="0" lvl="0" marL="0" rtl="0" algn="l">
              <a:spcBef>
                <a:spcPts val="0"/>
              </a:spcBef>
              <a:spcAft>
                <a:spcPts val="0"/>
              </a:spcAft>
              <a:buNone/>
            </a:pPr>
            <a:r>
              <a:t/>
            </a:r>
            <a:endParaRPr b="0"/>
          </a:p>
        </p:txBody>
      </p:sp>
      <p:sp>
        <p:nvSpPr>
          <p:cNvPr id="226" name="Google Shape;226;p25"/>
          <p:cNvSpPr txBox="1"/>
          <p:nvPr/>
        </p:nvSpPr>
        <p:spPr>
          <a:xfrm>
            <a:off x="801475" y="2453375"/>
            <a:ext cx="1581600" cy="17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rPr>
              <a:t>Frontend:</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HTML</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CSS</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STREAMLIT</a:t>
            </a:r>
            <a:endParaRPr sz="1200">
              <a:solidFill>
                <a:schemeClr val="dk2"/>
              </a:solidFill>
            </a:endParaRPr>
          </a:p>
          <a:p>
            <a:pPr indent="0" lvl="0" marL="457200" rtl="0" algn="l">
              <a:spcBef>
                <a:spcPts val="0"/>
              </a:spcBef>
              <a:spcAft>
                <a:spcPts val="0"/>
              </a:spcAft>
              <a:buNone/>
            </a:pPr>
            <a:r>
              <a:t/>
            </a:r>
            <a:endParaRPr sz="700">
              <a:solidFill>
                <a:schemeClr val="dk2"/>
              </a:solidFill>
            </a:endParaRPr>
          </a:p>
        </p:txBody>
      </p:sp>
      <p:sp>
        <p:nvSpPr>
          <p:cNvPr id="227" name="Google Shape;227;p25"/>
          <p:cNvSpPr txBox="1"/>
          <p:nvPr/>
        </p:nvSpPr>
        <p:spPr>
          <a:xfrm>
            <a:off x="2575800" y="2405375"/>
            <a:ext cx="1938000" cy="16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rPr>
              <a:t>Backend</a:t>
            </a:r>
            <a:r>
              <a:rPr lang="en-GB" sz="1200">
                <a:solidFill>
                  <a:schemeClr val="dk2"/>
                </a:solidFill>
              </a:rPr>
              <a:t>:</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Python</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Machine Learning</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NLP</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Transformers</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Hugging Face</a:t>
            </a:r>
            <a:endParaRPr sz="1200">
              <a:solidFill>
                <a:schemeClr val="dk2"/>
              </a:solidFill>
            </a:endParaRPr>
          </a:p>
          <a:p>
            <a:pPr indent="0" lvl="0" marL="457200" rtl="0" algn="l">
              <a:spcBef>
                <a:spcPts val="0"/>
              </a:spcBef>
              <a:spcAft>
                <a:spcPts val="0"/>
              </a:spcAft>
              <a:buNone/>
            </a:pPr>
            <a:r>
              <a:t/>
            </a:r>
            <a:endParaRPr sz="700">
              <a:solidFill>
                <a:schemeClr val="dk2"/>
              </a:solidFill>
            </a:endParaRPr>
          </a:p>
        </p:txBody>
      </p:sp>
      <p:sp>
        <p:nvSpPr>
          <p:cNvPr id="228" name="Google Shape;228;p25"/>
          <p:cNvSpPr txBox="1"/>
          <p:nvPr/>
        </p:nvSpPr>
        <p:spPr>
          <a:xfrm>
            <a:off x="725275" y="1942950"/>
            <a:ext cx="18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Used Technology:</a:t>
            </a:r>
            <a:endParaRPr b="1">
              <a:latin typeface="Lato"/>
              <a:ea typeface="Lato"/>
              <a:cs typeface="Lato"/>
              <a:sym typeface="Lato"/>
            </a:endParaRPr>
          </a:p>
        </p:txBody>
      </p:sp>
      <p:pic>
        <p:nvPicPr>
          <p:cNvPr id="229" name="Google Shape;229;p25"/>
          <p:cNvPicPr preferRelativeResize="0"/>
          <p:nvPr/>
        </p:nvPicPr>
        <p:blipFill>
          <a:blip r:embed="rId3">
            <a:alphaModFix/>
          </a:blip>
          <a:stretch>
            <a:fillRect/>
          </a:stretch>
        </p:blipFill>
        <p:spPr>
          <a:xfrm>
            <a:off x="4742400" y="2482500"/>
            <a:ext cx="3544475" cy="1416350"/>
          </a:xfrm>
          <a:prstGeom prst="rect">
            <a:avLst/>
          </a:prstGeom>
          <a:noFill/>
          <a:ln>
            <a:noFill/>
          </a:ln>
        </p:spPr>
      </p:pic>
      <p:sp>
        <p:nvSpPr>
          <p:cNvPr id="230" name="Google Shape;230;p25"/>
          <p:cNvSpPr txBox="1"/>
          <p:nvPr/>
        </p:nvSpPr>
        <p:spPr>
          <a:xfrm>
            <a:off x="5369900" y="3905375"/>
            <a:ext cx="3785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Lato"/>
                <a:ea typeface="Lato"/>
                <a:cs typeface="Lato"/>
                <a:sym typeface="Lato"/>
              </a:rPr>
              <a:t>Fig: Simple representation of the system</a:t>
            </a:r>
            <a:endParaRPr sz="9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594275" y="1318650"/>
            <a:ext cx="38934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Fronten</a:t>
            </a:r>
            <a:r>
              <a:rPr lang="en-GB"/>
              <a:t>d</a:t>
            </a:r>
            <a:endParaRPr b="0"/>
          </a:p>
        </p:txBody>
      </p:sp>
      <p:sp>
        <p:nvSpPr>
          <p:cNvPr id="236" name="Google Shape;236;p26"/>
          <p:cNvSpPr txBox="1"/>
          <p:nvPr/>
        </p:nvSpPr>
        <p:spPr>
          <a:xfrm>
            <a:off x="594275" y="1896150"/>
            <a:ext cx="18111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rPr>
              <a:t>Frontend:</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HTML</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CSS</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STREAMLIT</a:t>
            </a:r>
            <a:endParaRPr sz="1200">
              <a:solidFill>
                <a:schemeClr val="dk2"/>
              </a:solidFill>
            </a:endParaRPr>
          </a:p>
          <a:p>
            <a:pPr indent="0" lvl="0" marL="457200" rtl="0" algn="l">
              <a:spcBef>
                <a:spcPts val="0"/>
              </a:spcBef>
              <a:spcAft>
                <a:spcPts val="0"/>
              </a:spcAft>
              <a:buNone/>
            </a:pPr>
            <a:br>
              <a:rPr lang="en-GB" sz="1200">
                <a:solidFill>
                  <a:schemeClr val="dk2"/>
                </a:solidFill>
              </a:rPr>
            </a:br>
            <a:endParaRPr sz="700">
              <a:solidFill>
                <a:schemeClr val="dk2"/>
              </a:solidFill>
            </a:endParaRPr>
          </a:p>
        </p:txBody>
      </p:sp>
      <p:pic>
        <p:nvPicPr>
          <p:cNvPr id="237" name="Google Shape;237;p26"/>
          <p:cNvPicPr preferRelativeResize="0"/>
          <p:nvPr/>
        </p:nvPicPr>
        <p:blipFill rotWithShape="1">
          <a:blip r:embed="rId3">
            <a:alphaModFix/>
          </a:blip>
          <a:srcRect b="2335" l="0" r="0" t="2335"/>
          <a:stretch/>
        </p:blipFill>
        <p:spPr>
          <a:xfrm>
            <a:off x="5783025" y="1612850"/>
            <a:ext cx="1686775" cy="940700"/>
          </a:xfrm>
          <a:prstGeom prst="rect">
            <a:avLst/>
          </a:prstGeom>
          <a:noFill/>
          <a:ln>
            <a:noFill/>
          </a:ln>
        </p:spPr>
      </p:pic>
      <p:pic>
        <p:nvPicPr>
          <p:cNvPr id="238" name="Google Shape;238;p26"/>
          <p:cNvPicPr preferRelativeResize="0"/>
          <p:nvPr/>
        </p:nvPicPr>
        <p:blipFill rotWithShape="1">
          <a:blip r:embed="rId4">
            <a:alphaModFix/>
          </a:blip>
          <a:srcRect b="14873" l="12553" r="12814" t="15788"/>
          <a:stretch/>
        </p:blipFill>
        <p:spPr>
          <a:xfrm>
            <a:off x="5132900" y="2693750"/>
            <a:ext cx="1180625" cy="614250"/>
          </a:xfrm>
          <a:prstGeom prst="rect">
            <a:avLst/>
          </a:prstGeom>
          <a:noFill/>
          <a:ln>
            <a:noFill/>
          </a:ln>
        </p:spPr>
      </p:pic>
      <p:pic>
        <p:nvPicPr>
          <p:cNvPr id="239" name="Google Shape;239;p26"/>
          <p:cNvPicPr preferRelativeResize="0"/>
          <p:nvPr/>
        </p:nvPicPr>
        <p:blipFill rotWithShape="1">
          <a:blip r:embed="rId5">
            <a:alphaModFix/>
          </a:blip>
          <a:srcRect b="199" l="22897" r="20426" t="209"/>
          <a:stretch/>
        </p:blipFill>
        <p:spPr>
          <a:xfrm>
            <a:off x="6381625" y="2712005"/>
            <a:ext cx="587175" cy="577750"/>
          </a:xfrm>
          <a:prstGeom prst="rect">
            <a:avLst/>
          </a:prstGeom>
          <a:noFill/>
          <a:ln>
            <a:noFill/>
          </a:ln>
        </p:spPr>
      </p:pic>
      <p:pic>
        <p:nvPicPr>
          <p:cNvPr id="240" name="Google Shape;240;p26"/>
          <p:cNvPicPr preferRelativeResize="0"/>
          <p:nvPr/>
        </p:nvPicPr>
        <p:blipFill rotWithShape="1">
          <a:blip r:embed="rId6">
            <a:alphaModFix/>
          </a:blip>
          <a:srcRect b="20292" l="7224" r="15423" t="13735"/>
          <a:stretch/>
        </p:blipFill>
        <p:spPr>
          <a:xfrm>
            <a:off x="7004225" y="2712000"/>
            <a:ext cx="1365450" cy="714950"/>
          </a:xfrm>
          <a:prstGeom prst="rect">
            <a:avLst/>
          </a:prstGeom>
          <a:noFill/>
          <a:ln>
            <a:noFill/>
          </a:ln>
        </p:spPr>
      </p:pic>
      <p:sp>
        <p:nvSpPr>
          <p:cNvPr id="241" name="Google Shape;241;p26"/>
          <p:cNvSpPr txBox="1"/>
          <p:nvPr/>
        </p:nvSpPr>
        <p:spPr>
          <a:xfrm>
            <a:off x="4535050" y="3615300"/>
            <a:ext cx="41811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a:t>Streamlit </a:t>
            </a:r>
            <a:r>
              <a:rPr lang="en-GB"/>
              <a:t>is an open-source app framework for Machine Learning and Data Science teams to deploy models into applications.</a:t>
            </a:r>
            <a:endParaRPr/>
          </a:p>
        </p:txBody>
      </p:sp>
      <p:sp>
        <p:nvSpPr>
          <p:cNvPr id="242" name="Google Shape;242;p26"/>
          <p:cNvSpPr txBox="1"/>
          <p:nvPr/>
        </p:nvSpPr>
        <p:spPr>
          <a:xfrm>
            <a:off x="573075" y="3530400"/>
            <a:ext cx="36579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Lato"/>
                <a:ea typeface="Lato"/>
                <a:cs typeface="Lato"/>
                <a:sym typeface="Lato"/>
              </a:rPr>
              <a:t>This project is mainly developed with streamlit framework. We have added HTML, CSS to the project manually for some extra features.</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