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72" r:id="rId8"/>
    <p:sldId id="262" r:id="rId9"/>
    <p:sldId id="275" r:id="rId10"/>
    <p:sldId id="276" r:id="rId11"/>
    <p:sldId id="278" r:id="rId12"/>
    <p:sldId id="263" r:id="rId13"/>
    <p:sldId id="264" r:id="rId14"/>
    <p:sldId id="265" r:id="rId15"/>
    <p:sldId id="266" r:id="rId16"/>
    <p:sldId id="267" r:id="rId17"/>
    <p:sldId id="277" r:id="rId18"/>
    <p:sldId id="271" r:id="rId19"/>
    <p:sldId id="273" r:id="rId20"/>
    <p:sldId id="274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A872581-0A01-4200-A245-496F410CE0F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C016-744F-48A1-B481-7653874552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00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2581-0A01-4200-A245-496F410CE0F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C016-744F-48A1-B481-76538745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9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2581-0A01-4200-A245-496F410CE0F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C016-744F-48A1-B481-7653874552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34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2581-0A01-4200-A245-496F410CE0F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C016-744F-48A1-B481-76538745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8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2581-0A01-4200-A245-496F410CE0F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C016-744F-48A1-B481-7653874552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95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2581-0A01-4200-A245-496F410CE0F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C016-744F-48A1-B481-76538745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3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2581-0A01-4200-A245-496F410CE0F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C016-744F-48A1-B481-76538745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9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2581-0A01-4200-A245-496F410CE0F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C016-744F-48A1-B481-76538745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2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2581-0A01-4200-A245-496F410CE0F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C016-744F-48A1-B481-76538745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1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2581-0A01-4200-A245-496F410CE0F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C016-744F-48A1-B481-76538745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4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2581-0A01-4200-A245-496F410CE0F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C016-744F-48A1-B481-7653874552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9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872581-0A01-4200-A245-496F410CE0F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32FC016-744F-48A1-B481-7653874552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84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dnews24.com/bangladesh/2022/03/22/rab-seizes-illegally-hoarded-commodities-from-tcb-dealer-s-warehouse-in-ct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othomalo.com/bangladesh/%E0%A6%9F%E0%A6%BF%E0%A6%B8%E0%A6%BF%E0%A6%AC%E0%A6%BF%E0%A6%B0-%E0%A6%95%E0%A6%BE%E0%A6%B0%E0%A7%8D%E0%A6%A1-%E0%A6%95%E0%A7%80%E0%A6%AD%E0%A6%BE%E0%A6%AC%E0%A7%87-%E0%A6%AA%E0%A6%BE%E0%A6%AC%E0%A7%87%E0%A6%A8-%E0%A6%9C%E0%A6%BE%E0%A6%A8%E0%A7%87%E0%A6%A8-%E0%A6%A8%E0%A6%BE-%E0%A6%A4%E0%A6%BE%E0%A6%81%E0%A6%B0%E0%A6%BE-%E0%A6%AB%E0%A6%BF%E0%A6%B0%E0%A6%9B%E0%A7%87%E0%A6%A8-%E0%A6%96%E0%A6%BE%E0%A6%B2%E0%A6%BF-%E0%A6%B9%E0%A6%BE%E0%A6%A4%E0%A7%87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dailystar.net/news-detail-101320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icarzcu3.gov.in/Farmers_database.html" TargetMode="External"/><Relationship Id="rId2" Type="http://schemas.openxmlformats.org/officeDocument/2006/relationships/hyperlink" Target="https://tnau.ac.in/kvk-madurai/farmers-database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ugantor.com/country-news/541983/%E0%A6%9F%E0%A6%BF%E0%A6%B8%E0%A6%BF%E0%A6%AC%E0%A6%BF-%E0%A6%95%E0%A6%BE%E0%A6%B0%E0%A7%8D%E0%A6%A1-%E0%A6%AC%E0%A6%BF%E0%A6%A4%E0%A6%B0%E0%A6%A3%E0%A7%87-%E0%A6%85%E0%A6%A8%E0%A6%BF%E0%A7%9F%E0%A6%AE%E0%A7%87%E0%A6%B0-%E0%A6%85%E0%A6%AD%E0%A6%BF%E0%A6%AF%E0%A7%8B%E0%A6%97-%E0%A6%AE%E0%A7%87%E0%A6%AE%E0%A7%8D%E0%A6%AC%E0%A6%BE%E0%A6%B0%E0%A7%87%E0%A6%B0-%E0%A6%AC%E0%A6%BF%E0%A6%B0%E0%A7%81%E0%A6%A6%E0%A7%8D%E0%A6%A7%E0%A7%87" TargetMode="External"/><Relationship Id="rId4" Type="http://schemas.openxmlformats.org/officeDocument/2006/relationships/hyperlink" Target="https://www.thedailystar.net/news/bangladesh/news/family-cards-confuse-many-298685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2A53-0563-41D2-A359-71B291A74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Proposal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EA565-5017-49FE-8AE3-D36347EDB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72458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933D-6CB7-4F05-9F48-96AA3F23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F1760-6CB5-4062-B629-BAF37F2FF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250" y="2286000"/>
            <a:ext cx="9720071" cy="402336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6C7D2F-EFEE-4556-B6BD-B6A4D7B6A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117" y="2097362"/>
            <a:ext cx="4596221" cy="37441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2EB502-2423-4DB7-B8BB-C5DCA74FEDFC}"/>
              </a:ext>
            </a:extLst>
          </p:cNvPr>
          <p:cNvSpPr txBox="1"/>
          <p:nvPr/>
        </p:nvSpPr>
        <p:spPr>
          <a:xfrm>
            <a:off x="5948038" y="5854038"/>
            <a:ext cx="967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US" sz="1200" dirty="0">
              <a:solidFill>
                <a:srgbClr val="00B0F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B75746-61AD-4D76-935D-14CE25618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47" y="2084832"/>
            <a:ext cx="4227058" cy="37429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AFFBAF-EAE1-4FF7-9FF9-04911620B15F}"/>
              </a:ext>
            </a:extLst>
          </p:cNvPr>
          <p:cNvSpPr txBox="1"/>
          <p:nvPr/>
        </p:nvSpPr>
        <p:spPr>
          <a:xfrm>
            <a:off x="1305018" y="5930081"/>
            <a:ext cx="1908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95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AD0F-1342-4CBB-AD23-CC1E4696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Visit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9EC72E-6AE6-4773-ACAB-DB06364BC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015" y="2325949"/>
            <a:ext cx="2247459" cy="32225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BE4703-A6A2-4F6B-B4C6-1403686E2910}"/>
              </a:ext>
            </a:extLst>
          </p:cNvPr>
          <p:cNvSpPr txBox="1"/>
          <p:nvPr/>
        </p:nvSpPr>
        <p:spPr>
          <a:xfrm>
            <a:off x="882015" y="2325949"/>
            <a:ext cx="7537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Mass People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TCB Dealers</a:t>
            </a:r>
          </a:p>
        </p:txBody>
      </p:sp>
    </p:spTree>
    <p:extLst>
      <p:ext uri="{BB962C8B-B14F-4D97-AF65-F5344CB8AC3E}">
        <p14:creationId xmlns:p14="http://schemas.microsoft.com/office/powerpoint/2010/main" val="133038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F727-C82B-4F74-80AE-0EC77C32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06C87-EC38-4430-90C0-047DB3D36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HTML, CSS, </a:t>
            </a:r>
            <a:r>
              <a:rPr lang="en-US" dirty="0" err="1"/>
              <a:t>Javascript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Backend: Oracle SQL</a:t>
            </a:r>
          </a:p>
        </p:txBody>
      </p:sp>
    </p:spTree>
    <p:extLst>
      <p:ext uri="{BB962C8B-B14F-4D97-AF65-F5344CB8AC3E}">
        <p14:creationId xmlns:p14="http://schemas.microsoft.com/office/powerpoint/2010/main" val="275169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39B5-C6F1-4B52-9EE7-630DA45F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1919-2411-4366-8BB5-ACDDC47A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Separate Account for government officials, dealers and mass public.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Online family card registration.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Verification process to check if the applicant is able to register or not.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Separate issued product and distribution record for dealers.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Dealer monitoring system for government officials.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2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295-2000-445D-BD6C-7D58FA161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66BBB-A8FB-4E20-A395-AAB4AC9E1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কৃষি</a:t>
            </a:r>
            <a:r>
              <a:rPr lang="en-US" dirty="0"/>
              <a:t> </a:t>
            </a:r>
            <a:r>
              <a:rPr lang="en-US" dirty="0" err="1"/>
              <a:t>বাতায়ন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9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8630-FE8A-47A4-AA9F-EF381AAD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D6E4F1-8D2B-4256-A1FD-75BB7750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 build up a direct connection between government and farmers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Storing detailed info about the farmers for future planning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Giving farmers relevant information based on their location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7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F955-2F6A-44DD-A4E4-B2F49458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AC512-3943-4F54-A991-63586E121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Assigned government officials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Farmers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Researchers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2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211C-7E52-4FDC-A55B-5D3FA15A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820EE-745B-4F73-99BC-7D74DD9E1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কৃষি</a:t>
            </a:r>
            <a:r>
              <a:rPr lang="en-US" dirty="0"/>
              <a:t> </a:t>
            </a:r>
            <a:r>
              <a:rPr lang="en-US" dirty="0" err="1"/>
              <a:t>বাতায়ন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40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08B5-51DE-4432-B5C5-BCAC3774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D70DE-66DE-473E-AB06-21881CB61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4"/>
          <a:stretch/>
        </p:blipFill>
        <p:spPr>
          <a:xfrm>
            <a:off x="3192689" y="2084832"/>
            <a:ext cx="5240716" cy="3986784"/>
          </a:xfr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C0B0CC57-093B-4C4C-AB9A-79C98476DC8D}"/>
              </a:ext>
            </a:extLst>
          </p:cNvPr>
          <p:cNvSpPr txBox="1"/>
          <p:nvPr/>
        </p:nvSpPr>
        <p:spPr>
          <a:xfrm>
            <a:off x="1024128" y="6067887"/>
            <a:ext cx="849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585059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38B3-DF43-45F6-95D5-318EDBE9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5E3E-DF98-4E9B-8E9D-BB8EC00C7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284" y="2249424"/>
            <a:ext cx="4754880" cy="4023360"/>
          </a:xfrm>
        </p:spPr>
        <p:txBody>
          <a:bodyPr/>
          <a:lstStyle/>
          <a:p>
            <a:r>
              <a:rPr lang="en-US" dirty="0"/>
              <a:t>The following institutes had made similar kind of excel sheet in small scale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Krishi Vigyan </a:t>
            </a:r>
            <a:r>
              <a:rPr lang="en-US" dirty="0" err="1">
                <a:hlinkClick r:id="rId2"/>
              </a:rPr>
              <a:t>Kendras</a:t>
            </a:r>
            <a:r>
              <a:rPr lang="en-US" dirty="0">
                <a:hlinkClick r:id="rId2"/>
              </a:rPr>
              <a:t>, Tamil Nadu Agricultural University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ICAR-ATARI, Meghalaya</a:t>
            </a:r>
            <a:endParaRPr lang="en-US" dirty="0"/>
          </a:p>
        </p:txBody>
      </p:sp>
      <p:pic>
        <p:nvPicPr>
          <p:cNvPr id="6" name="Content Placeholder 5">
            <a:hlinkClick r:id="rId2"/>
            <a:extLst>
              <a:ext uri="{FF2B5EF4-FFF2-40B4-BE49-F238E27FC236}">
                <a16:creationId xmlns:a16="http://schemas.microsoft.com/office/drawing/2014/main" id="{9D843C67-C0DF-48A3-A63A-E582E7E3C3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"/>
          <a:stretch/>
        </p:blipFill>
        <p:spPr>
          <a:xfrm>
            <a:off x="6096000" y="2655801"/>
            <a:ext cx="5249492" cy="2786211"/>
          </a:xfrm>
        </p:spPr>
      </p:pic>
    </p:spTree>
    <p:extLst>
      <p:ext uri="{BB962C8B-B14F-4D97-AF65-F5344CB8AC3E}">
        <p14:creationId xmlns:p14="http://schemas.microsoft.com/office/powerpoint/2010/main" val="423748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3B22-8BA1-4089-9405-E0827E55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NAME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97E7-6ACD-4E14-BC8C-41C2D378B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PROJECT 1:	TCB Family Card Holder Database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PROJECT 2:	</a:t>
            </a:r>
            <a:r>
              <a:rPr lang="en-US" sz="2800" dirty="0" err="1">
                <a:latin typeface="Kalpurush" panose="02000600000000000000" pitchFamily="2" charset="0"/>
                <a:cs typeface="Kalpurush" panose="02000600000000000000" pitchFamily="2" charset="0"/>
              </a:rPr>
              <a:t>কৃষি</a:t>
            </a:r>
            <a:r>
              <a:rPr lang="en-US" sz="2800" dirty="0"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800" dirty="0" err="1">
                <a:latin typeface="Kalpurush" panose="02000600000000000000" pitchFamily="2" charset="0"/>
                <a:cs typeface="Kalpurush" panose="02000600000000000000" pitchFamily="2" charset="0"/>
              </a:rPr>
              <a:t>বাতায়ন</a:t>
            </a:r>
            <a:r>
              <a:rPr lang="en-US" sz="2800" dirty="0"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1515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095FFF-7EB1-4803-B286-0F137484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148CC-F6BE-46DB-831A-E846FF464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report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“The Hindu” </a:t>
            </a:r>
            <a:r>
              <a:rPr lang="en-US" dirty="0"/>
              <a:t>on 06 September,2021, India has already created national database with records of 5.5 crore farmers.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Goal:</a:t>
            </a:r>
            <a:r>
              <a:rPr lang="en-US" dirty="0"/>
              <a:t> </a:t>
            </a:r>
            <a:r>
              <a:rPr lang="en-US" dirty="0">
                <a:solidFill>
                  <a:srgbClr val="282828"/>
                </a:solidFill>
                <a:latin typeface="TundraWeb"/>
              </a:rPr>
              <a:t>T</a:t>
            </a:r>
            <a:r>
              <a:rPr lang="en-US" b="0" i="0" dirty="0">
                <a:solidFill>
                  <a:srgbClr val="282828"/>
                </a:solidFill>
                <a:effectLst/>
                <a:latin typeface="TundraWeb"/>
              </a:rPr>
              <a:t>argeted service delivery with higher efficiency and in a focused &amp; time bound manner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9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F727-C82B-4F74-80AE-0EC77C32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06C87-EC38-4430-90C0-047DB3D36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Frontend: HTML, CSS, JavaScript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Backend: Oracle SQL</a:t>
            </a:r>
          </a:p>
        </p:txBody>
      </p:sp>
    </p:spTree>
    <p:extLst>
      <p:ext uri="{BB962C8B-B14F-4D97-AF65-F5344CB8AC3E}">
        <p14:creationId xmlns:p14="http://schemas.microsoft.com/office/powerpoint/2010/main" val="141719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39B5-C6F1-4B52-9EE7-630DA45F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1919-2411-4366-8BB5-ACDDC47A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Separate Admin and User login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Searching database based on area, crops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Question answer section for farmers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Farmer’s personal information only available to the admin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Section for common crop/animal related diseases and solutions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9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7275-C17C-47BA-B6C0-4C40AEF6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B05B6E-EC37-4E0B-8510-4BEAF8BC1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58" y="2564892"/>
            <a:ext cx="1368552" cy="17282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401630-4FA6-42D3-B62E-E096499E7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442" y="2564892"/>
            <a:ext cx="1368552" cy="1728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A38EE1-D430-4B09-9343-D543C18B8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884" y="2564892"/>
            <a:ext cx="1368552" cy="17282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43963F-A39C-4C8D-B695-F6A59E842E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000" y="2564892"/>
            <a:ext cx="1368552" cy="17130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3C6D48-1A2E-47F0-96C1-3A9AC29AD44F}"/>
              </a:ext>
            </a:extLst>
          </p:cNvPr>
          <p:cNvSpPr txBox="1"/>
          <p:nvPr/>
        </p:nvSpPr>
        <p:spPr>
          <a:xfrm>
            <a:off x="1202211" y="4634144"/>
            <a:ext cx="165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Farhan</a:t>
            </a:r>
          </a:p>
          <a:p>
            <a:pPr algn="ctr"/>
            <a:r>
              <a:rPr lang="en-US" sz="1400" dirty="0"/>
              <a:t>Id: 202014014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F6835B-0600-48D3-843A-A215F292C51E}"/>
              </a:ext>
            </a:extLst>
          </p:cNvPr>
          <p:cNvSpPr txBox="1"/>
          <p:nvPr/>
        </p:nvSpPr>
        <p:spPr>
          <a:xfrm>
            <a:off x="3322653" y="4634144"/>
            <a:ext cx="165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Tausif</a:t>
            </a:r>
            <a:endParaRPr lang="en-US" sz="1400" dirty="0"/>
          </a:p>
          <a:p>
            <a:pPr algn="ctr"/>
            <a:r>
              <a:rPr lang="en-US" sz="1400" dirty="0"/>
              <a:t>Id: 202014036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AEEFA-FBAA-4E3D-B615-58EB194B4818}"/>
              </a:ext>
            </a:extLst>
          </p:cNvPr>
          <p:cNvSpPr txBox="1"/>
          <p:nvPr/>
        </p:nvSpPr>
        <p:spPr>
          <a:xfrm>
            <a:off x="5457144" y="4634144"/>
            <a:ext cx="165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Rafat</a:t>
            </a:r>
            <a:endParaRPr lang="en-US" sz="1400" dirty="0"/>
          </a:p>
          <a:p>
            <a:pPr algn="ctr"/>
            <a:r>
              <a:rPr lang="en-US" sz="1400" dirty="0"/>
              <a:t>Id: 202014032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22236-9F96-41DC-919C-875BF7EBF1B2}"/>
              </a:ext>
            </a:extLst>
          </p:cNvPr>
          <p:cNvSpPr txBox="1"/>
          <p:nvPr/>
        </p:nvSpPr>
        <p:spPr>
          <a:xfrm>
            <a:off x="7591635" y="4634144"/>
            <a:ext cx="165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Rifat</a:t>
            </a:r>
          </a:p>
          <a:p>
            <a:pPr algn="ctr"/>
            <a:r>
              <a:rPr lang="en-US" sz="1400" dirty="0"/>
              <a:t>Id: 202014034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D8574A-F6D0-4633-BF22-EC4653526B8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4" b="10700"/>
          <a:stretch/>
        </p:blipFill>
        <p:spPr>
          <a:xfrm>
            <a:off x="9825326" y="2580025"/>
            <a:ext cx="1368552" cy="17130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B2204B-F3E1-4A6F-AA55-F434B837E81D}"/>
              </a:ext>
            </a:extLst>
          </p:cNvPr>
          <p:cNvSpPr txBox="1"/>
          <p:nvPr/>
        </p:nvSpPr>
        <p:spPr>
          <a:xfrm>
            <a:off x="9683979" y="4651900"/>
            <a:ext cx="165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Navid</a:t>
            </a:r>
            <a:endParaRPr lang="en-US" sz="1400" dirty="0"/>
          </a:p>
          <a:p>
            <a:pPr algn="ctr"/>
            <a:r>
              <a:rPr lang="en-US" sz="1400" dirty="0"/>
              <a:t>Id: 202014031</a:t>
            </a:r>
          </a:p>
        </p:txBody>
      </p:sp>
    </p:spTree>
    <p:extLst>
      <p:ext uri="{BB962C8B-B14F-4D97-AF65-F5344CB8AC3E}">
        <p14:creationId xmlns:p14="http://schemas.microsoft.com/office/powerpoint/2010/main" val="217173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295-2000-445D-BD6C-7D58FA161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66BBB-A8FB-4E20-A395-AAB4AC9E1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TCB Goods Distribution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333003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8630-FE8A-47A4-AA9F-EF381AAD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BE18-74C4-416A-A70F-6DA3B805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347" y="2249424"/>
            <a:ext cx="972007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 provide an easier medium to mass people to get registered.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Ensuring proper distribution of TCB family cards.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Ensuring proper distribution of goods among mass people.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Providing a fully digitalized database platform to the dealers and general people.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Giving information of distribution centers and distribution dates to the users.</a:t>
            </a:r>
          </a:p>
        </p:txBody>
      </p:sp>
    </p:spTree>
    <p:extLst>
      <p:ext uri="{BB962C8B-B14F-4D97-AF65-F5344CB8AC3E}">
        <p14:creationId xmlns:p14="http://schemas.microsoft.com/office/powerpoint/2010/main" val="200573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F955-2F6A-44DD-A4E4-B2F49458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AC512-3943-4F54-A991-63586E121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Assigned government officials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TCB dealers and distributors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Mass public</a:t>
            </a:r>
          </a:p>
        </p:txBody>
      </p:sp>
    </p:spTree>
    <p:extLst>
      <p:ext uri="{BB962C8B-B14F-4D97-AF65-F5344CB8AC3E}">
        <p14:creationId xmlns:p14="http://schemas.microsoft.com/office/powerpoint/2010/main" val="206798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211C-7E52-4FDC-A55B-5D3FA15A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820EE-745B-4F73-99BC-7D74DD9E1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TCB Goods Distribution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112688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933D-6CB7-4F05-9F48-96AA3F23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F1760-6CB5-4062-B629-BAF37F2FF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System: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02111-2BEB-4592-9E21-3AA55DE9D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351" y="2948150"/>
            <a:ext cx="2766874" cy="2911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57836-4129-475F-83F8-BC2630F08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449" y="2948150"/>
            <a:ext cx="5300202" cy="28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1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933D-6CB7-4F05-9F48-96AA3F23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DD42109-36E3-4AFE-A6BA-451B9B8E3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62" y="2042608"/>
            <a:ext cx="4001413" cy="3650197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279EAF-9447-4230-BB60-041E01B26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809" y="2042608"/>
            <a:ext cx="4922002" cy="37175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A0533A-B7C6-4015-BFB6-0E1B83E52AFF}"/>
              </a:ext>
            </a:extLst>
          </p:cNvPr>
          <p:cNvSpPr txBox="1"/>
          <p:nvPr/>
        </p:nvSpPr>
        <p:spPr>
          <a:xfrm>
            <a:off x="1483762" y="5760132"/>
            <a:ext cx="904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7D5ACF-4FA3-4CB7-B0D4-F83559C7C149}"/>
              </a:ext>
            </a:extLst>
          </p:cNvPr>
          <p:cNvSpPr txBox="1"/>
          <p:nvPr/>
        </p:nvSpPr>
        <p:spPr>
          <a:xfrm>
            <a:off x="6096000" y="5760132"/>
            <a:ext cx="1671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17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597</TotalTime>
  <Words>369</Words>
  <Application>Microsoft Office PowerPoint</Application>
  <PresentationFormat>Widescreen</PresentationFormat>
  <Paragraphs>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Kalpurush</vt:lpstr>
      <vt:lpstr>TundraWeb</vt:lpstr>
      <vt:lpstr>Tw Cen MT</vt:lpstr>
      <vt:lpstr>Tw Cen MT Condensed</vt:lpstr>
      <vt:lpstr>Wingdings</vt:lpstr>
      <vt:lpstr>Wingdings 3</vt:lpstr>
      <vt:lpstr>Integral</vt:lpstr>
      <vt:lpstr>Project Proposal </vt:lpstr>
      <vt:lpstr>PROJECT NAME </vt:lpstr>
      <vt:lpstr>Group members</vt:lpstr>
      <vt:lpstr>Project 1</vt:lpstr>
      <vt:lpstr>Objective</vt:lpstr>
      <vt:lpstr>Users</vt:lpstr>
      <vt:lpstr>Literature review</vt:lpstr>
      <vt:lpstr>Literature Review</vt:lpstr>
      <vt:lpstr>Literature Review</vt:lpstr>
      <vt:lpstr>Literature Review</vt:lpstr>
      <vt:lpstr>Field Visit</vt:lpstr>
      <vt:lpstr>Language Used</vt:lpstr>
      <vt:lpstr>Features</vt:lpstr>
      <vt:lpstr>Project 2</vt:lpstr>
      <vt:lpstr>Objective</vt:lpstr>
      <vt:lpstr>Users</vt:lpstr>
      <vt:lpstr>Literature review</vt:lpstr>
      <vt:lpstr>Literature Review</vt:lpstr>
      <vt:lpstr>Literature review</vt:lpstr>
      <vt:lpstr>Literature Review</vt:lpstr>
      <vt:lpstr>Language Using</vt:lpstr>
      <vt:lpstr>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Farhan Nasif Nizami</dc:creator>
  <cp:lastModifiedBy>Tausiful Haque</cp:lastModifiedBy>
  <cp:revision>45</cp:revision>
  <dcterms:created xsi:type="dcterms:W3CDTF">2022-04-15T17:49:06Z</dcterms:created>
  <dcterms:modified xsi:type="dcterms:W3CDTF">2022-04-18T21:07:35Z</dcterms:modified>
</cp:coreProperties>
</file>