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686a26527_2_41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e686a26527_2_413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e686a26527_2_51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e686a26527_2_51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686a26527_2_62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e686a26527_2_62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686a26527_2_64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e686a26527_2_647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e686a26527_2_68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e686a26527_2_68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e686a26527_2_73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e686a26527_2_73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686a26527_2_78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e686a26527_2_78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686a26527_2_8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e686a26527_2_888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e686a26527_2_89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e686a26527_2_89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686a26527_2_9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e686a26527_2_90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86a26527_2_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e686a26527_2_3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e686a26527_2_91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ge686a26527_2_913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86a26527_2_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686a26527_2_7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86a26527_2_8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686a26527_2_87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86a26527_2_13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e686a26527_2_13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86a26527_2_14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686a26527_2_148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686a26527_2_2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e686a26527_2_21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686a26527_2_3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e686a26527_2_30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686a26527_2_40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e686a26527_2_40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319656" y="415769"/>
            <a:ext cx="6504686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67145" y="1634769"/>
            <a:ext cx="8409708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319656" y="415769"/>
            <a:ext cx="6504686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319656" y="415769"/>
            <a:ext cx="6504686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19656" y="415769"/>
            <a:ext cx="6504686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67145" y="1634769"/>
            <a:ext cx="8409708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27.jpg"/><Relationship Id="rId5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jpg"/><Relationship Id="rId8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5.png"/><Relationship Id="rId13" Type="http://schemas.openxmlformats.org/officeDocument/2006/relationships/image" Target="../media/image2.jp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9" Type="http://schemas.openxmlformats.org/officeDocument/2006/relationships/image" Target="../media/image9.jpg"/><Relationship Id="rId15" Type="http://schemas.openxmlformats.org/officeDocument/2006/relationships/image" Target="../media/image21.jpg"/><Relationship Id="rId14" Type="http://schemas.openxmlformats.org/officeDocument/2006/relationships/image" Target="../media/image1.jpg"/><Relationship Id="rId5" Type="http://schemas.openxmlformats.org/officeDocument/2006/relationships/image" Target="../media/image26.png"/><Relationship Id="rId6" Type="http://schemas.openxmlformats.org/officeDocument/2006/relationships/image" Target="../media/image13.jpg"/><Relationship Id="rId7" Type="http://schemas.openxmlformats.org/officeDocument/2006/relationships/image" Target="../media/image16.jpg"/><Relationship Id="rId8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13" Type="http://schemas.openxmlformats.org/officeDocument/2006/relationships/image" Target="../media/image16.jpg"/><Relationship Id="rId1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1.jpg"/><Relationship Id="rId15" Type="http://schemas.openxmlformats.org/officeDocument/2006/relationships/image" Target="../media/image9.jpg"/><Relationship Id="rId1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jpg"/><Relationship Id="rId10" Type="http://schemas.openxmlformats.org/officeDocument/2006/relationships/image" Target="../media/image13.jpg"/><Relationship Id="rId13" Type="http://schemas.openxmlformats.org/officeDocument/2006/relationships/image" Target="../media/image9.jpg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5" Type="http://schemas.openxmlformats.org/officeDocument/2006/relationships/image" Target="../media/image2.jpg"/><Relationship Id="rId14" Type="http://schemas.openxmlformats.org/officeDocument/2006/relationships/image" Target="../media/image1.jpg"/><Relationship Id="rId16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4.jpg"/><Relationship Id="rId7" Type="http://schemas.openxmlformats.org/officeDocument/2006/relationships/image" Target="../media/image11.jp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Captioning images </a:t>
            </a:r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DIVERSE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 txBox="1"/>
          <p:nvPr>
            <p:ph type="title"/>
          </p:nvPr>
        </p:nvSpPr>
        <p:spPr>
          <a:xfrm>
            <a:off x="384724" y="535134"/>
            <a:ext cx="580580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Insight 3: Jointly train on multiple sources</a:t>
            </a:r>
            <a:endParaRPr sz="3000"/>
          </a:p>
        </p:txBody>
      </p:sp>
      <p:sp>
        <p:nvSpPr>
          <p:cNvPr id="481" name="Google Shape;481;p28"/>
          <p:cNvSpPr txBox="1"/>
          <p:nvPr/>
        </p:nvSpPr>
        <p:spPr>
          <a:xfrm>
            <a:off x="6122104" y="2874452"/>
            <a:ext cx="4413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914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joint  training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8"/>
          <p:cNvSpPr txBox="1"/>
          <p:nvPr/>
        </p:nvSpPr>
        <p:spPr>
          <a:xfrm>
            <a:off x="5955183" y="3349900"/>
            <a:ext cx="66802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636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shared  parameters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28"/>
          <p:cNvGrpSpPr/>
          <p:nvPr/>
        </p:nvGrpSpPr>
        <p:grpSpPr>
          <a:xfrm>
            <a:off x="3307468" y="2318232"/>
            <a:ext cx="1304925" cy="1856105"/>
            <a:chOff x="3307468" y="2318232"/>
            <a:chExt cx="1304925" cy="1856105"/>
          </a:xfrm>
        </p:grpSpPr>
        <p:sp>
          <p:nvSpPr>
            <p:cNvPr id="484" name="Google Shape;484;p28"/>
            <p:cNvSpPr/>
            <p:nvPr/>
          </p:nvSpPr>
          <p:spPr>
            <a:xfrm>
              <a:off x="3307468" y="231823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2" y="167560"/>
                  </a:lnTo>
                  <a:lnTo>
                    <a:pt x="22100" y="121798"/>
                  </a:lnTo>
                  <a:lnTo>
                    <a:pt x="47767" y="81430"/>
                  </a:lnTo>
                  <a:lnTo>
                    <a:pt x="81438" y="47761"/>
                  </a:lnTo>
                  <a:lnTo>
                    <a:pt x="121809" y="22097"/>
                  </a:lnTo>
                  <a:lnTo>
                    <a:pt x="167572" y="5741"/>
                  </a:lnTo>
                  <a:lnTo>
                    <a:pt x="217424" y="0"/>
                  </a:lnTo>
                  <a:lnTo>
                    <a:pt x="1086997" y="0"/>
                  </a:lnTo>
                  <a:lnTo>
                    <a:pt x="1129618" y="4215"/>
                  </a:lnTo>
                  <a:lnTo>
                    <a:pt x="1170207" y="16549"/>
                  </a:lnTo>
                  <a:lnTo>
                    <a:pt x="1207622" y="36526"/>
                  </a:lnTo>
                  <a:lnTo>
                    <a:pt x="1240722" y="63677"/>
                  </a:lnTo>
                  <a:lnTo>
                    <a:pt x="1267873" y="96788"/>
                  </a:lnTo>
                  <a:lnTo>
                    <a:pt x="1287850" y="134208"/>
                  </a:lnTo>
                  <a:lnTo>
                    <a:pt x="1300182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6" y="1688235"/>
                  </a:lnTo>
                  <a:lnTo>
                    <a:pt x="1282302" y="1733999"/>
                  </a:lnTo>
                  <a:lnTo>
                    <a:pt x="1256639" y="1774369"/>
                  </a:lnTo>
                  <a:lnTo>
                    <a:pt x="1222973" y="1808041"/>
                  </a:lnTo>
                  <a:lnTo>
                    <a:pt x="1182608" y="1833708"/>
                  </a:lnTo>
                  <a:lnTo>
                    <a:pt x="1136848" y="1850066"/>
                  </a:lnTo>
                  <a:lnTo>
                    <a:pt x="1086997" y="1855808"/>
                  </a:lnTo>
                  <a:lnTo>
                    <a:pt x="217424" y="1855808"/>
                  </a:lnTo>
                  <a:lnTo>
                    <a:pt x="167572" y="1850066"/>
                  </a:lnTo>
                  <a:lnTo>
                    <a:pt x="121809" y="1833708"/>
                  </a:lnTo>
                  <a:lnTo>
                    <a:pt x="81438" y="1808041"/>
                  </a:lnTo>
                  <a:lnTo>
                    <a:pt x="47767" y="1774369"/>
                  </a:lnTo>
                  <a:lnTo>
                    <a:pt x="22100" y="1733999"/>
                  </a:lnTo>
                  <a:lnTo>
                    <a:pt x="5742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3423043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122" y="1050872"/>
                  </a:moveTo>
                  <a:lnTo>
                    <a:pt x="0" y="1050872"/>
                  </a:ln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3423043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872"/>
                  </a:move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lnTo>
                    <a:pt x="0" y="1050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7" name="Google Shape;487;p28"/>
          <p:cNvSpPr txBox="1"/>
          <p:nvPr/>
        </p:nvSpPr>
        <p:spPr>
          <a:xfrm>
            <a:off x="3733413" y="3538645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3589867" y="240473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28"/>
          <p:cNvGrpSpPr/>
          <p:nvPr/>
        </p:nvGrpSpPr>
        <p:grpSpPr>
          <a:xfrm>
            <a:off x="2484345" y="3233568"/>
            <a:ext cx="4249661" cy="23290"/>
            <a:chOff x="2484345" y="3233568"/>
            <a:chExt cx="4249661" cy="23290"/>
          </a:xfrm>
        </p:grpSpPr>
        <p:sp>
          <p:nvSpPr>
            <p:cNvPr id="490" name="Google Shape;490;p28"/>
            <p:cNvSpPr/>
            <p:nvPr/>
          </p:nvSpPr>
          <p:spPr>
            <a:xfrm>
              <a:off x="2503070" y="3244343"/>
              <a:ext cx="772160" cy="1905"/>
            </a:xfrm>
            <a:custGeom>
              <a:rect b="b" l="l" r="r" t="t"/>
              <a:pathLst>
                <a:path extrusionOk="0" h="1905" w="772160">
                  <a:moveTo>
                    <a:pt x="0" y="0"/>
                  </a:moveTo>
                  <a:lnTo>
                    <a:pt x="771698" y="16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2484345" y="3233668"/>
              <a:ext cx="29845" cy="21590"/>
            </a:xfrm>
            <a:custGeom>
              <a:rect b="b" l="l" r="r" t="t"/>
              <a:pathLst>
                <a:path extrusionOk="0" h="21589" w="29844">
                  <a:moveTo>
                    <a:pt x="29399" y="21424"/>
                  </a:moveTo>
                  <a:lnTo>
                    <a:pt x="0" y="10649"/>
                  </a:lnTo>
                  <a:lnTo>
                    <a:pt x="29449" y="0"/>
                  </a:lnTo>
                  <a:lnTo>
                    <a:pt x="18724" y="10674"/>
                  </a:lnTo>
                  <a:lnTo>
                    <a:pt x="29399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484345" y="3233668"/>
              <a:ext cx="29845" cy="21590"/>
            </a:xfrm>
            <a:custGeom>
              <a:rect b="b" l="l" r="r" t="t"/>
              <a:pathLst>
                <a:path extrusionOk="0" h="21589" w="29844">
                  <a:moveTo>
                    <a:pt x="18724" y="10674"/>
                  </a:moveTo>
                  <a:lnTo>
                    <a:pt x="29449" y="0"/>
                  </a:lnTo>
                  <a:lnTo>
                    <a:pt x="0" y="10649"/>
                  </a:lnTo>
                  <a:lnTo>
                    <a:pt x="29399" y="21424"/>
                  </a:lnTo>
                  <a:lnTo>
                    <a:pt x="18724" y="106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264043" y="32352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24" y="10749"/>
                  </a:lnTo>
                  <a:lnTo>
                    <a:pt x="49" y="0"/>
                  </a:lnTo>
                  <a:lnTo>
                    <a:pt x="29449" y="1077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264043" y="32352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24" y="10749"/>
                  </a:moveTo>
                  <a:lnTo>
                    <a:pt x="0" y="21424"/>
                  </a:lnTo>
                  <a:lnTo>
                    <a:pt x="29449" y="10774"/>
                  </a:lnTo>
                  <a:lnTo>
                    <a:pt x="49" y="0"/>
                  </a:lnTo>
                  <a:lnTo>
                    <a:pt x="10724" y="107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951562" y="3244268"/>
              <a:ext cx="763905" cy="0"/>
            </a:xfrm>
            <a:custGeom>
              <a:rect b="b" l="l" r="r" t="t"/>
              <a:pathLst>
                <a:path extrusionOk="0" h="120000" w="763904">
                  <a:moveTo>
                    <a:pt x="0" y="0"/>
                  </a:moveTo>
                  <a:lnTo>
                    <a:pt x="76332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932838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449" y="21424"/>
                  </a:moveTo>
                  <a:lnTo>
                    <a:pt x="0" y="10699"/>
                  </a:lnTo>
                  <a:lnTo>
                    <a:pt x="29449" y="0"/>
                  </a:lnTo>
                  <a:lnTo>
                    <a:pt x="18724" y="10699"/>
                  </a:lnTo>
                  <a:lnTo>
                    <a:pt x="29449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5932838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699"/>
                  </a:moveTo>
                  <a:lnTo>
                    <a:pt x="29449" y="0"/>
                  </a:lnTo>
                  <a:lnTo>
                    <a:pt x="0" y="10699"/>
                  </a:lnTo>
                  <a:lnTo>
                    <a:pt x="29449" y="21424"/>
                  </a:lnTo>
                  <a:lnTo>
                    <a:pt x="18724" y="106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6704161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24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704161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24" y="10699"/>
                  </a:moveTo>
                  <a:lnTo>
                    <a:pt x="0" y="21424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724" y="106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0" name="Google Shape;500;p28"/>
          <p:cNvSpPr/>
          <p:nvPr/>
        </p:nvSpPr>
        <p:spPr>
          <a:xfrm>
            <a:off x="1166047" y="4375291"/>
            <a:ext cx="1304397" cy="153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" name="Google Shape;501;p28"/>
          <p:cNvSpPr/>
          <p:nvPr/>
        </p:nvSpPr>
        <p:spPr>
          <a:xfrm>
            <a:off x="4160716" y="4292816"/>
            <a:ext cx="329749" cy="318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" name="Google Shape;502;p28"/>
          <p:cNvSpPr txBox="1"/>
          <p:nvPr/>
        </p:nvSpPr>
        <p:spPr>
          <a:xfrm>
            <a:off x="4551242" y="4337098"/>
            <a:ext cx="9398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MSCOCO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8"/>
          <p:cNvGrpSpPr/>
          <p:nvPr/>
        </p:nvGrpSpPr>
        <p:grpSpPr>
          <a:xfrm>
            <a:off x="3922867" y="1927143"/>
            <a:ext cx="3724542" cy="2724122"/>
            <a:chOff x="3922867" y="1927143"/>
            <a:chExt cx="3724542" cy="2724122"/>
          </a:xfrm>
        </p:grpSpPr>
        <p:sp>
          <p:nvSpPr>
            <p:cNvPr id="504" name="Google Shape;504;p28"/>
            <p:cNvSpPr/>
            <p:nvPr/>
          </p:nvSpPr>
          <p:spPr>
            <a:xfrm>
              <a:off x="4547765" y="1927143"/>
              <a:ext cx="225724" cy="1999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3959667" y="2027810"/>
              <a:ext cx="565150" cy="290830"/>
            </a:xfrm>
            <a:custGeom>
              <a:rect b="b" l="l" r="r" t="t"/>
              <a:pathLst>
                <a:path extrusionOk="0" h="290830" w="565150">
                  <a:moveTo>
                    <a:pt x="0" y="290421"/>
                  </a:moveTo>
                  <a:lnTo>
                    <a:pt x="23522" y="218345"/>
                  </a:lnTo>
                  <a:lnTo>
                    <a:pt x="51365" y="183570"/>
                  </a:lnTo>
                  <a:lnTo>
                    <a:pt x="88544" y="150311"/>
                  </a:lnTo>
                  <a:lnTo>
                    <a:pt x="134018" y="119072"/>
                  </a:lnTo>
                  <a:lnTo>
                    <a:pt x="186749" y="90359"/>
                  </a:lnTo>
                  <a:lnTo>
                    <a:pt x="230447" y="70787"/>
                  </a:lnTo>
                  <a:lnTo>
                    <a:pt x="277211" y="53133"/>
                  </a:lnTo>
                  <a:lnTo>
                    <a:pt x="326600" y="37609"/>
                  </a:lnTo>
                  <a:lnTo>
                    <a:pt x="378174" y="24429"/>
                  </a:lnTo>
                  <a:lnTo>
                    <a:pt x="431505" y="13808"/>
                  </a:lnTo>
                  <a:lnTo>
                    <a:pt x="486149" y="5957"/>
                  </a:lnTo>
                  <a:lnTo>
                    <a:pt x="527714" y="2017"/>
                  </a:lnTo>
                  <a:lnTo>
                    <a:pt x="555623" y="367"/>
                  </a:lnTo>
                  <a:lnTo>
                    <a:pt x="557948" y="262"/>
                  </a:lnTo>
                  <a:lnTo>
                    <a:pt x="560273" y="167"/>
                  </a:lnTo>
                  <a:lnTo>
                    <a:pt x="562623" y="79"/>
                  </a:lnTo>
                  <a:lnTo>
                    <a:pt x="5649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374" y="21419"/>
                  </a:moveTo>
                  <a:lnTo>
                    <a:pt x="10899" y="10519"/>
                  </a:lnTo>
                  <a:lnTo>
                    <a:pt x="0" y="0"/>
                  </a:lnTo>
                  <a:lnTo>
                    <a:pt x="29624" y="10189"/>
                  </a:lnTo>
                  <a:lnTo>
                    <a:pt x="374" y="21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899" y="10519"/>
                  </a:moveTo>
                  <a:lnTo>
                    <a:pt x="374" y="21419"/>
                  </a:lnTo>
                  <a:lnTo>
                    <a:pt x="29624" y="10189"/>
                  </a:lnTo>
                  <a:lnTo>
                    <a:pt x="0" y="0"/>
                  </a:lnTo>
                  <a:lnTo>
                    <a:pt x="10899" y="105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4796615" y="2027868"/>
              <a:ext cx="539115" cy="311150"/>
            </a:xfrm>
            <a:custGeom>
              <a:rect b="b" l="l" r="r" t="t"/>
              <a:pathLst>
                <a:path extrusionOk="0" h="311150" w="539114">
                  <a:moveTo>
                    <a:pt x="538848" y="311026"/>
                  </a:moveTo>
                  <a:lnTo>
                    <a:pt x="533062" y="272154"/>
                  </a:lnTo>
                  <a:lnTo>
                    <a:pt x="516362" y="233823"/>
                  </a:lnTo>
                  <a:lnTo>
                    <a:pt x="489742" y="196574"/>
                  </a:lnTo>
                  <a:lnTo>
                    <a:pt x="454193" y="160949"/>
                  </a:lnTo>
                  <a:lnTo>
                    <a:pt x="410706" y="127487"/>
                  </a:lnTo>
                  <a:lnTo>
                    <a:pt x="360274" y="96732"/>
                  </a:lnTo>
                  <a:lnTo>
                    <a:pt x="318485" y="75768"/>
                  </a:lnTo>
                  <a:lnTo>
                    <a:pt x="273761" y="56858"/>
                  </a:lnTo>
                  <a:lnTo>
                    <a:pt x="226526" y="40230"/>
                  </a:lnTo>
                  <a:lnTo>
                    <a:pt x="177199" y="26114"/>
                  </a:lnTo>
                  <a:lnTo>
                    <a:pt x="126212" y="14738"/>
                  </a:lnTo>
                  <a:lnTo>
                    <a:pt x="73949" y="6329"/>
                  </a:lnTo>
                  <a:lnTo>
                    <a:pt x="34195" y="2106"/>
                  </a:lnTo>
                  <a:lnTo>
                    <a:pt x="824" y="3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199" y="21417"/>
                  </a:moveTo>
                  <a:lnTo>
                    <a:pt x="0" y="10102"/>
                  </a:lnTo>
                  <a:lnTo>
                    <a:pt x="29649" y="0"/>
                  </a:lnTo>
                  <a:lnTo>
                    <a:pt x="18724" y="10487"/>
                  </a:lnTo>
                  <a:lnTo>
                    <a:pt x="29199" y="21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487"/>
                  </a:moveTo>
                  <a:lnTo>
                    <a:pt x="29649" y="0"/>
                  </a:lnTo>
                  <a:lnTo>
                    <a:pt x="0" y="10102"/>
                  </a:lnTo>
                  <a:lnTo>
                    <a:pt x="29199" y="21417"/>
                  </a:lnTo>
                  <a:lnTo>
                    <a:pt x="18724" y="1048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938617" y="285926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0" y="43249"/>
                  </a:lnTo>
                  <a:lnTo>
                    <a:pt x="15749" y="0"/>
                  </a:lnTo>
                  <a:lnTo>
                    <a:pt x="3147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15749" y="0"/>
                  </a:lnTo>
                  <a:lnTo>
                    <a:pt x="0" y="43249"/>
                  </a:lnTo>
                  <a:lnTo>
                    <a:pt x="3147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961911" y="4296991"/>
              <a:ext cx="685498" cy="3542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5" name="Google Shape;515;p28"/>
          <p:cNvSpPr txBox="1"/>
          <p:nvPr/>
        </p:nvSpPr>
        <p:spPr>
          <a:xfrm>
            <a:off x="2544678" y="3361626"/>
            <a:ext cx="66802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636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shared  parameters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4419671" y="2134332"/>
            <a:ext cx="528955" cy="236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168275" lvl="0" marL="180340" marR="508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rial"/>
                <a:ea typeface="Arial"/>
                <a:cs typeface="Arial"/>
                <a:sym typeface="Arial"/>
              </a:rPr>
              <a:t>Elementwise  sum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28"/>
          <p:cNvGrpSpPr/>
          <p:nvPr/>
        </p:nvGrpSpPr>
        <p:grpSpPr>
          <a:xfrm>
            <a:off x="1166022" y="2316382"/>
            <a:ext cx="1304925" cy="1856105"/>
            <a:chOff x="1166022" y="2316382"/>
            <a:chExt cx="1304925" cy="1856105"/>
          </a:xfrm>
        </p:grpSpPr>
        <p:sp>
          <p:nvSpPr>
            <p:cNvPr id="518" name="Google Shape;518;p28"/>
            <p:cNvSpPr/>
            <p:nvPr/>
          </p:nvSpPr>
          <p:spPr>
            <a:xfrm>
              <a:off x="1166022" y="231638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1" y="167560"/>
                  </a:lnTo>
                  <a:lnTo>
                    <a:pt x="22097" y="121798"/>
                  </a:lnTo>
                  <a:lnTo>
                    <a:pt x="47761" y="81430"/>
                  </a:lnTo>
                  <a:lnTo>
                    <a:pt x="81428" y="47761"/>
                  </a:lnTo>
                  <a:lnTo>
                    <a:pt x="121795" y="22097"/>
                  </a:lnTo>
                  <a:lnTo>
                    <a:pt x="167555" y="5741"/>
                  </a:lnTo>
                  <a:lnTo>
                    <a:pt x="217404" y="0"/>
                  </a:lnTo>
                  <a:lnTo>
                    <a:pt x="1086992" y="0"/>
                  </a:lnTo>
                  <a:lnTo>
                    <a:pt x="1129604" y="4215"/>
                  </a:lnTo>
                  <a:lnTo>
                    <a:pt x="1170190" y="16549"/>
                  </a:lnTo>
                  <a:lnTo>
                    <a:pt x="1207608" y="36526"/>
                  </a:lnTo>
                  <a:lnTo>
                    <a:pt x="1240720" y="63677"/>
                  </a:lnTo>
                  <a:lnTo>
                    <a:pt x="1267870" y="96788"/>
                  </a:lnTo>
                  <a:lnTo>
                    <a:pt x="1287848" y="134208"/>
                  </a:lnTo>
                  <a:lnTo>
                    <a:pt x="1300181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5" y="1688235"/>
                  </a:lnTo>
                  <a:lnTo>
                    <a:pt x="1282300" y="1733999"/>
                  </a:lnTo>
                  <a:lnTo>
                    <a:pt x="1256636" y="1774369"/>
                  </a:lnTo>
                  <a:lnTo>
                    <a:pt x="1222968" y="1808041"/>
                  </a:lnTo>
                  <a:lnTo>
                    <a:pt x="1182602" y="1833708"/>
                  </a:lnTo>
                  <a:lnTo>
                    <a:pt x="1136841" y="1850066"/>
                  </a:lnTo>
                  <a:lnTo>
                    <a:pt x="1086992" y="1855808"/>
                  </a:lnTo>
                  <a:lnTo>
                    <a:pt x="217404" y="1855808"/>
                  </a:lnTo>
                  <a:lnTo>
                    <a:pt x="167555" y="1850066"/>
                  </a:lnTo>
                  <a:lnTo>
                    <a:pt x="121795" y="1833708"/>
                  </a:lnTo>
                  <a:lnTo>
                    <a:pt x="81428" y="1808041"/>
                  </a:lnTo>
                  <a:lnTo>
                    <a:pt x="47761" y="1774369"/>
                  </a:lnTo>
                  <a:lnTo>
                    <a:pt x="22097" y="1733999"/>
                  </a:lnTo>
                  <a:lnTo>
                    <a:pt x="5741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097" y="1050922"/>
                  </a:moveTo>
                  <a:lnTo>
                    <a:pt x="0" y="1050922"/>
                  </a:ln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922"/>
                  </a:move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lnTo>
                    <a:pt x="0" y="1050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1" name="Google Shape;521;p28"/>
          <p:cNvSpPr txBox="1"/>
          <p:nvPr/>
        </p:nvSpPr>
        <p:spPr>
          <a:xfrm>
            <a:off x="1613029" y="3536787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1469472" y="240288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Google Shape;523;p28"/>
          <p:cNvGrpSpPr/>
          <p:nvPr/>
        </p:nvGrpSpPr>
        <p:grpSpPr>
          <a:xfrm>
            <a:off x="1802488" y="2321745"/>
            <a:ext cx="6073648" cy="1953895"/>
            <a:chOff x="1802488" y="2321745"/>
            <a:chExt cx="6073648" cy="1953895"/>
          </a:xfrm>
        </p:grpSpPr>
        <p:sp>
          <p:nvSpPr>
            <p:cNvPr id="524" name="Google Shape;524;p28"/>
            <p:cNvSpPr/>
            <p:nvPr/>
          </p:nvSpPr>
          <p:spPr>
            <a:xfrm>
              <a:off x="1818221" y="285741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733136" y="2321745"/>
              <a:ext cx="1143000" cy="1953895"/>
            </a:xfrm>
            <a:custGeom>
              <a:rect b="b" l="l" r="r" t="t"/>
              <a:pathLst>
                <a:path extrusionOk="0" h="1953895" w="1143000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07" y="117600"/>
                  </a:lnTo>
                  <a:lnTo>
                    <a:pt x="1142997" y="190499"/>
                  </a:lnTo>
                  <a:lnTo>
                    <a:pt x="1142997" y="1763396"/>
                  </a:lnTo>
                  <a:lnTo>
                    <a:pt x="1137967" y="1807073"/>
                  </a:lnTo>
                  <a:lnTo>
                    <a:pt x="1123637" y="1847168"/>
                  </a:lnTo>
                  <a:lnTo>
                    <a:pt x="1101151" y="1882539"/>
                  </a:lnTo>
                  <a:lnTo>
                    <a:pt x="1071652" y="1912042"/>
                  </a:lnTo>
                  <a:lnTo>
                    <a:pt x="1036281" y="1934531"/>
                  </a:lnTo>
                  <a:lnTo>
                    <a:pt x="996182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8" name="Google Shape;528;p28"/>
          <p:cNvSpPr txBox="1"/>
          <p:nvPr/>
        </p:nvSpPr>
        <p:spPr>
          <a:xfrm>
            <a:off x="6874361" y="336954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8"/>
          <p:cNvSpPr txBox="1"/>
          <p:nvPr/>
        </p:nvSpPr>
        <p:spPr>
          <a:xfrm>
            <a:off x="6874336" y="240824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 txBox="1"/>
          <p:nvPr/>
        </p:nvSpPr>
        <p:spPr>
          <a:xfrm>
            <a:off x="6912611" y="3886192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6912585" y="288889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 txBox="1"/>
          <p:nvPr/>
        </p:nvSpPr>
        <p:spPr>
          <a:xfrm>
            <a:off x="2657526" y="2860831"/>
            <a:ext cx="4413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914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joint  training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1064635" y="1511109"/>
            <a:ext cx="1507490" cy="248285"/>
          </a:xfrm>
          <a:custGeom>
            <a:rect b="b" l="l" r="r" t="t"/>
            <a:pathLst>
              <a:path extrusionOk="0" h="248285" w="1507489">
                <a:moveTo>
                  <a:pt x="0" y="41349"/>
                </a:moveTo>
                <a:lnTo>
                  <a:pt x="3249" y="25254"/>
                </a:lnTo>
                <a:lnTo>
                  <a:pt x="12110" y="12110"/>
                </a:lnTo>
                <a:lnTo>
                  <a:pt x="25254" y="3249"/>
                </a:lnTo>
                <a:lnTo>
                  <a:pt x="41349" y="0"/>
                </a:lnTo>
                <a:lnTo>
                  <a:pt x="1465834" y="0"/>
                </a:lnTo>
                <a:lnTo>
                  <a:pt x="1500244" y="18408"/>
                </a:lnTo>
                <a:lnTo>
                  <a:pt x="1507184" y="41349"/>
                </a:lnTo>
                <a:lnTo>
                  <a:pt x="1507184" y="206747"/>
                </a:lnTo>
                <a:lnTo>
                  <a:pt x="1503936" y="222842"/>
                </a:lnTo>
                <a:lnTo>
                  <a:pt x="1495078" y="235987"/>
                </a:lnTo>
                <a:lnTo>
                  <a:pt x="1481935" y="244849"/>
                </a:lnTo>
                <a:lnTo>
                  <a:pt x="1465834" y="248099"/>
                </a:lnTo>
                <a:lnTo>
                  <a:pt x="41349" y="248099"/>
                </a:lnTo>
                <a:lnTo>
                  <a:pt x="25254" y="244849"/>
                </a:lnTo>
                <a:lnTo>
                  <a:pt x="12110" y="235987"/>
                </a:lnTo>
                <a:lnTo>
                  <a:pt x="3249" y="222842"/>
                </a:lnTo>
                <a:lnTo>
                  <a:pt x="0" y="206747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0B52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Google Shape;534;p28"/>
          <p:cNvSpPr txBox="1"/>
          <p:nvPr/>
        </p:nvSpPr>
        <p:spPr>
          <a:xfrm>
            <a:off x="1234004" y="1541175"/>
            <a:ext cx="11658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3876967" y="151281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47" y="25255"/>
                </a:lnTo>
                <a:lnTo>
                  <a:pt x="12106" y="12111"/>
                </a:lnTo>
                <a:lnTo>
                  <a:pt x="25249" y="3249"/>
                </a:lnTo>
                <a:lnTo>
                  <a:pt x="41349" y="0"/>
                </a:lnTo>
                <a:lnTo>
                  <a:pt x="1518621" y="0"/>
                </a:lnTo>
                <a:lnTo>
                  <a:pt x="1553032" y="18410"/>
                </a:lnTo>
                <a:lnTo>
                  <a:pt x="1559971" y="41349"/>
                </a:lnTo>
                <a:lnTo>
                  <a:pt x="1559971" y="206749"/>
                </a:lnTo>
                <a:lnTo>
                  <a:pt x="1556724" y="222845"/>
                </a:lnTo>
                <a:lnTo>
                  <a:pt x="1547865" y="235988"/>
                </a:lnTo>
                <a:lnTo>
                  <a:pt x="1534722" y="244850"/>
                </a:lnTo>
                <a:lnTo>
                  <a:pt x="1518621" y="248099"/>
                </a:lnTo>
                <a:lnTo>
                  <a:pt x="41349" y="248099"/>
                </a:lnTo>
                <a:lnTo>
                  <a:pt x="25249" y="244850"/>
                </a:lnTo>
                <a:lnTo>
                  <a:pt x="12106" y="235988"/>
                </a:lnTo>
                <a:lnTo>
                  <a:pt x="3247" y="222845"/>
                </a:lnTo>
                <a:lnTo>
                  <a:pt x="0" y="206749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" name="Google Shape;536;p28"/>
          <p:cNvSpPr txBox="1"/>
          <p:nvPr/>
        </p:nvSpPr>
        <p:spPr>
          <a:xfrm>
            <a:off x="4171540" y="1542880"/>
            <a:ext cx="9690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Image-Text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6520361" y="151647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51" y="25254"/>
                </a:lnTo>
                <a:lnTo>
                  <a:pt x="12118" y="12110"/>
                </a:lnTo>
                <a:lnTo>
                  <a:pt x="25270" y="3249"/>
                </a:lnTo>
                <a:lnTo>
                  <a:pt x="41374" y="0"/>
                </a:lnTo>
                <a:lnTo>
                  <a:pt x="1518646" y="0"/>
                </a:lnTo>
                <a:lnTo>
                  <a:pt x="1553057" y="18408"/>
                </a:lnTo>
                <a:lnTo>
                  <a:pt x="1559996" y="41349"/>
                </a:lnTo>
                <a:lnTo>
                  <a:pt x="1559996" y="206747"/>
                </a:lnTo>
                <a:lnTo>
                  <a:pt x="1556749" y="222842"/>
                </a:lnTo>
                <a:lnTo>
                  <a:pt x="1547890" y="235987"/>
                </a:lnTo>
                <a:lnTo>
                  <a:pt x="1534747" y="244849"/>
                </a:lnTo>
                <a:lnTo>
                  <a:pt x="1518646" y="248099"/>
                </a:lnTo>
                <a:lnTo>
                  <a:pt x="41374" y="248099"/>
                </a:lnTo>
                <a:lnTo>
                  <a:pt x="25270" y="244849"/>
                </a:lnTo>
                <a:lnTo>
                  <a:pt x="12118" y="235987"/>
                </a:lnTo>
                <a:lnTo>
                  <a:pt x="3251" y="222842"/>
                </a:lnTo>
                <a:lnTo>
                  <a:pt x="0" y="206747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" name="Google Shape;538;p28"/>
          <p:cNvSpPr txBox="1"/>
          <p:nvPr/>
        </p:nvSpPr>
        <p:spPr>
          <a:xfrm>
            <a:off x="6769120" y="1546537"/>
            <a:ext cx="10604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Text-Specific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28"/>
          <p:cNvGrpSpPr/>
          <p:nvPr/>
        </p:nvGrpSpPr>
        <p:grpSpPr>
          <a:xfrm>
            <a:off x="1802488" y="1773008"/>
            <a:ext cx="6031016" cy="2519782"/>
            <a:chOff x="1802488" y="1773008"/>
            <a:chExt cx="6031016" cy="2519782"/>
          </a:xfrm>
        </p:grpSpPr>
        <p:sp>
          <p:nvSpPr>
            <p:cNvPr id="540" name="Google Shape;540;p28"/>
            <p:cNvSpPr/>
            <p:nvPr/>
          </p:nvSpPr>
          <p:spPr>
            <a:xfrm>
              <a:off x="1818221" y="1816233"/>
              <a:ext cx="0" cy="586740"/>
            </a:xfrm>
            <a:custGeom>
              <a:rect b="b" l="l" r="r" t="t"/>
              <a:pathLst>
                <a:path extrusionOk="0" h="586739" w="120000">
                  <a:moveTo>
                    <a:pt x="0" y="58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658190" y="1818008"/>
              <a:ext cx="2540" cy="118745"/>
            </a:xfrm>
            <a:custGeom>
              <a:rect b="b" l="l" r="r" t="t"/>
              <a:pathLst>
                <a:path extrusionOk="0" h="118744" w="2539">
                  <a:moveTo>
                    <a:pt x="2424" y="11865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539"/>
                  </a:moveTo>
                  <a:lnTo>
                    <a:pt x="14849" y="0"/>
                  </a:lnTo>
                  <a:lnTo>
                    <a:pt x="31449" y="42894"/>
                  </a:lnTo>
                  <a:lnTo>
                    <a:pt x="0" y="43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2894"/>
                  </a:moveTo>
                  <a:lnTo>
                    <a:pt x="14849" y="0"/>
                  </a:lnTo>
                  <a:lnTo>
                    <a:pt x="0" y="43539"/>
                  </a:lnTo>
                  <a:lnTo>
                    <a:pt x="31449" y="4289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300885" y="1821793"/>
              <a:ext cx="3810" cy="500380"/>
            </a:xfrm>
            <a:custGeom>
              <a:rect b="b" l="l" r="r" t="t"/>
              <a:pathLst>
                <a:path extrusionOk="0" h="500380" w="3809">
                  <a:moveTo>
                    <a:pt x="3749" y="4999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2"/>
                  </a:moveTo>
                  <a:lnTo>
                    <a:pt x="15424" y="0"/>
                  </a:lnTo>
                  <a:lnTo>
                    <a:pt x="31474" y="43104"/>
                  </a:lnTo>
                  <a:lnTo>
                    <a:pt x="0" y="43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4"/>
                  </a:moveTo>
                  <a:lnTo>
                    <a:pt x="15424" y="0"/>
                  </a:lnTo>
                  <a:lnTo>
                    <a:pt x="0" y="43342"/>
                  </a:lnTo>
                  <a:lnTo>
                    <a:pt x="31474" y="43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261360" y="378104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7261385" y="326439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7261335" y="278374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7654434" y="3450517"/>
              <a:ext cx="179070" cy="279400"/>
            </a:xfrm>
            <a:custGeom>
              <a:rect b="b" l="l" r="r" t="t"/>
              <a:pathLst>
                <a:path extrusionOk="0" h="279400" w="179070">
                  <a:moveTo>
                    <a:pt x="0" y="250499"/>
                  </a:moveTo>
                  <a:lnTo>
                    <a:pt x="7244" y="261588"/>
                  </a:lnTo>
                  <a:lnTo>
                    <a:pt x="26778" y="272968"/>
                  </a:lnTo>
                  <a:lnTo>
                    <a:pt x="55297" y="279201"/>
                  </a:lnTo>
                  <a:lnTo>
                    <a:pt x="89499" y="274849"/>
                  </a:lnTo>
                  <a:lnTo>
                    <a:pt x="125488" y="255930"/>
                  </a:lnTo>
                  <a:lnTo>
                    <a:pt x="156980" y="224277"/>
                  </a:lnTo>
                  <a:lnTo>
                    <a:pt x="177101" y="183179"/>
                  </a:lnTo>
                  <a:lnTo>
                    <a:pt x="178974" y="135924"/>
                  </a:lnTo>
                  <a:lnTo>
                    <a:pt x="171162" y="111107"/>
                  </a:lnTo>
                  <a:lnTo>
                    <a:pt x="139244" y="63123"/>
                  </a:lnTo>
                  <a:lnTo>
                    <a:pt x="103536" y="32301"/>
                  </a:lnTo>
                  <a:lnTo>
                    <a:pt x="60149" y="9474"/>
                  </a:lnTo>
                  <a:lnTo>
                    <a:pt x="27999" y="274"/>
                  </a:lnTo>
                  <a:lnTo>
                    <a:pt x="2652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7662309" y="3440842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324" y="21349"/>
                  </a:moveTo>
                  <a:lnTo>
                    <a:pt x="0" y="7949"/>
                  </a:lnTo>
                  <a:lnTo>
                    <a:pt x="30299" y="0"/>
                  </a:lnTo>
                  <a:lnTo>
                    <a:pt x="18649" y="9674"/>
                  </a:lnTo>
                  <a:lnTo>
                    <a:pt x="28324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7662309" y="3440842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674"/>
                  </a:moveTo>
                  <a:lnTo>
                    <a:pt x="30299" y="0"/>
                  </a:lnTo>
                  <a:lnTo>
                    <a:pt x="0" y="7949"/>
                  </a:lnTo>
                  <a:lnTo>
                    <a:pt x="28324" y="21349"/>
                  </a:lnTo>
                  <a:lnTo>
                    <a:pt x="18649" y="96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763965" y="2338895"/>
              <a:ext cx="1143635" cy="1953895"/>
            </a:xfrm>
            <a:custGeom>
              <a:rect b="b" l="l" r="r" t="t"/>
              <a:pathLst>
                <a:path extrusionOk="0" h="1953895" w="1143635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19" y="117600"/>
                  </a:lnTo>
                  <a:lnTo>
                    <a:pt x="1143022" y="190499"/>
                  </a:lnTo>
                  <a:lnTo>
                    <a:pt x="1143022" y="1763396"/>
                  </a:lnTo>
                  <a:lnTo>
                    <a:pt x="1137990" y="1807073"/>
                  </a:lnTo>
                  <a:lnTo>
                    <a:pt x="1123657" y="1847168"/>
                  </a:lnTo>
                  <a:lnTo>
                    <a:pt x="1101166" y="1882539"/>
                  </a:lnTo>
                  <a:lnTo>
                    <a:pt x="1071661" y="1912042"/>
                  </a:lnTo>
                  <a:lnTo>
                    <a:pt x="1036286" y="1934531"/>
                  </a:lnTo>
                  <a:lnTo>
                    <a:pt x="996183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2" name="Google Shape;562;p28"/>
          <p:cNvSpPr txBox="1"/>
          <p:nvPr/>
        </p:nvSpPr>
        <p:spPr>
          <a:xfrm>
            <a:off x="4905214" y="338669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4905164" y="242539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8"/>
          <p:cNvSpPr txBox="1"/>
          <p:nvPr/>
        </p:nvSpPr>
        <p:spPr>
          <a:xfrm>
            <a:off x="4943440" y="3903341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8"/>
          <p:cNvSpPr txBox="1"/>
          <p:nvPr/>
        </p:nvSpPr>
        <p:spPr>
          <a:xfrm>
            <a:off x="4943414" y="290604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28"/>
          <p:cNvGrpSpPr/>
          <p:nvPr/>
        </p:nvGrpSpPr>
        <p:grpSpPr>
          <a:xfrm>
            <a:off x="5276439" y="2757669"/>
            <a:ext cx="598689" cy="1145933"/>
            <a:chOff x="5276439" y="2757669"/>
            <a:chExt cx="598689" cy="1145933"/>
          </a:xfrm>
        </p:grpSpPr>
        <p:sp>
          <p:nvSpPr>
            <p:cNvPr id="567" name="Google Shape;567;p28"/>
            <p:cNvSpPr/>
            <p:nvPr/>
          </p:nvSpPr>
          <p:spPr>
            <a:xfrm>
              <a:off x="5292189" y="379819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5292189" y="328154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5292164" y="280089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5685263" y="3467218"/>
              <a:ext cx="189865" cy="264795"/>
            </a:xfrm>
            <a:custGeom>
              <a:rect b="b" l="l" r="r" t="t"/>
              <a:pathLst>
                <a:path extrusionOk="0" h="264795" w="189864">
                  <a:moveTo>
                    <a:pt x="0" y="250949"/>
                  </a:moveTo>
                  <a:lnTo>
                    <a:pt x="7684" y="255903"/>
                  </a:lnTo>
                  <a:lnTo>
                    <a:pt x="28399" y="262058"/>
                  </a:lnTo>
                  <a:lnTo>
                    <a:pt x="58640" y="264460"/>
                  </a:lnTo>
                  <a:lnTo>
                    <a:pt x="94899" y="258149"/>
                  </a:lnTo>
                  <a:lnTo>
                    <a:pt x="133061" y="239441"/>
                  </a:lnTo>
                  <a:lnTo>
                    <a:pt x="166452" y="209718"/>
                  </a:lnTo>
                  <a:lnTo>
                    <a:pt x="187792" y="171623"/>
                  </a:lnTo>
                  <a:lnTo>
                    <a:pt x="189799" y="127799"/>
                  </a:lnTo>
                  <a:lnTo>
                    <a:pt x="181540" y="104668"/>
                  </a:lnTo>
                  <a:lnTo>
                    <a:pt x="147752" y="59719"/>
                  </a:lnTo>
                  <a:lnTo>
                    <a:pt x="109952" y="30744"/>
                  </a:lnTo>
                  <a:lnTo>
                    <a:pt x="63999" y="9224"/>
                  </a:lnTo>
                  <a:lnTo>
                    <a:pt x="29974" y="549"/>
                  </a:lnTo>
                  <a:lnTo>
                    <a:pt x="265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5693163" y="345736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499" y="21349"/>
                  </a:moveTo>
                  <a:lnTo>
                    <a:pt x="0" y="8374"/>
                  </a:lnTo>
                  <a:lnTo>
                    <a:pt x="30174" y="0"/>
                  </a:lnTo>
                  <a:lnTo>
                    <a:pt x="18649" y="9849"/>
                  </a:lnTo>
                  <a:lnTo>
                    <a:pt x="28499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5693163" y="345736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849"/>
                  </a:moveTo>
                  <a:lnTo>
                    <a:pt x="30174" y="0"/>
                  </a:lnTo>
                  <a:lnTo>
                    <a:pt x="0" y="8374"/>
                  </a:lnTo>
                  <a:lnTo>
                    <a:pt x="28499" y="21349"/>
                  </a:lnTo>
                  <a:lnTo>
                    <a:pt x="18649" y="98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9" name="Google Shape;579;p28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/>
          <p:nvPr>
            <p:ph type="title"/>
          </p:nvPr>
        </p:nvSpPr>
        <p:spPr>
          <a:xfrm>
            <a:off x="368986" y="66334"/>
            <a:ext cx="5018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Novel Object Captioner (NOC) Model</a:t>
            </a:r>
            <a:endParaRPr sz="3000"/>
          </a:p>
        </p:txBody>
      </p:sp>
      <p:sp>
        <p:nvSpPr>
          <p:cNvPr id="585" name="Google Shape;585;p29"/>
          <p:cNvSpPr txBox="1"/>
          <p:nvPr/>
        </p:nvSpPr>
        <p:spPr>
          <a:xfrm>
            <a:off x="6122104" y="2874452"/>
            <a:ext cx="4413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914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joint  training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9"/>
          <p:cNvSpPr txBox="1"/>
          <p:nvPr/>
        </p:nvSpPr>
        <p:spPr>
          <a:xfrm>
            <a:off x="5955183" y="3349900"/>
            <a:ext cx="66802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636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shared  parameters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29"/>
          <p:cNvGrpSpPr/>
          <p:nvPr/>
        </p:nvGrpSpPr>
        <p:grpSpPr>
          <a:xfrm>
            <a:off x="979047" y="1078135"/>
            <a:ext cx="7186295" cy="3096202"/>
            <a:chOff x="979047" y="1078135"/>
            <a:chExt cx="7186295" cy="3096202"/>
          </a:xfrm>
        </p:grpSpPr>
        <p:sp>
          <p:nvSpPr>
            <p:cNvPr id="588" name="Google Shape;588;p29"/>
            <p:cNvSpPr/>
            <p:nvPr/>
          </p:nvSpPr>
          <p:spPr>
            <a:xfrm>
              <a:off x="979047" y="1078135"/>
              <a:ext cx="7186295" cy="781685"/>
            </a:xfrm>
            <a:custGeom>
              <a:rect b="b" l="l" r="r" t="t"/>
              <a:pathLst>
                <a:path extrusionOk="0" h="781685" w="7186295">
                  <a:moveTo>
                    <a:pt x="0" y="130252"/>
                  </a:moveTo>
                  <a:lnTo>
                    <a:pt x="10235" y="79551"/>
                  </a:lnTo>
                  <a:lnTo>
                    <a:pt x="38149" y="38149"/>
                  </a:lnTo>
                  <a:lnTo>
                    <a:pt x="79551" y="10235"/>
                  </a:lnTo>
                  <a:lnTo>
                    <a:pt x="130252" y="0"/>
                  </a:lnTo>
                  <a:lnTo>
                    <a:pt x="7055635" y="0"/>
                  </a:lnTo>
                  <a:lnTo>
                    <a:pt x="7105482" y="9914"/>
                  </a:lnTo>
                  <a:lnTo>
                    <a:pt x="7147735" y="38149"/>
                  </a:lnTo>
                  <a:lnTo>
                    <a:pt x="7175969" y="80407"/>
                  </a:lnTo>
                  <a:lnTo>
                    <a:pt x="7185885" y="130252"/>
                  </a:lnTo>
                  <a:lnTo>
                    <a:pt x="7185885" y="651246"/>
                  </a:lnTo>
                  <a:lnTo>
                    <a:pt x="7175648" y="701946"/>
                  </a:lnTo>
                  <a:lnTo>
                    <a:pt x="7147732" y="743348"/>
                  </a:lnTo>
                  <a:lnTo>
                    <a:pt x="7106330" y="771262"/>
                  </a:lnTo>
                  <a:lnTo>
                    <a:pt x="7055635" y="781498"/>
                  </a:lnTo>
                  <a:lnTo>
                    <a:pt x="130252" y="781498"/>
                  </a:lnTo>
                  <a:lnTo>
                    <a:pt x="79551" y="771262"/>
                  </a:lnTo>
                  <a:lnTo>
                    <a:pt x="38149" y="743348"/>
                  </a:lnTo>
                  <a:lnTo>
                    <a:pt x="10235" y="701946"/>
                  </a:lnTo>
                  <a:lnTo>
                    <a:pt x="0" y="651246"/>
                  </a:lnTo>
                  <a:lnTo>
                    <a:pt x="0" y="13025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3307468" y="231823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2" y="167560"/>
                  </a:lnTo>
                  <a:lnTo>
                    <a:pt x="22100" y="121798"/>
                  </a:lnTo>
                  <a:lnTo>
                    <a:pt x="47767" y="81430"/>
                  </a:lnTo>
                  <a:lnTo>
                    <a:pt x="81438" y="47761"/>
                  </a:lnTo>
                  <a:lnTo>
                    <a:pt x="121809" y="22097"/>
                  </a:lnTo>
                  <a:lnTo>
                    <a:pt x="167572" y="5741"/>
                  </a:lnTo>
                  <a:lnTo>
                    <a:pt x="217424" y="0"/>
                  </a:lnTo>
                  <a:lnTo>
                    <a:pt x="1086997" y="0"/>
                  </a:lnTo>
                  <a:lnTo>
                    <a:pt x="1129618" y="4215"/>
                  </a:lnTo>
                  <a:lnTo>
                    <a:pt x="1170207" y="16549"/>
                  </a:lnTo>
                  <a:lnTo>
                    <a:pt x="1207622" y="36526"/>
                  </a:lnTo>
                  <a:lnTo>
                    <a:pt x="1240722" y="63677"/>
                  </a:lnTo>
                  <a:lnTo>
                    <a:pt x="1267873" y="96788"/>
                  </a:lnTo>
                  <a:lnTo>
                    <a:pt x="1287850" y="134208"/>
                  </a:lnTo>
                  <a:lnTo>
                    <a:pt x="1300182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6" y="1688235"/>
                  </a:lnTo>
                  <a:lnTo>
                    <a:pt x="1282302" y="1733999"/>
                  </a:lnTo>
                  <a:lnTo>
                    <a:pt x="1256639" y="1774369"/>
                  </a:lnTo>
                  <a:lnTo>
                    <a:pt x="1222973" y="1808041"/>
                  </a:lnTo>
                  <a:lnTo>
                    <a:pt x="1182608" y="1833708"/>
                  </a:lnTo>
                  <a:lnTo>
                    <a:pt x="1136848" y="1850066"/>
                  </a:lnTo>
                  <a:lnTo>
                    <a:pt x="1086997" y="1855808"/>
                  </a:lnTo>
                  <a:lnTo>
                    <a:pt x="217424" y="1855808"/>
                  </a:lnTo>
                  <a:lnTo>
                    <a:pt x="167572" y="1850066"/>
                  </a:lnTo>
                  <a:lnTo>
                    <a:pt x="121809" y="1833708"/>
                  </a:lnTo>
                  <a:lnTo>
                    <a:pt x="81438" y="1808041"/>
                  </a:lnTo>
                  <a:lnTo>
                    <a:pt x="47767" y="1774369"/>
                  </a:lnTo>
                  <a:lnTo>
                    <a:pt x="22100" y="1733999"/>
                  </a:lnTo>
                  <a:lnTo>
                    <a:pt x="5742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3423042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122" y="1050872"/>
                  </a:moveTo>
                  <a:lnTo>
                    <a:pt x="0" y="1050872"/>
                  </a:ln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3423042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872"/>
                  </a:move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lnTo>
                    <a:pt x="0" y="1050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2" name="Google Shape;592;p29"/>
          <p:cNvSpPr txBox="1"/>
          <p:nvPr/>
        </p:nvSpPr>
        <p:spPr>
          <a:xfrm>
            <a:off x="3733413" y="3538645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3589867" y="240473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29"/>
          <p:cNvGrpSpPr/>
          <p:nvPr/>
        </p:nvGrpSpPr>
        <p:grpSpPr>
          <a:xfrm>
            <a:off x="2484345" y="3233568"/>
            <a:ext cx="4249661" cy="23290"/>
            <a:chOff x="2484345" y="3233568"/>
            <a:chExt cx="4249661" cy="23290"/>
          </a:xfrm>
        </p:grpSpPr>
        <p:sp>
          <p:nvSpPr>
            <p:cNvPr id="595" name="Google Shape;595;p29"/>
            <p:cNvSpPr/>
            <p:nvPr/>
          </p:nvSpPr>
          <p:spPr>
            <a:xfrm>
              <a:off x="2503070" y="3244343"/>
              <a:ext cx="772160" cy="1905"/>
            </a:xfrm>
            <a:custGeom>
              <a:rect b="b" l="l" r="r" t="t"/>
              <a:pathLst>
                <a:path extrusionOk="0" h="1905" w="772160">
                  <a:moveTo>
                    <a:pt x="0" y="0"/>
                  </a:moveTo>
                  <a:lnTo>
                    <a:pt x="771698" y="16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2484345" y="3233668"/>
              <a:ext cx="29845" cy="21590"/>
            </a:xfrm>
            <a:custGeom>
              <a:rect b="b" l="l" r="r" t="t"/>
              <a:pathLst>
                <a:path extrusionOk="0" h="21589" w="29844">
                  <a:moveTo>
                    <a:pt x="29399" y="21424"/>
                  </a:moveTo>
                  <a:lnTo>
                    <a:pt x="0" y="10649"/>
                  </a:lnTo>
                  <a:lnTo>
                    <a:pt x="29449" y="0"/>
                  </a:lnTo>
                  <a:lnTo>
                    <a:pt x="18724" y="10674"/>
                  </a:lnTo>
                  <a:lnTo>
                    <a:pt x="29399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2484345" y="3233668"/>
              <a:ext cx="29845" cy="21590"/>
            </a:xfrm>
            <a:custGeom>
              <a:rect b="b" l="l" r="r" t="t"/>
              <a:pathLst>
                <a:path extrusionOk="0" h="21589" w="29844">
                  <a:moveTo>
                    <a:pt x="18724" y="10674"/>
                  </a:moveTo>
                  <a:lnTo>
                    <a:pt x="29449" y="0"/>
                  </a:lnTo>
                  <a:lnTo>
                    <a:pt x="0" y="10649"/>
                  </a:lnTo>
                  <a:lnTo>
                    <a:pt x="29399" y="21424"/>
                  </a:lnTo>
                  <a:lnTo>
                    <a:pt x="18724" y="106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264043" y="32352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24" y="10749"/>
                  </a:lnTo>
                  <a:lnTo>
                    <a:pt x="49" y="0"/>
                  </a:lnTo>
                  <a:lnTo>
                    <a:pt x="29449" y="1077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3264043" y="32352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24" y="10749"/>
                  </a:moveTo>
                  <a:lnTo>
                    <a:pt x="0" y="21424"/>
                  </a:lnTo>
                  <a:lnTo>
                    <a:pt x="29449" y="10774"/>
                  </a:lnTo>
                  <a:lnTo>
                    <a:pt x="49" y="0"/>
                  </a:lnTo>
                  <a:lnTo>
                    <a:pt x="10724" y="107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5951562" y="3244268"/>
              <a:ext cx="763905" cy="0"/>
            </a:xfrm>
            <a:custGeom>
              <a:rect b="b" l="l" r="r" t="t"/>
              <a:pathLst>
                <a:path extrusionOk="0" h="120000" w="763904">
                  <a:moveTo>
                    <a:pt x="0" y="0"/>
                  </a:moveTo>
                  <a:lnTo>
                    <a:pt x="76332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5932838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449" y="21424"/>
                  </a:moveTo>
                  <a:lnTo>
                    <a:pt x="0" y="10699"/>
                  </a:lnTo>
                  <a:lnTo>
                    <a:pt x="29449" y="0"/>
                  </a:lnTo>
                  <a:lnTo>
                    <a:pt x="18724" y="10699"/>
                  </a:lnTo>
                  <a:lnTo>
                    <a:pt x="29449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5932838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699"/>
                  </a:moveTo>
                  <a:lnTo>
                    <a:pt x="29449" y="0"/>
                  </a:lnTo>
                  <a:lnTo>
                    <a:pt x="0" y="10699"/>
                  </a:lnTo>
                  <a:lnTo>
                    <a:pt x="29449" y="21424"/>
                  </a:lnTo>
                  <a:lnTo>
                    <a:pt x="18724" y="106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704161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24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704161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24" y="10699"/>
                  </a:moveTo>
                  <a:lnTo>
                    <a:pt x="0" y="21424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724" y="106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5" name="Google Shape;605;p29"/>
          <p:cNvSpPr/>
          <p:nvPr/>
        </p:nvSpPr>
        <p:spPr>
          <a:xfrm>
            <a:off x="1166047" y="4375291"/>
            <a:ext cx="1304397" cy="153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6" name="Google Shape;606;p29"/>
          <p:cNvSpPr/>
          <p:nvPr/>
        </p:nvSpPr>
        <p:spPr>
          <a:xfrm>
            <a:off x="4160716" y="4292816"/>
            <a:ext cx="329749" cy="318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7" name="Google Shape;607;p29"/>
          <p:cNvSpPr txBox="1"/>
          <p:nvPr/>
        </p:nvSpPr>
        <p:spPr>
          <a:xfrm>
            <a:off x="4551242" y="4337098"/>
            <a:ext cx="9398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MSCOCO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29"/>
          <p:cNvGrpSpPr/>
          <p:nvPr/>
        </p:nvGrpSpPr>
        <p:grpSpPr>
          <a:xfrm>
            <a:off x="3922867" y="1927143"/>
            <a:ext cx="3724542" cy="2724122"/>
            <a:chOff x="3922867" y="1927143"/>
            <a:chExt cx="3724542" cy="2724122"/>
          </a:xfrm>
        </p:grpSpPr>
        <p:sp>
          <p:nvSpPr>
            <p:cNvPr id="609" name="Google Shape;609;p29"/>
            <p:cNvSpPr/>
            <p:nvPr/>
          </p:nvSpPr>
          <p:spPr>
            <a:xfrm>
              <a:off x="4547765" y="1927143"/>
              <a:ext cx="225724" cy="1999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959667" y="2027810"/>
              <a:ext cx="565150" cy="290830"/>
            </a:xfrm>
            <a:custGeom>
              <a:rect b="b" l="l" r="r" t="t"/>
              <a:pathLst>
                <a:path extrusionOk="0" h="290830" w="565150">
                  <a:moveTo>
                    <a:pt x="0" y="290421"/>
                  </a:moveTo>
                  <a:lnTo>
                    <a:pt x="23522" y="218345"/>
                  </a:lnTo>
                  <a:lnTo>
                    <a:pt x="51365" y="183570"/>
                  </a:lnTo>
                  <a:lnTo>
                    <a:pt x="88544" y="150311"/>
                  </a:lnTo>
                  <a:lnTo>
                    <a:pt x="134018" y="119072"/>
                  </a:lnTo>
                  <a:lnTo>
                    <a:pt x="186749" y="90359"/>
                  </a:lnTo>
                  <a:lnTo>
                    <a:pt x="230447" y="70787"/>
                  </a:lnTo>
                  <a:lnTo>
                    <a:pt x="277211" y="53133"/>
                  </a:lnTo>
                  <a:lnTo>
                    <a:pt x="326600" y="37609"/>
                  </a:lnTo>
                  <a:lnTo>
                    <a:pt x="378174" y="24429"/>
                  </a:lnTo>
                  <a:lnTo>
                    <a:pt x="431505" y="13808"/>
                  </a:lnTo>
                  <a:lnTo>
                    <a:pt x="486149" y="5957"/>
                  </a:lnTo>
                  <a:lnTo>
                    <a:pt x="527714" y="2017"/>
                  </a:lnTo>
                  <a:lnTo>
                    <a:pt x="555623" y="367"/>
                  </a:lnTo>
                  <a:lnTo>
                    <a:pt x="557948" y="262"/>
                  </a:lnTo>
                  <a:lnTo>
                    <a:pt x="560273" y="167"/>
                  </a:lnTo>
                  <a:lnTo>
                    <a:pt x="562623" y="79"/>
                  </a:lnTo>
                  <a:lnTo>
                    <a:pt x="5649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374" y="21419"/>
                  </a:moveTo>
                  <a:lnTo>
                    <a:pt x="10899" y="10519"/>
                  </a:lnTo>
                  <a:lnTo>
                    <a:pt x="0" y="0"/>
                  </a:lnTo>
                  <a:lnTo>
                    <a:pt x="29624" y="10189"/>
                  </a:lnTo>
                  <a:lnTo>
                    <a:pt x="374" y="21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899" y="10519"/>
                  </a:moveTo>
                  <a:lnTo>
                    <a:pt x="374" y="21419"/>
                  </a:lnTo>
                  <a:lnTo>
                    <a:pt x="29624" y="10189"/>
                  </a:lnTo>
                  <a:lnTo>
                    <a:pt x="0" y="0"/>
                  </a:lnTo>
                  <a:lnTo>
                    <a:pt x="10899" y="105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4796615" y="2027868"/>
              <a:ext cx="539115" cy="311150"/>
            </a:xfrm>
            <a:custGeom>
              <a:rect b="b" l="l" r="r" t="t"/>
              <a:pathLst>
                <a:path extrusionOk="0" h="311150" w="539114">
                  <a:moveTo>
                    <a:pt x="538848" y="311026"/>
                  </a:moveTo>
                  <a:lnTo>
                    <a:pt x="533062" y="272154"/>
                  </a:lnTo>
                  <a:lnTo>
                    <a:pt x="516362" y="233823"/>
                  </a:lnTo>
                  <a:lnTo>
                    <a:pt x="489742" y="196574"/>
                  </a:lnTo>
                  <a:lnTo>
                    <a:pt x="454193" y="160949"/>
                  </a:lnTo>
                  <a:lnTo>
                    <a:pt x="410706" y="127487"/>
                  </a:lnTo>
                  <a:lnTo>
                    <a:pt x="360274" y="96732"/>
                  </a:lnTo>
                  <a:lnTo>
                    <a:pt x="318485" y="75768"/>
                  </a:lnTo>
                  <a:lnTo>
                    <a:pt x="273761" y="56858"/>
                  </a:lnTo>
                  <a:lnTo>
                    <a:pt x="226526" y="40230"/>
                  </a:lnTo>
                  <a:lnTo>
                    <a:pt x="177199" y="26114"/>
                  </a:lnTo>
                  <a:lnTo>
                    <a:pt x="126212" y="14738"/>
                  </a:lnTo>
                  <a:lnTo>
                    <a:pt x="73949" y="6329"/>
                  </a:lnTo>
                  <a:lnTo>
                    <a:pt x="34195" y="2106"/>
                  </a:lnTo>
                  <a:lnTo>
                    <a:pt x="824" y="3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199" y="21417"/>
                  </a:moveTo>
                  <a:lnTo>
                    <a:pt x="0" y="10102"/>
                  </a:lnTo>
                  <a:lnTo>
                    <a:pt x="29649" y="0"/>
                  </a:lnTo>
                  <a:lnTo>
                    <a:pt x="18724" y="10487"/>
                  </a:lnTo>
                  <a:lnTo>
                    <a:pt x="29199" y="21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487"/>
                  </a:moveTo>
                  <a:lnTo>
                    <a:pt x="29649" y="0"/>
                  </a:lnTo>
                  <a:lnTo>
                    <a:pt x="0" y="10102"/>
                  </a:lnTo>
                  <a:lnTo>
                    <a:pt x="29199" y="21417"/>
                  </a:lnTo>
                  <a:lnTo>
                    <a:pt x="18724" y="1048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938617" y="285926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0" y="43249"/>
                  </a:lnTo>
                  <a:lnTo>
                    <a:pt x="15749" y="0"/>
                  </a:lnTo>
                  <a:lnTo>
                    <a:pt x="3147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15749" y="0"/>
                  </a:lnTo>
                  <a:lnTo>
                    <a:pt x="0" y="43249"/>
                  </a:lnTo>
                  <a:lnTo>
                    <a:pt x="3147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6961911" y="4296991"/>
              <a:ext cx="685498" cy="3542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0" name="Google Shape;620;p29"/>
          <p:cNvSpPr txBox="1"/>
          <p:nvPr/>
        </p:nvSpPr>
        <p:spPr>
          <a:xfrm>
            <a:off x="2544678" y="3361626"/>
            <a:ext cx="66802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636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shared  parameters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 txBox="1"/>
          <p:nvPr/>
        </p:nvSpPr>
        <p:spPr>
          <a:xfrm>
            <a:off x="4419676" y="2134325"/>
            <a:ext cx="6681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168275" lvl="0" marL="180340" marR="508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Element Wise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 sum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29"/>
          <p:cNvGrpSpPr/>
          <p:nvPr/>
        </p:nvGrpSpPr>
        <p:grpSpPr>
          <a:xfrm>
            <a:off x="1166022" y="2316382"/>
            <a:ext cx="1304925" cy="1856105"/>
            <a:chOff x="1166022" y="2316382"/>
            <a:chExt cx="1304925" cy="1856105"/>
          </a:xfrm>
        </p:grpSpPr>
        <p:sp>
          <p:nvSpPr>
            <p:cNvPr id="623" name="Google Shape;623;p29"/>
            <p:cNvSpPr/>
            <p:nvPr/>
          </p:nvSpPr>
          <p:spPr>
            <a:xfrm>
              <a:off x="1166022" y="231638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1" y="167560"/>
                  </a:lnTo>
                  <a:lnTo>
                    <a:pt x="22097" y="121798"/>
                  </a:lnTo>
                  <a:lnTo>
                    <a:pt x="47761" y="81430"/>
                  </a:lnTo>
                  <a:lnTo>
                    <a:pt x="81428" y="47761"/>
                  </a:lnTo>
                  <a:lnTo>
                    <a:pt x="121795" y="22097"/>
                  </a:lnTo>
                  <a:lnTo>
                    <a:pt x="167555" y="5741"/>
                  </a:lnTo>
                  <a:lnTo>
                    <a:pt x="217404" y="0"/>
                  </a:lnTo>
                  <a:lnTo>
                    <a:pt x="1086992" y="0"/>
                  </a:lnTo>
                  <a:lnTo>
                    <a:pt x="1129604" y="4215"/>
                  </a:lnTo>
                  <a:lnTo>
                    <a:pt x="1170190" y="16549"/>
                  </a:lnTo>
                  <a:lnTo>
                    <a:pt x="1207608" y="36526"/>
                  </a:lnTo>
                  <a:lnTo>
                    <a:pt x="1240720" y="63677"/>
                  </a:lnTo>
                  <a:lnTo>
                    <a:pt x="1267870" y="96788"/>
                  </a:lnTo>
                  <a:lnTo>
                    <a:pt x="1287848" y="134208"/>
                  </a:lnTo>
                  <a:lnTo>
                    <a:pt x="1300181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5" y="1688235"/>
                  </a:lnTo>
                  <a:lnTo>
                    <a:pt x="1282300" y="1733999"/>
                  </a:lnTo>
                  <a:lnTo>
                    <a:pt x="1256636" y="1774369"/>
                  </a:lnTo>
                  <a:lnTo>
                    <a:pt x="1222968" y="1808041"/>
                  </a:lnTo>
                  <a:lnTo>
                    <a:pt x="1182602" y="1833708"/>
                  </a:lnTo>
                  <a:lnTo>
                    <a:pt x="1136841" y="1850066"/>
                  </a:lnTo>
                  <a:lnTo>
                    <a:pt x="1086992" y="1855808"/>
                  </a:lnTo>
                  <a:lnTo>
                    <a:pt x="217404" y="1855808"/>
                  </a:lnTo>
                  <a:lnTo>
                    <a:pt x="167555" y="1850066"/>
                  </a:lnTo>
                  <a:lnTo>
                    <a:pt x="121795" y="1833708"/>
                  </a:lnTo>
                  <a:lnTo>
                    <a:pt x="81428" y="1808041"/>
                  </a:lnTo>
                  <a:lnTo>
                    <a:pt x="47761" y="1774369"/>
                  </a:lnTo>
                  <a:lnTo>
                    <a:pt x="22097" y="1733999"/>
                  </a:lnTo>
                  <a:lnTo>
                    <a:pt x="5741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097" y="1050922"/>
                  </a:moveTo>
                  <a:lnTo>
                    <a:pt x="0" y="1050922"/>
                  </a:ln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922"/>
                  </a:move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lnTo>
                    <a:pt x="0" y="1050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6" name="Google Shape;626;p29"/>
          <p:cNvSpPr txBox="1"/>
          <p:nvPr/>
        </p:nvSpPr>
        <p:spPr>
          <a:xfrm>
            <a:off x="1613029" y="3536787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 txBox="1"/>
          <p:nvPr/>
        </p:nvSpPr>
        <p:spPr>
          <a:xfrm>
            <a:off x="1469472" y="240288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29"/>
          <p:cNvGrpSpPr/>
          <p:nvPr/>
        </p:nvGrpSpPr>
        <p:grpSpPr>
          <a:xfrm>
            <a:off x="1802488" y="2321745"/>
            <a:ext cx="6073648" cy="1953895"/>
            <a:chOff x="1802488" y="2321745"/>
            <a:chExt cx="6073648" cy="1953895"/>
          </a:xfrm>
        </p:grpSpPr>
        <p:sp>
          <p:nvSpPr>
            <p:cNvPr id="629" name="Google Shape;629;p29"/>
            <p:cNvSpPr/>
            <p:nvPr/>
          </p:nvSpPr>
          <p:spPr>
            <a:xfrm>
              <a:off x="1818221" y="285741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6733136" y="2321745"/>
              <a:ext cx="1143000" cy="1953895"/>
            </a:xfrm>
            <a:custGeom>
              <a:rect b="b" l="l" r="r" t="t"/>
              <a:pathLst>
                <a:path extrusionOk="0" h="1953895" w="1143000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07" y="117600"/>
                  </a:lnTo>
                  <a:lnTo>
                    <a:pt x="1142997" y="190499"/>
                  </a:lnTo>
                  <a:lnTo>
                    <a:pt x="1142997" y="1763396"/>
                  </a:lnTo>
                  <a:lnTo>
                    <a:pt x="1137967" y="1807073"/>
                  </a:lnTo>
                  <a:lnTo>
                    <a:pt x="1123637" y="1847168"/>
                  </a:lnTo>
                  <a:lnTo>
                    <a:pt x="1101151" y="1882539"/>
                  </a:lnTo>
                  <a:lnTo>
                    <a:pt x="1071652" y="1912042"/>
                  </a:lnTo>
                  <a:lnTo>
                    <a:pt x="1036281" y="1934531"/>
                  </a:lnTo>
                  <a:lnTo>
                    <a:pt x="996182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33" name="Google Shape;633;p29"/>
          <p:cNvSpPr txBox="1"/>
          <p:nvPr/>
        </p:nvSpPr>
        <p:spPr>
          <a:xfrm>
            <a:off x="6874361" y="336954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 txBox="1"/>
          <p:nvPr/>
        </p:nvSpPr>
        <p:spPr>
          <a:xfrm>
            <a:off x="6874336" y="240824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 txBox="1"/>
          <p:nvPr/>
        </p:nvSpPr>
        <p:spPr>
          <a:xfrm>
            <a:off x="6912611" y="3886192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 txBox="1"/>
          <p:nvPr/>
        </p:nvSpPr>
        <p:spPr>
          <a:xfrm>
            <a:off x="6912585" y="288889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 txBox="1"/>
          <p:nvPr/>
        </p:nvSpPr>
        <p:spPr>
          <a:xfrm>
            <a:off x="2657526" y="2860831"/>
            <a:ext cx="4413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914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joint  training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29"/>
          <p:cNvGrpSpPr/>
          <p:nvPr/>
        </p:nvGrpSpPr>
        <p:grpSpPr>
          <a:xfrm>
            <a:off x="1064635" y="1511109"/>
            <a:ext cx="4372527" cy="249987"/>
            <a:chOff x="1064635" y="1511109"/>
            <a:chExt cx="4372527" cy="249987"/>
          </a:xfrm>
        </p:grpSpPr>
        <p:sp>
          <p:nvSpPr>
            <p:cNvPr id="639" name="Google Shape;639;p29"/>
            <p:cNvSpPr/>
            <p:nvPr/>
          </p:nvSpPr>
          <p:spPr>
            <a:xfrm>
              <a:off x="1064635" y="1511109"/>
              <a:ext cx="1507490" cy="248285"/>
            </a:xfrm>
            <a:custGeom>
              <a:rect b="b" l="l" r="r" t="t"/>
              <a:pathLst>
                <a:path extrusionOk="0" h="248285" w="1507489">
                  <a:moveTo>
                    <a:pt x="0" y="41349"/>
                  </a:moveTo>
                  <a:lnTo>
                    <a:pt x="3249" y="25254"/>
                  </a:lnTo>
                  <a:lnTo>
                    <a:pt x="12110" y="12110"/>
                  </a:lnTo>
                  <a:lnTo>
                    <a:pt x="25254" y="3249"/>
                  </a:lnTo>
                  <a:lnTo>
                    <a:pt x="41349" y="0"/>
                  </a:lnTo>
                  <a:lnTo>
                    <a:pt x="1465834" y="0"/>
                  </a:lnTo>
                  <a:lnTo>
                    <a:pt x="1500244" y="18408"/>
                  </a:lnTo>
                  <a:lnTo>
                    <a:pt x="1507184" y="41349"/>
                  </a:lnTo>
                  <a:lnTo>
                    <a:pt x="1507184" y="206747"/>
                  </a:lnTo>
                  <a:lnTo>
                    <a:pt x="1503936" y="222842"/>
                  </a:lnTo>
                  <a:lnTo>
                    <a:pt x="1495078" y="235987"/>
                  </a:lnTo>
                  <a:lnTo>
                    <a:pt x="1481935" y="244849"/>
                  </a:lnTo>
                  <a:lnTo>
                    <a:pt x="1465834" y="248099"/>
                  </a:lnTo>
                  <a:lnTo>
                    <a:pt x="41349" y="248099"/>
                  </a:lnTo>
                  <a:lnTo>
                    <a:pt x="25254" y="244849"/>
                  </a:lnTo>
                  <a:lnTo>
                    <a:pt x="12110" y="235987"/>
                  </a:lnTo>
                  <a:lnTo>
                    <a:pt x="3249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876967" y="1512811"/>
              <a:ext cx="1560195" cy="248285"/>
            </a:xfrm>
            <a:custGeom>
              <a:rect b="b" l="l" r="r" t="t"/>
              <a:pathLst>
                <a:path extrusionOk="0" h="248285" w="1560195">
                  <a:moveTo>
                    <a:pt x="0" y="41349"/>
                  </a:moveTo>
                  <a:lnTo>
                    <a:pt x="3247" y="25255"/>
                  </a:lnTo>
                  <a:lnTo>
                    <a:pt x="12106" y="12111"/>
                  </a:lnTo>
                  <a:lnTo>
                    <a:pt x="25249" y="3249"/>
                  </a:lnTo>
                  <a:lnTo>
                    <a:pt x="41349" y="0"/>
                  </a:lnTo>
                  <a:lnTo>
                    <a:pt x="1518621" y="0"/>
                  </a:lnTo>
                  <a:lnTo>
                    <a:pt x="1553032" y="18410"/>
                  </a:lnTo>
                  <a:lnTo>
                    <a:pt x="1559971" y="41349"/>
                  </a:lnTo>
                  <a:lnTo>
                    <a:pt x="1559971" y="206749"/>
                  </a:lnTo>
                  <a:lnTo>
                    <a:pt x="1556724" y="222845"/>
                  </a:lnTo>
                  <a:lnTo>
                    <a:pt x="1547865" y="235988"/>
                  </a:lnTo>
                  <a:lnTo>
                    <a:pt x="1534722" y="244850"/>
                  </a:lnTo>
                  <a:lnTo>
                    <a:pt x="1518621" y="248099"/>
                  </a:lnTo>
                  <a:lnTo>
                    <a:pt x="41349" y="248099"/>
                  </a:lnTo>
                  <a:lnTo>
                    <a:pt x="25249" y="244850"/>
                  </a:lnTo>
                  <a:lnTo>
                    <a:pt x="12106" y="235988"/>
                  </a:lnTo>
                  <a:lnTo>
                    <a:pt x="3247" y="222845"/>
                  </a:lnTo>
                  <a:lnTo>
                    <a:pt x="0" y="206749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1" name="Google Shape;641;p29"/>
          <p:cNvSpPr txBox="1"/>
          <p:nvPr/>
        </p:nvSpPr>
        <p:spPr>
          <a:xfrm>
            <a:off x="1234004" y="1144044"/>
            <a:ext cx="4240530" cy="5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626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Joint-Objective Loss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Image-Specific Loss	Image-Text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6520361" y="151647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51" y="25254"/>
                </a:lnTo>
                <a:lnTo>
                  <a:pt x="12118" y="12110"/>
                </a:lnTo>
                <a:lnTo>
                  <a:pt x="25270" y="3249"/>
                </a:lnTo>
                <a:lnTo>
                  <a:pt x="41374" y="0"/>
                </a:lnTo>
                <a:lnTo>
                  <a:pt x="1518646" y="0"/>
                </a:lnTo>
                <a:lnTo>
                  <a:pt x="1553057" y="18408"/>
                </a:lnTo>
                <a:lnTo>
                  <a:pt x="1559996" y="41349"/>
                </a:lnTo>
                <a:lnTo>
                  <a:pt x="1559996" y="206747"/>
                </a:lnTo>
                <a:lnTo>
                  <a:pt x="1556749" y="222842"/>
                </a:lnTo>
                <a:lnTo>
                  <a:pt x="1547890" y="235987"/>
                </a:lnTo>
                <a:lnTo>
                  <a:pt x="1534747" y="244849"/>
                </a:lnTo>
                <a:lnTo>
                  <a:pt x="1518646" y="248099"/>
                </a:lnTo>
                <a:lnTo>
                  <a:pt x="41374" y="248099"/>
                </a:lnTo>
                <a:lnTo>
                  <a:pt x="25270" y="244849"/>
                </a:lnTo>
                <a:lnTo>
                  <a:pt x="12118" y="235987"/>
                </a:lnTo>
                <a:lnTo>
                  <a:pt x="3251" y="222842"/>
                </a:lnTo>
                <a:lnTo>
                  <a:pt x="0" y="206747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3" name="Google Shape;643;p29"/>
          <p:cNvSpPr txBox="1"/>
          <p:nvPr/>
        </p:nvSpPr>
        <p:spPr>
          <a:xfrm>
            <a:off x="6769120" y="1546537"/>
            <a:ext cx="10604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Text-Specific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29"/>
          <p:cNvGrpSpPr/>
          <p:nvPr/>
        </p:nvGrpSpPr>
        <p:grpSpPr>
          <a:xfrm>
            <a:off x="1802488" y="1773008"/>
            <a:ext cx="6035461" cy="2519782"/>
            <a:chOff x="1802488" y="1773008"/>
            <a:chExt cx="6035461" cy="2519782"/>
          </a:xfrm>
        </p:grpSpPr>
        <p:sp>
          <p:nvSpPr>
            <p:cNvPr id="645" name="Google Shape;645;p29"/>
            <p:cNvSpPr/>
            <p:nvPr/>
          </p:nvSpPr>
          <p:spPr>
            <a:xfrm>
              <a:off x="1818221" y="1816233"/>
              <a:ext cx="0" cy="586740"/>
            </a:xfrm>
            <a:custGeom>
              <a:rect b="b" l="l" r="r" t="t"/>
              <a:pathLst>
                <a:path extrusionOk="0" h="586739" w="120000">
                  <a:moveTo>
                    <a:pt x="0" y="58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658190" y="1818008"/>
              <a:ext cx="2540" cy="118745"/>
            </a:xfrm>
            <a:custGeom>
              <a:rect b="b" l="l" r="r" t="t"/>
              <a:pathLst>
                <a:path extrusionOk="0" h="118744" w="2539">
                  <a:moveTo>
                    <a:pt x="2424" y="11865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539"/>
                  </a:moveTo>
                  <a:lnTo>
                    <a:pt x="14849" y="0"/>
                  </a:lnTo>
                  <a:lnTo>
                    <a:pt x="31449" y="42894"/>
                  </a:lnTo>
                  <a:lnTo>
                    <a:pt x="0" y="43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2894"/>
                  </a:moveTo>
                  <a:lnTo>
                    <a:pt x="14849" y="0"/>
                  </a:lnTo>
                  <a:lnTo>
                    <a:pt x="0" y="43539"/>
                  </a:lnTo>
                  <a:lnTo>
                    <a:pt x="31449" y="4289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7300885" y="1821793"/>
              <a:ext cx="3810" cy="500380"/>
            </a:xfrm>
            <a:custGeom>
              <a:rect b="b" l="l" r="r" t="t"/>
              <a:pathLst>
                <a:path extrusionOk="0" h="500380" w="3809">
                  <a:moveTo>
                    <a:pt x="3749" y="4999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2"/>
                  </a:moveTo>
                  <a:lnTo>
                    <a:pt x="15424" y="0"/>
                  </a:lnTo>
                  <a:lnTo>
                    <a:pt x="31474" y="43104"/>
                  </a:lnTo>
                  <a:lnTo>
                    <a:pt x="0" y="43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4"/>
                  </a:moveTo>
                  <a:lnTo>
                    <a:pt x="15424" y="0"/>
                  </a:lnTo>
                  <a:lnTo>
                    <a:pt x="0" y="43342"/>
                  </a:lnTo>
                  <a:lnTo>
                    <a:pt x="31474" y="43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7261360" y="378104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7261385" y="326439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7261335" y="278374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7654434" y="3450292"/>
              <a:ext cx="183515" cy="268605"/>
            </a:xfrm>
            <a:custGeom>
              <a:rect b="b" l="l" r="r" t="t"/>
              <a:pathLst>
                <a:path extrusionOk="0" h="268604" w="183515">
                  <a:moveTo>
                    <a:pt x="0" y="250724"/>
                  </a:moveTo>
                  <a:lnTo>
                    <a:pt x="7419" y="257306"/>
                  </a:lnTo>
                  <a:lnTo>
                    <a:pt x="27421" y="264849"/>
                  </a:lnTo>
                  <a:lnTo>
                    <a:pt x="56626" y="268267"/>
                  </a:lnTo>
                  <a:lnTo>
                    <a:pt x="91649" y="262474"/>
                  </a:lnTo>
                  <a:lnTo>
                    <a:pt x="128501" y="243706"/>
                  </a:lnTo>
                  <a:lnTo>
                    <a:pt x="160749" y="213468"/>
                  </a:lnTo>
                  <a:lnTo>
                    <a:pt x="181354" y="174576"/>
                  </a:lnTo>
                  <a:lnTo>
                    <a:pt x="183274" y="129849"/>
                  </a:lnTo>
                  <a:lnTo>
                    <a:pt x="175288" y="106265"/>
                  </a:lnTo>
                  <a:lnTo>
                    <a:pt x="142620" y="60511"/>
                  </a:lnTo>
                  <a:lnTo>
                    <a:pt x="106091" y="31049"/>
                  </a:lnTo>
                  <a:lnTo>
                    <a:pt x="61674" y="9199"/>
                  </a:lnTo>
                  <a:lnTo>
                    <a:pt x="28774" y="374"/>
                  </a:lnTo>
                  <a:lnTo>
                    <a:pt x="265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7662309" y="3440517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424" y="21349"/>
                  </a:moveTo>
                  <a:lnTo>
                    <a:pt x="0" y="8174"/>
                  </a:lnTo>
                  <a:lnTo>
                    <a:pt x="30249" y="0"/>
                  </a:lnTo>
                  <a:lnTo>
                    <a:pt x="18674" y="9774"/>
                  </a:lnTo>
                  <a:lnTo>
                    <a:pt x="28424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7662309" y="3440517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74" y="9774"/>
                  </a:moveTo>
                  <a:lnTo>
                    <a:pt x="30249" y="0"/>
                  </a:lnTo>
                  <a:lnTo>
                    <a:pt x="0" y="8174"/>
                  </a:lnTo>
                  <a:lnTo>
                    <a:pt x="28424" y="21349"/>
                  </a:lnTo>
                  <a:lnTo>
                    <a:pt x="18674" y="97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763965" y="2338895"/>
              <a:ext cx="1143635" cy="1953895"/>
            </a:xfrm>
            <a:custGeom>
              <a:rect b="b" l="l" r="r" t="t"/>
              <a:pathLst>
                <a:path extrusionOk="0" h="1953895" w="1143635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19" y="117600"/>
                  </a:lnTo>
                  <a:lnTo>
                    <a:pt x="1143022" y="190499"/>
                  </a:lnTo>
                  <a:lnTo>
                    <a:pt x="1143022" y="1763396"/>
                  </a:lnTo>
                  <a:lnTo>
                    <a:pt x="1137990" y="1807073"/>
                  </a:lnTo>
                  <a:lnTo>
                    <a:pt x="1123657" y="1847168"/>
                  </a:lnTo>
                  <a:lnTo>
                    <a:pt x="1101166" y="1882539"/>
                  </a:lnTo>
                  <a:lnTo>
                    <a:pt x="1071661" y="1912042"/>
                  </a:lnTo>
                  <a:lnTo>
                    <a:pt x="1036286" y="1934531"/>
                  </a:lnTo>
                  <a:lnTo>
                    <a:pt x="996183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7" name="Google Shape;667;p29"/>
          <p:cNvSpPr txBox="1"/>
          <p:nvPr/>
        </p:nvSpPr>
        <p:spPr>
          <a:xfrm>
            <a:off x="4905214" y="338669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9"/>
          <p:cNvSpPr txBox="1"/>
          <p:nvPr/>
        </p:nvSpPr>
        <p:spPr>
          <a:xfrm>
            <a:off x="4905164" y="242539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9"/>
          <p:cNvSpPr txBox="1"/>
          <p:nvPr/>
        </p:nvSpPr>
        <p:spPr>
          <a:xfrm>
            <a:off x="4943440" y="3903341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4943414" y="290604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1" name="Google Shape;671;p29"/>
          <p:cNvGrpSpPr/>
          <p:nvPr/>
        </p:nvGrpSpPr>
        <p:grpSpPr>
          <a:xfrm>
            <a:off x="5276439" y="2757669"/>
            <a:ext cx="601864" cy="1145933"/>
            <a:chOff x="5276439" y="2757669"/>
            <a:chExt cx="601864" cy="1145933"/>
          </a:xfrm>
        </p:grpSpPr>
        <p:sp>
          <p:nvSpPr>
            <p:cNvPr id="672" name="Google Shape;672;p29"/>
            <p:cNvSpPr/>
            <p:nvPr/>
          </p:nvSpPr>
          <p:spPr>
            <a:xfrm>
              <a:off x="5292189" y="379819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5292189" y="328154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5292164" y="280089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685263" y="3467368"/>
              <a:ext cx="193040" cy="289560"/>
            </a:xfrm>
            <a:custGeom>
              <a:rect b="b" l="l" r="r" t="t"/>
              <a:pathLst>
                <a:path extrusionOk="0" h="289560" w="193039">
                  <a:moveTo>
                    <a:pt x="0" y="250799"/>
                  </a:moveTo>
                  <a:lnTo>
                    <a:pt x="7814" y="265847"/>
                  </a:lnTo>
                  <a:lnTo>
                    <a:pt x="28881" y="280605"/>
                  </a:lnTo>
                  <a:lnTo>
                    <a:pt x="59631" y="289316"/>
                  </a:lnTo>
                  <a:lnTo>
                    <a:pt x="96499" y="286224"/>
                  </a:lnTo>
                  <a:lnTo>
                    <a:pt x="135301" y="267158"/>
                  </a:lnTo>
                  <a:lnTo>
                    <a:pt x="169255" y="234255"/>
                  </a:lnTo>
                  <a:lnTo>
                    <a:pt x="190957" y="191218"/>
                  </a:lnTo>
                  <a:lnTo>
                    <a:pt x="192999" y="141749"/>
                  </a:lnTo>
                  <a:lnTo>
                    <a:pt x="184610" y="115859"/>
                  </a:lnTo>
                  <a:lnTo>
                    <a:pt x="150274" y="65907"/>
                  </a:lnTo>
                  <a:lnTo>
                    <a:pt x="111858" y="33892"/>
                  </a:lnTo>
                  <a:lnTo>
                    <a:pt x="65149" y="10224"/>
                  </a:lnTo>
                  <a:lnTo>
                    <a:pt x="30574" y="699"/>
                  </a:lnTo>
                  <a:lnTo>
                    <a:pt x="265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5693163" y="345756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424" y="21349"/>
                  </a:moveTo>
                  <a:lnTo>
                    <a:pt x="0" y="8249"/>
                  </a:lnTo>
                  <a:lnTo>
                    <a:pt x="30199" y="0"/>
                  </a:lnTo>
                  <a:lnTo>
                    <a:pt x="18649" y="9799"/>
                  </a:lnTo>
                  <a:lnTo>
                    <a:pt x="28424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5693163" y="345756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799"/>
                  </a:moveTo>
                  <a:lnTo>
                    <a:pt x="30199" y="0"/>
                  </a:lnTo>
                  <a:lnTo>
                    <a:pt x="0" y="8249"/>
                  </a:lnTo>
                  <a:lnTo>
                    <a:pt x="28424" y="21349"/>
                  </a:lnTo>
                  <a:lnTo>
                    <a:pt x="18649" y="9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4" name="Google Shape;684;p29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/>
          <p:nvPr>
            <p:ph type="title"/>
          </p:nvPr>
        </p:nvSpPr>
        <p:spPr>
          <a:xfrm>
            <a:off x="384724" y="535134"/>
            <a:ext cx="21024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Visual Network</a:t>
            </a:r>
            <a:endParaRPr sz="3000"/>
          </a:p>
        </p:txBody>
      </p:sp>
      <p:sp>
        <p:nvSpPr>
          <p:cNvPr id="690" name="Google Shape;690;p30"/>
          <p:cNvSpPr/>
          <p:nvPr/>
        </p:nvSpPr>
        <p:spPr>
          <a:xfrm>
            <a:off x="1166047" y="4375291"/>
            <a:ext cx="1304397" cy="153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91" name="Google Shape;691;p30"/>
          <p:cNvGrpSpPr/>
          <p:nvPr/>
        </p:nvGrpSpPr>
        <p:grpSpPr>
          <a:xfrm>
            <a:off x="1166022" y="2316382"/>
            <a:ext cx="1304925" cy="1856105"/>
            <a:chOff x="1166022" y="2316382"/>
            <a:chExt cx="1304925" cy="1856105"/>
          </a:xfrm>
        </p:grpSpPr>
        <p:sp>
          <p:nvSpPr>
            <p:cNvPr id="692" name="Google Shape;692;p30"/>
            <p:cNvSpPr/>
            <p:nvPr/>
          </p:nvSpPr>
          <p:spPr>
            <a:xfrm>
              <a:off x="1166022" y="231638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1" y="167560"/>
                  </a:lnTo>
                  <a:lnTo>
                    <a:pt x="22097" y="121798"/>
                  </a:lnTo>
                  <a:lnTo>
                    <a:pt x="47761" y="81430"/>
                  </a:lnTo>
                  <a:lnTo>
                    <a:pt x="81428" y="47761"/>
                  </a:lnTo>
                  <a:lnTo>
                    <a:pt x="121795" y="22097"/>
                  </a:lnTo>
                  <a:lnTo>
                    <a:pt x="167555" y="5741"/>
                  </a:lnTo>
                  <a:lnTo>
                    <a:pt x="217404" y="0"/>
                  </a:lnTo>
                  <a:lnTo>
                    <a:pt x="1086992" y="0"/>
                  </a:lnTo>
                  <a:lnTo>
                    <a:pt x="1129604" y="4215"/>
                  </a:lnTo>
                  <a:lnTo>
                    <a:pt x="1170190" y="16549"/>
                  </a:lnTo>
                  <a:lnTo>
                    <a:pt x="1207608" y="36526"/>
                  </a:lnTo>
                  <a:lnTo>
                    <a:pt x="1240720" y="63677"/>
                  </a:lnTo>
                  <a:lnTo>
                    <a:pt x="1267870" y="96788"/>
                  </a:lnTo>
                  <a:lnTo>
                    <a:pt x="1287848" y="134208"/>
                  </a:lnTo>
                  <a:lnTo>
                    <a:pt x="1300181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5" y="1688235"/>
                  </a:lnTo>
                  <a:lnTo>
                    <a:pt x="1282300" y="1733999"/>
                  </a:lnTo>
                  <a:lnTo>
                    <a:pt x="1256636" y="1774369"/>
                  </a:lnTo>
                  <a:lnTo>
                    <a:pt x="1222968" y="1808041"/>
                  </a:lnTo>
                  <a:lnTo>
                    <a:pt x="1182602" y="1833708"/>
                  </a:lnTo>
                  <a:lnTo>
                    <a:pt x="1136841" y="1850066"/>
                  </a:lnTo>
                  <a:lnTo>
                    <a:pt x="1086992" y="1855808"/>
                  </a:lnTo>
                  <a:lnTo>
                    <a:pt x="217404" y="1855808"/>
                  </a:lnTo>
                  <a:lnTo>
                    <a:pt x="167555" y="1850066"/>
                  </a:lnTo>
                  <a:lnTo>
                    <a:pt x="121795" y="1833708"/>
                  </a:lnTo>
                  <a:lnTo>
                    <a:pt x="81428" y="1808041"/>
                  </a:lnTo>
                  <a:lnTo>
                    <a:pt x="47761" y="1774369"/>
                  </a:lnTo>
                  <a:lnTo>
                    <a:pt x="22097" y="1733999"/>
                  </a:lnTo>
                  <a:lnTo>
                    <a:pt x="5741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097" y="1050922"/>
                  </a:moveTo>
                  <a:lnTo>
                    <a:pt x="0" y="1050922"/>
                  </a:ln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922"/>
                  </a:move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lnTo>
                    <a:pt x="0" y="1050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95" name="Google Shape;695;p30"/>
          <p:cNvSpPr txBox="1"/>
          <p:nvPr/>
        </p:nvSpPr>
        <p:spPr>
          <a:xfrm>
            <a:off x="1613029" y="3536787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0"/>
          <p:cNvSpPr txBox="1"/>
          <p:nvPr/>
        </p:nvSpPr>
        <p:spPr>
          <a:xfrm>
            <a:off x="1469472" y="240288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p30"/>
          <p:cNvGrpSpPr/>
          <p:nvPr/>
        </p:nvGrpSpPr>
        <p:grpSpPr>
          <a:xfrm>
            <a:off x="1064635" y="1511109"/>
            <a:ext cx="1507490" cy="1537445"/>
            <a:chOff x="1064635" y="1511109"/>
            <a:chExt cx="1507490" cy="1537445"/>
          </a:xfrm>
        </p:grpSpPr>
        <p:sp>
          <p:nvSpPr>
            <p:cNvPr id="698" name="Google Shape;698;p30"/>
            <p:cNvSpPr/>
            <p:nvPr/>
          </p:nvSpPr>
          <p:spPr>
            <a:xfrm>
              <a:off x="1818221" y="285741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1064635" y="1511109"/>
              <a:ext cx="1507490" cy="248285"/>
            </a:xfrm>
            <a:custGeom>
              <a:rect b="b" l="l" r="r" t="t"/>
              <a:pathLst>
                <a:path extrusionOk="0" h="248285" w="1507489">
                  <a:moveTo>
                    <a:pt x="0" y="41349"/>
                  </a:moveTo>
                  <a:lnTo>
                    <a:pt x="3249" y="25254"/>
                  </a:lnTo>
                  <a:lnTo>
                    <a:pt x="12110" y="12110"/>
                  </a:lnTo>
                  <a:lnTo>
                    <a:pt x="25254" y="3249"/>
                  </a:lnTo>
                  <a:lnTo>
                    <a:pt x="41349" y="0"/>
                  </a:lnTo>
                  <a:lnTo>
                    <a:pt x="1465834" y="0"/>
                  </a:lnTo>
                  <a:lnTo>
                    <a:pt x="1500244" y="18408"/>
                  </a:lnTo>
                  <a:lnTo>
                    <a:pt x="1507184" y="41349"/>
                  </a:lnTo>
                  <a:lnTo>
                    <a:pt x="1507184" y="206747"/>
                  </a:lnTo>
                  <a:lnTo>
                    <a:pt x="1503936" y="222842"/>
                  </a:lnTo>
                  <a:lnTo>
                    <a:pt x="1495078" y="235987"/>
                  </a:lnTo>
                  <a:lnTo>
                    <a:pt x="1481935" y="244849"/>
                  </a:lnTo>
                  <a:lnTo>
                    <a:pt x="1465834" y="248099"/>
                  </a:lnTo>
                  <a:lnTo>
                    <a:pt x="41349" y="248099"/>
                  </a:lnTo>
                  <a:lnTo>
                    <a:pt x="25254" y="244849"/>
                  </a:lnTo>
                  <a:lnTo>
                    <a:pt x="12110" y="235987"/>
                  </a:lnTo>
                  <a:lnTo>
                    <a:pt x="3249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2" name="Google Shape;702;p30"/>
          <p:cNvSpPr txBox="1"/>
          <p:nvPr/>
        </p:nvSpPr>
        <p:spPr>
          <a:xfrm>
            <a:off x="1234004" y="1541175"/>
            <a:ext cx="11658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30"/>
          <p:cNvGrpSpPr/>
          <p:nvPr/>
        </p:nvGrpSpPr>
        <p:grpSpPr>
          <a:xfrm>
            <a:off x="1802488" y="1773009"/>
            <a:ext cx="31750" cy="629964"/>
            <a:chOff x="1802488" y="1773009"/>
            <a:chExt cx="31750" cy="629964"/>
          </a:xfrm>
        </p:grpSpPr>
        <p:sp>
          <p:nvSpPr>
            <p:cNvPr id="704" name="Google Shape;704;p30"/>
            <p:cNvSpPr/>
            <p:nvPr/>
          </p:nvSpPr>
          <p:spPr>
            <a:xfrm>
              <a:off x="1818221" y="1816233"/>
              <a:ext cx="0" cy="586740"/>
            </a:xfrm>
            <a:custGeom>
              <a:rect b="b" l="l" r="r" t="t"/>
              <a:pathLst>
                <a:path extrusionOk="0" h="586739" w="120000">
                  <a:moveTo>
                    <a:pt x="0" y="58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1802488" y="177300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1802488" y="177300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7" name="Google Shape;707;p30"/>
          <p:cNvSpPr txBox="1"/>
          <p:nvPr/>
        </p:nvSpPr>
        <p:spPr>
          <a:xfrm>
            <a:off x="4013242" y="1371450"/>
            <a:ext cx="4796155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Network: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VGG-16 with multi-label loss  [sigmoid cross-entropy loss]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0"/>
          <p:cNvSpPr txBox="1"/>
          <p:nvPr/>
        </p:nvSpPr>
        <p:spPr>
          <a:xfrm>
            <a:off x="4013242" y="2457299"/>
            <a:ext cx="44691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Training Data: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Unpaired image data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0"/>
          <p:cNvSpPr txBox="1"/>
          <p:nvPr/>
        </p:nvSpPr>
        <p:spPr>
          <a:xfrm>
            <a:off x="4013242" y="3181197"/>
            <a:ext cx="4544060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Vector with activations  corresponding to scores for </a:t>
            </a:r>
            <a:r>
              <a:rPr i="1" lang="en" sz="2400">
                <a:latin typeface="Arial"/>
                <a:ea typeface="Arial"/>
                <a:cs typeface="Arial"/>
                <a:sym typeface="Arial"/>
              </a:rPr>
              <a:t>words in  the vocabulary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0"/>
          <p:cNvSpPr txBox="1"/>
          <p:nvPr/>
        </p:nvSpPr>
        <p:spPr>
          <a:xfrm>
            <a:off x="2686365" y="1107183"/>
            <a:ext cx="944880" cy="867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impala:0.86  green: 0.72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3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...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cut: 0.04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2706569" y="3841317"/>
            <a:ext cx="773998" cy="6872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2" name="Google Shape;712;p30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/>
          <p:nvPr>
            <p:ph type="title"/>
          </p:nvPr>
        </p:nvSpPr>
        <p:spPr>
          <a:xfrm>
            <a:off x="346624" y="277384"/>
            <a:ext cx="22446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Language Model</a:t>
            </a:r>
            <a:endParaRPr sz="3000"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6733136" y="2321745"/>
            <a:ext cx="1143000" cy="2329520"/>
            <a:chOff x="6733136" y="2321745"/>
            <a:chExt cx="1143000" cy="2329520"/>
          </a:xfrm>
        </p:grpSpPr>
        <p:sp>
          <p:nvSpPr>
            <p:cNvPr id="719" name="Google Shape;719;p31"/>
            <p:cNvSpPr/>
            <p:nvPr/>
          </p:nvSpPr>
          <p:spPr>
            <a:xfrm>
              <a:off x="6961910" y="4296991"/>
              <a:ext cx="685498" cy="3542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6733136" y="2321745"/>
              <a:ext cx="1143000" cy="1953895"/>
            </a:xfrm>
            <a:custGeom>
              <a:rect b="b" l="l" r="r" t="t"/>
              <a:pathLst>
                <a:path extrusionOk="0" h="1953895" w="1143000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07" y="117600"/>
                  </a:lnTo>
                  <a:lnTo>
                    <a:pt x="1142997" y="190499"/>
                  </a:lnTo>
                  <a:lnTo>
                    <a:pt x="1142997" y="1763396"/>
                  </a:lnTo>
                  <a:lnTo>
                    <a:pt x="1137967" y="1807073"/>
                  </a:lnTo>
                  <a:lnTo>
                    <a:pt x="1123637" y="1847168"/>
                  </a:lnTo>
                  <a:lnTo>
                    <a:pt x="1101151" y="1882539"/>
                  </a:lnTo>
                  <a:lnTo>
                    <a:pt x="1071652" y="1912042"/>
                  </a:lnTo>
                  <a:lnTo>
                    <a:pt x="1036281" y="1934531"/>
                  </a:lnTo>
                  <a:lnTo>
                    <a:pt x="996182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1" name="Google Shape;721;p31"/>
          <p:cNvSpPr txBox="1"/>
          <p:nvPr/>
        </p:nvSpPr>
        <p:spPr>
          <a:xfrm>
            <a:off x="6874361" y="336954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1"/>
          <p:cNvSpPr txBox="1"/>
          <p:nvPr/>
        </p:nvSpPr>
        <p:spPr>
          <a:xfrm>
            <a:off x="6874336" y="240824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1"/>
          <p:cNvSpPr txBox="1"/>
          <p:nvPr/>
        </p:nvSpPr>
        <p:spPr>
          <a:xfrm>
            <a:off x="6912611" y="3886192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1"/>
          <p:cNvSpPr txBox="1"/>
          <p:nvPr/>
        </p:nvSpPr>
        <p:spPr>
          <a:xfrm>
            <a:off x="6912585" y="288889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6520361" y="151647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51" y="25254"/>
                </a:lnTo>
                <a:lnTo>
                  <a:pt x="12118" y="12110"/>
                </a:lnTo>
                <a:lnTo>
                  <a:pt x="25270" y="3249"/>
                </a:lnTo>
                <a:lnTo>
                  <a:pt x="41374" y="0"/>
                </a:lnTo>
                <a:lnTo>
                  <a:pt x="1518646" y="0"/>
                </a:lnTo>
                <a:lnTo>
                  <a:pt x="1553057" y="18408"/>
                </a:lnTo>
                <a:lnTo>
                  <a:pt x="1559996" y="41349"/>
                </a:lnTo>
                <a:lnTo>
                  <a:pt x="1559996" y="206747"/>
                </a:lnTo>
                <a:lnTo>
                  <a:pt x="1556749" y="222842"/>
                </a:lnTo>
                <a:lnTo>
                  <a:pt x="1547890" y="235987"/>
                </a:lnTo>
                <a:lnTo>
                  <a:pt x="1534747" y="244849"/>
                </a:lnTo>
                <a:lnTo>
                  <a:pt x="1518646" y="248099"/>
                </a:lnTo>
                <a:lnTo>
                  <a:pt x="41374" y="248099"/>
                </a:lnTo>
                <a:lnTo>
                  <a:pt x="25270" y="244849"/>
                </a:lnTo>
                <a:lnTo>
                  <a:pt x="12118" y="235987"/>
                </a:lnTo>
                <a:lnTo>
                  <a:pt x="3251" y="222842"/>
                </a:lnTo>
                <a:lnTo>
                  <a:pt x="0" y="206747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6" name="Google Shape;726;p31"/>
          <p:cNvSpPr txBox="1"/>
          <p:nvPr/>
        </p:nvSpPr>
        <p:spPr>
          <a:xfrm>
            <a:off x="6769120" y="1546537"/>
            <a:ext cx="10604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Text-Specific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31"/>
          <p:cNvGrpSpPr/>
          <p:nvPr/>
        </p:nvGrpSpPr>
        <p:grpSpPr>
          <a:xfrm>
            <a:off x="7245610" y="1778571"/>
            <a:ext cx="599324" cy="2107881"/>
            <a:chOff x="7245610" y="1778571"/>
            <a:chExt cx="599324" cy="2107881"/>
          </a:xfrm>
        </p:grpSpPr>
        <p:sp>
          <p:nvSpPr>
            <p:cNvPr id="728" name="Google Shape;728;p31"/>
            <p:cNvSpPr/>
            <p:nvPr/>
          </p:nvSpPr>
          <p:spPr>
            <a:xfrm>
              <a:off x="7300885" y="1821793"/>
              <a:ext cx="3810" cy="500380"/>
            </a:xfrm>
            <a:custGeom>
              <a:rect b="b" l="l" r="r" t="t"/>
              <a:pathLst>
                <a:path extrusionOk="0" h="500380" w="3809">
                  <a:moveTo>
                    <a:pt x="3749" y="4999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2"/>
                  </a:moveTo>
                  <a:lnTo>
                    <a:pt x="15424" y="0"/>
                  </a:lnTo>
                  <a:lnTo>
                    <a:pt x="31474" y="43104"/>
                  </a:lnTo>
                  <a:lnTo>
                    <a:pt x="0" y="43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4"/>
                  </a:moveTo>
                  <a:lnTo>
                    <a:pt x="15424" y="0"/>
                  </a:lnTo>
                  <a:lnTo>
                    <a:pt x="0" y="43342"/>
                  </a:lnTo>
                  <a:lnTo>
                    <a:pt x="31474" y="43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61360" y="378104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61385" y="326439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61335" y="278374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54434" y="3450093"/>
              <a:ext cx="190500" cy="269875"/>
            </a:xfrm>
            <a:custGeom>
              <a:rect b="b" l="l" r="r" t="t"/>
              <a:pathLst>
                <a:path extrusionOk="0" h="269875" w="190500">
                  <a:moveTo>
                    <a:pt x="0" y="250924"/>
                  </a:moveTo>
                  <a:lnTo>
                    <a:pt x="7701" y="257988"/>
                  </a:lnTo>
                  <a:lnTo>
                    <a:pt x="28465" y="265940"/>
                  </a:lnTo>
                  <a:lnTo>
                    <a:pt x="58777" y="269659"/>
                  </a:lnTo>
                  <a:lnTo>
                    <a:pt x="95124" y="264024"/>
                  </a:lnTo>
                  <a:lnTo>
                    <a:pt x="133363" y="245245"/>
                  </a:lnTo>
                  <a:lnTo>
                    <a:pt x="166824" y="214858"/>
                  </a:lnTo>
                  <a:lnTo>
                    <a:pt x="188211" y="175729"/>
                  </a:lnTo>
                  <a:lnTo>
                    <a:pt x="190224" y="130724"/>
                  </a:lnTo>
                  <a:lnTo>
                    <a:pt x="181941" y="107009"/>
                  </a:lnTo>
                  <a:lnTo>
                    <a:pt x="148079" y="61013"/>
                  </a:lnTo>
                  <a:lnTo>
                    <a:pt x="110204" y="31401"/>
                  </a:lnTo>
                  <a:lnTo>
                    <a:pt x="64174" y="9449"/>
                  </a:lnTo>
                  <a:lnTo>
                    <a:pt x="30049" y="574"/>
                  </a:lnTo>
                  <a:lnTo>
                    <a:pt x="265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662334" y="344026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474" y="21349"/>
                  </a:moveTo>
                  <a:lnTo>
                    <a:pt x="0" y="8349"/>
                  </a:lnTo>
                  <a:lnTo>
                    <a:pt x="30174" y="0"/>
                  </a:lnTo>
                  <a:lnTo>
                    <a:pt x="18649" y="9824"/>
                  </a:lnTo>
                  <a:lnTo>
                    <a:pt x="28474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662334" y="344026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824"/>
                  </a:moveTo>
                  <a:lnTo>
                    <a:pt x="30174" y="0"/>
                  </a:lnTo>
                  <a:lnTo>
                    <a:pt x="0" y="8349"/>
                  </a:lnTo>
                  <a:lnTo>
                    <a:pt x="28474" y="21349"/>
                  </a:lnTo>
                  <a:lnTo>
                    <a:pt x="18649" y="98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3" name="Google Shape;743;p31"/>
          <p:cNvSpPr txBox="1"/>
          <p:nvPr/>
        </p:nvSpPr>
        <p:spPr>
          <a:xfrm>
            <a:off x="284525" y="1254875"/>
            <a:ext cx="61365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Network: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Single LSTM layer. Predict next word</a:t>
            </a:r>
            <a:r>
              <a:rPr lang="en" sz="2400"/>
              <a:t>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t+1 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given previous words 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0..t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p(w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t+1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| 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0..t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2400"/>
              <a:t>;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glove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lang="en" sz="180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Shared weights with input embedding.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31"/>
          <p:cNvSpPr txBox="1"/>
          <p:nvPr/>
        </p:nvSpPr>
        <p:spPr>
          <a:xfrm>
            <a:off x="257725" y="2888898"/>
            <a:ext cx="591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Training Data: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Unannotated text data (BNC,  ukWac, Wikipedia, Gigaword)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 txBox="1"/>
          <p:nvPr/>
        </p:nvSpPr>
        <p:spPr>
          <a:xfrm>
            <a:off x="256950" y="3886200"/>
            <a:ext cx="6263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Vector with activations corresponding  to scores for </a:t>
            </a:r>
            <a:r>
              <a:rPr i="1" lang="en" sz="2400">
                <a:latin typeface="Arial"/>
                <a:ea typeface="Arial"/>
                <a:cs typeface="Arial"/>
                <a:sym typeface="Arial"/>
              </a:rPr>
              <a:t>words in the vocabulary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/>
          <p:nvPr>
            <p:ph type="title"/>
          </p:nvPr>
        </p:nvSpPr>
        <p:spPr>
          <a:xfrm>
            <a:off x="384724" y="535134"/>
            <a:ext cx="232473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Caption Network</a:t>
            </a:r>
            <a:endParaRPr sz="3000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3307468" y="2318232"/>
            <a:ext cx="1304925" cy="1856105"/>
            <a:chOff x="3307468" y="2318232"/>
            <a:chExt cx="1304925" cy="1856105"/>
          </a:xfrm>
        </p:grpSpPr>
        <p:sp>
          <p:nvSpPr>
            <p:cNvPr id="753" name="Google Shape;753;p32"/>
            <p:cNvSpPr/>
            <p:nvPr/>
          </p:nvSpPr>
          <p:spPr>
            <a:xfrm>
              <a:off x="3307468" y="231823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2" y="167560"/>
                  </a:lnTo>
                  <a:lnTo>
                    <a:pt x="22100" y="121798"/>
                  </a:lnTo>
                  <a:lnTo>
                    <a:pt x="47767" y="81430"/>
                  </a:lnTo>
                  <a:lnTo>
                    <a:pt x="81438" y="47761"/>
                  </a:lnTo>
                  <a:lnTo>
                    <a:pt x="121809" y="22097"/>
                  </a:lnTo>
                  <a:lnTo>
                    <a:pt x="167572" y="5741"/>
                  </a:lnTo>
                  <a:lnTo>
                    <a:pt x="217424" y="0"/>
                  </a:lnTo>
                  <a:lnTo>
                    <a:pt x="1086997" y="0"/>
                  </a:lnTo>
                  <a:lnTo>
                    <a:pt x="1129618" y="4215"/>
                  </a:lnTo>
                  <a:lnTo>
                    <a:pt x="1170207" y="16549"/>
                  </a:lnTo>
                  <a:lnTo>
                    <a:pt x="1207622" y="36526"/>
                  </a:lnTo>
                  <a:lnTo>
                    <a:pt x="1240722" y="63677"/>
                  </a:lnTo>
                  <a:lnTo>
                    <a:pt x="1267873" y="96788"/>
                  </a:lnTo>
                  <a:lnTo>
                    <a:pt x="1287850" y="134208"/>
                  </a:lnTo>
                  <a:lnTo>
                    <a:pt x="1300182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6" y="1688235"/>
                  </a:lnTo>
                  <a:lnTo>
                    <a:pt x="1282302" y="1733999"/>
                  </a:lnTo>
                  <a:lnTo>
                    <a:pt x="1256639" y="1774369"/>
                  </a:lnTo>
                  <a:lnTo>
                    <a:pt x="1222973" y="1808041"/>
                  </a:lnTo>
                  <a:lnTo>
                    <a:pt x="1182608" y="1833708"/>
                  </a:lnTo>
                  <a:lnTo>
                    <a:pt x="1136848" y="1850066"/>
                  </a:lnTo>
                  <a:lnTo>
                    <a:pt x="1086997" y="1855808"/>
                  </a:lnTo>
                  <a:lnTo>
                    <a:pt x="217424" y="1855808"/>
                  </a:lnTo>
                  <a:lnTo>
                    <a:pt x="167572" y="1850066"/>
                  </a:lnTo>
                  <a:lnTo>
                    <a:pt x="121809" y="1833708"/>
                  </a:lnTo>
                  <a:lnTo>
                    <a:pt x="81438" y="1808041"/>
                  </a:lnTo>
                  <a:lnTo>
                    <a:pt x="47767" y="1774369"/>
                  </a:lnTo>
                  <a:lnTo>
                    <a:pt x="22100" y="1733999"/>
                  </a:lnTo>
                  <a:lnTo>
                    <a:pt x="5742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3423043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122" y="1050872"/>
                  </a:moveTo>
                  <a:lnTo>
                    <a:pt x="0" y="1050872"/>
                  </a:ln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423043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872"/>
                  </a:move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lnTo>
                    <a:pt x="0" y="1050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6" name="Google Shape;756;p32"/>
          <p:cNvSpPr txBox="1"/>
          <p:nvPr/>
        </p:nvSpPr>
        <p:spPr>
          <a:xfrm>
            <a:off x="3733413" y="3538645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3589867" y="240473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4160716" y="4292816"/>
            <a:ext cx="329749" cy="318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9" name="Google Shape;759;p32"/>
          <p:cNvSpPr txBox="1"/>
          <p:nvPr/>
        </p:nvSpPr>
        <p:spPr>
          <a:xfrm>
            <a:off x="4551242" y="4337098"/>
            <a:ext cx="9398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MSCOCO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p32"/>
          <p:cNvGrpSpPr/>
          <p:nvPr/>
        </p:nvGrpSpPr>
        <p:grpSpPr>
          <a:xfrm>
            <a:off x="3922867" y="1927143"/>
            <a:ext cx="1412863" cy="1123261"/>
            <a:chOff x="3922867" y="1927143"/>
            <a:chExt cx="1412863" cy="1123261"/>
          </a:xfrm>
        </p:grpSpPr>
        <p:sp>
          <p:nvSpPr>
            <p:cNvPr id="761" name="Google Shape;761;p32"/>
            <p:cNvSpPr/>
            <p:nvPr/>
          </p:nvSpPr>
          <p:spPr>
            <a:xfrm>
              <a:off x="4547765" y="1927143"/>
              <a:ext cx="225724" cy="1999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959667" y="2027810"/>
              <a:ext cx="565150" cy="290830"/>
            </a:xfrm>
            <a:custGeom>
              <a:rect b="b" l="l" r="r" t="t"/>
              <a:pathLst>
                <a:path extrusionOk="0" h="290830" w="565150">
                  <a:moveTo>
                    <a:pt x="0" y="290421"/>
                  </a:moveTo>
                  <a:lnTo>
                    <a:pt x="23522" y="218345"/>
                  </a:lnTo>
                  <a:lnTo>
                    <a:pt x="51365" y="183570"/>
                  </a:lnTo>
                  <a:lnTo>
                    <a:pt x="88544" y="150311"/>
                  </a:lnTo>
                  <a:lnTo>
                    <a:pt x="134018" y="119072"/>
                  </a:lnTo>
                  <a:lnTo>
                    <a:pt x="186749" y="90359"/>
                  </a:lnTo>
                  <a:lnTo>
                    <a:pt x="230447" y="70787"/>
                  </a:lnTo>
                  <a:lnTo>
                    <a:pt x="277211" y="53133"/>
                  </a:lnTo>
                  <a:lnTo>
                    <a:pt x="326600" y="37609"/>
                  </a:lnTo>
                  <a:lnTo>
                    <a:pt x="378174" y="24429"/>
                  </a:lnTo>
                  <a:lnTo>
                    <a:pt x="431505" y="13808"/>
                  </a:lnTo>
                  <a:lnTo>
                    <a:pt x="486149" y="5957"/>
                  </a:lnTo>
                  <a:lnTo>
                    <a:pt x="527714" y="2017"/>
                  </a:lnTo>
                  <a:lnTo>
                    <a:pt x="555623" y="367"/>
                  </a:lnTo>
                  <a:lnTo>
                    <a:pt x="557948" y="262"/>
                  </a:lnTo>
                  <a:lnTo>
                    <a:pt x="560273" y="167"/>
                  </a:lnTo>
                  <a:lnTo>
                    <a:pt x="562623" y="79"/>
                  </a:lnTo>
                  <a:lnTo>
                    <a:pt x="5649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374" y="21419"/>
                  </a:moveTo>
                  <a:lnTo>
                    <a:pt x="10899" y="10519"/>
                  </a:lnTo>
                  <a:lnTo>
                    <a:pt x="0" y="0"/>
                  </a:lnTo>
                  <a:lnTo>
                    <a:pt x="29624" y="10189"/>
                  </a:lnTo>
                  <a:lnTo>
                    <a:pt x="374" y="21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899" y="10519"/>
                  </a:moveTo>
                  <a:lnTo>
                    <a:pt x="374" y="21419"/>
                  </a:lnTo>
                  <a:lnTo>
                    <a:pt x="29624" y="10189"/>
                  </a:lnTo>
                  <a:lnTo>
                    <a:pt x="0" y="0"/>
                  </a:lnTo>
                  <a:lnTo>
                    <a:pt x="10899" y="105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4796615" y="2027868"/>
              <a:ext cx="539115" cy="311150"/>
            </a:xfrm>
            <a:custGeom>
              <a:rect b="b" l="l" r="r" t="t"/>
              <a:pathLst>
                <a:path extrusionOk="0" h="311150" w="539114">
                  <a:moveTo>
                    <a:pt x="538848" y="311026"/>
                  </a:moveTo>
                  <a:lnTo>
                    <a:pt x="533062" y="272154"/>
                  </a:lnTo>
                  <a:lnTo>
                    <a:pt x="516362" y="233823"/>
                  </a:lnTo>
                  <a:lnTo>
                    <a:pt x="489742" y="196574"/>
                  </a:lnTo>
                  <a:lnTo>
                    <a:pt x="454193" y="160949"/>
                  </a:lnTo>
                  <a:lnTo>
                    <a:pt x="410706" y="127487"/>
                  </a:lnTo>
                  <a:lnTo>
                    <a:pt x="360274" y="96732"/>
                  </a:lnTo>
                  <a:lnTo>
                    <a:pt x="318485" y="75768"/>
                  </a:lnTo>
                  <a:lnTo>
                    <a:pt x="273761" y="56858"/>
                  </a:lnTo>
                  <a:lnTo>
                    <a:pt x="226526" y="40230"/>
                  </a:lnTo>
                  <a:lnTo>
                    <a:pt x="177199" y="26114"/>
                  </a:lnTo>
                  <a:lnTo>
                    <a:pt x="126212" y="14738"/>
                  </a:lnTo>
                  <a:lnTo>
                    <a:pt x="73949" y="6329"/>
                  </a:lnTo>
                  <a:lnTo>
                    <a:pt x="34195" y="2106"/>
                  </a:lnTo>
                  <a:lnTo>
                    <a:pt x="824" y="3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199" y="21417"/>
                  </a:moveTo>
                  <a:lnTo>
                    <a:pt x="0" y="10102"/>
                  </a:lnTo>
                  <a:lnTo>
                    <a:pt x="29649" y="0"/>
                  </a:lnTo>
                  <a:lnTo>
                    <a:pt x="18724" y="10487"/>
                  </a:lnTo>
                  <a:lnTo>
                    <a:pt x="29199" y="21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487"/>
                  </a:moveTo>
                  <a:lnTo>
                    <a:pt x="29649" y="0"/>
                  </a:lnTo>
                  <a:lnTo>
                    <a:pt x="0" y="10102"/>
                  </a:lnTo>
                  <a:lnTo>
                    <a:pt x="29199" y="21417"/>
                  </a:lnTo>
                  <a:lnTo>
                    <a:pt x="18724" y="1048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3938617" y="285926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0" y="43249"/>
                  </a:lnTo>
                  <a:lnTo>
                    <a:pt x="15749" y="0"/>
                  </a:lnTo>
                  <a:lnTo>
                    <a:pt x="3147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15749" y="0"/>
                  </a:lnTo>
                  <a:lnTo>
                    <a:pt x="0" y="43249"/>
                  </a:lnTo>
                  <a:lnTo>
                    <a:pt x="3147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1" name="Google Shape;771;p32"/>
          <p:cNvSpPr txBox="1"/>
          <p:nvPr/>
        </p:nvSpPr>
        <p:spPr>
          <a:xfrm>
            <a:off x="4419676" y="2134325"/>
            <a:ext cx="6978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168275" lvl="0" marL="180340" marR="508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Element Wise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 sum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2"/>
          <p:cNvSpPr/>
          <p:nvPr/>
        </p:nvSpPr>
        <p:spPr>
          <a:xfrm>
            <a:off x="3876967" y="151281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47" y="25255"/>
                </a:lnTo>
                <a:lnTo>
                  <a:pt x="12106" y="12111"/>
                </a:lnTo>
                <a:lnTo>
                  <a:pt x="25249" y="3249"/>
                </a:lnTo>
                <a:lnTo>
                  <a:pt x="41349" y="0"/>
                </a:lnTo>
                <a:lnTo>
                  <a:pt x="1518621" y="0"/>
                </a:lnTo>
                <a:lnTo>
                  <a:pt x="1553032" y="18410"/>
                </a:lnTo>
                <a:lnTo>
                  <a:pt x="1559971" y="41349"/>
                </a:lnTo>
                <a:lnTo>
                  <a:pt x="1559971" y="206749"/>
                </a:lnTo>
                <a:lnTo>
                  <a:pt x="1556724" y="222845"/>
                </a:lnTo>
                <a:lnTo>
                  <a:pt x="1547865" y="235988"/>
                </a:lnTo>
                <a:lnTo>
                  <a:pt x="1534722" y="244850"/>
                </a:lnTo>
                <a:lnTo>
                  <a:pt x="1518621" y="248099"/>
                </a:lnTo>
                <a:lnTo>
                  <a:pt x="41349" y="248099"/>
                </a:lnTo>
                <a:lnTo>
                  <a:pt x="25249" y="244850"/>
                </a:lnTo>
                <a:lnTo>
                  <a:pt x="12106" y="235988"/>
                </a:lnTo>
                <a:lnTo>
                  <a:pt x="3247" y="222845"/>
                </a:lnTo>
                <a:lnTo>
                  <a:pt x="0" y="206749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3" name="Google Shape;773;p32"/>
          <p:cNvSpPr txBox="1"/>
          <p:nvPr/>
        </p:nvSpPr>
        <p:spPr>
          <a:xfrm>
            <a:off x="4171540" y="1542880"/>
            <a:ext cx="9690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Image-Text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32"/>
          <p:cNvGrpSpPr/>
          <p:nvPr/>
        </p:nvGrpSpPr>
        <p:grpSpPr>
          <a:xfrm>
            <a:off x="4642465" y="1774791"/>
            <a:ext cx="1265135" cy="2517999"/>
            <a:chOff x="4642465" y="1774791"/>
            <a:chExt cx="1265135" cy="2517999"/>
          </a:xfrm>
        </p:grpSpPr>
        <p:sp>
          <p:nvSpPr>
            <p:cNvPr id="775" name="Google Shape;775;p32"/>
            <p:cNvSpPr/>
            <p:nvPr/>
          </p:nvSpPr>
          <p:spPr>
            <a:xfrm>
              <a:off x="4658190" y="1818008"/>
              <a:ext cx="2540" cy="118745"/>
            </a:xfrm>
            <a:custGeom>
              <a:rect b="b" l="l" r="r" t="t"/>
              <a:pathLst>
                <a:path extrusionOk="0" h="118744" w="2539">
                  <a:moveTo>
                    <a:pt x="2424" y="11865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539"/>
                  </a:moveTo>
                  <a:lnTo>
                    <a:pt x="14849" y="0"/>
                  </a:lnTo>
                  <a:lnTo>
                    <a:pt x="31449" y="42894"/>
                  </a:lnTo>
                  <a:lnTo>
                    <a:pt x="0" y="43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2894"/>
                  </a:moveTo>
                  <a:lnTo>
                    <a:pt x="14849" y="0"/>
                  </a:lnTo>
                  <a:lnTo>
                    <a:pt x="0" y="43539"/>
                  </a:lnTo>
                  <a:lnTo>
                    <a:pt x="31449" y="4289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4763965" y="2338895"/>
              <a:ext cx="1143635" cy="1953895"/>
            </a:xfrm>
            <a:custGeom>
              <a:rect b="b" l="l" r="r" t="t"/>
              <a:pathLst>
                <a:path extrusionOk="0" h="1953895" w="1143635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19" y="117600"/>
                  </a:lnTo>
                  <a:lnTo>
                    <a:pt x="1143022" y="190499"/>
                  </a:lnTo>
                  <a:lnTo>
                    <a:pt x="1143022" y="1763396"/>
                  </a:lnTo>
                  <a:lnTo>
                    <a:pt x="1137990" y="1807073"/>
                  </a:lnTo>
                  <a:lnTo>
                    <a:pt x="1123657" y="1847168"/>
                  </a:lnTo>
                  <a:lnTo>
                    <a:pt x="1101166" y="1882539"/>
                  </a:lnTo>
                  <a:lnTo>
                    <a:pt x="1071661" y="1912042"/>
                  </a:lnTo>
                  <a:lnTo>
                    <a:pt x="1036286" y="1934531"/>
                  </a:lnTo>
                  <a:lnTo>
                    <a:pt x="996183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9" name="Google Shape;779;p32"/>
          <p:cNvSpPr txBox="1"/>
          <p:nvPr/>
        </p:nvSpPr>
        <p:spPr>
          <a:xfrm>
            <a:off x="4905214" y="338669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4905164" y="242539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2"/>
          <p:cNvSpPr txBox="1"/>
          <p:nvPr/>
        </p:nvSpPr>
        <p:spPr>
          <a:xfrm>
            <a:off x="4943440" y="3903341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2"/>
          <p:cNvSpPr txBox="1"/>
          <p:nvPr/>
        </p:nvSpPr>
        <p:spPr>
          <a:xfrm>
            <a:off x="4943414" y="290604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32"/>
          <p:cNvGrpSpPr/>
          <p:nvPr/>
        </p:nvGrpSpPr>
        <p:grpSpPr>
          <a:xfrm>
            <a:off x="5276439" y="2757669"/>
            <a:ext cx="610119" cy="1145933"/>
            <a:chOff x="5276439" y="2757669"/>
            <a:chExt cx="610119" cy="1145933"/>
          </a:xfrm>
        </p:grpSpPr>
        <p:sp>
          <p:nvSpPr>
            <p:cNvPr id="784" name="Google Shape;784;p32"/>
            <p:cNvSpPr/>
            <p:nvPr/>
          </p:nvSpPr>
          <p:spPr>
            <a:xfrm>
              <a:off x="5292189" y="379819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5292189" y="328154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5292164" y="280089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5685263" y="3467118"/>
              <a:ext cx="201295" cy="285115"/>
            </a:xfrm>
            <a:custGeom>
              <a:rect b="b" l="l" r="r" t="t"/>
              <a:pathLst>
                <a:path extrusionOk="0" h="285114" w="201295">
                  <a:moveTo>
                    <a:pt x="0" y="251049"/>
                  </a:moveTo>
                  <a:lnTo>
                    <a:pt x="8141" y="264068"/>
                  </a:lnTo>
                  <a:lnTo>
                    <a:pt x="30087" y="277086"/>
                  </a:lnTo>
                  <a:lnTo>
                    <a:pt x="62120" y="284518"/>
                  </a:lnTo>
                  <a:lnTo>
                    <a:pt x="100524" y="280774"/>
                  </a:lnTo>
                  <a:lnTo>
                    <a:pt x="140936" y="261785"/>
                  </a:lnTo>
                  <a:lnTo>
                    <a:pt x="176296" y="229530"/>
                  </a:lnTo>
                  <a:lnTo>
                    <a:pt x="198902" y="187498"/>
                  </a:lnTo>
                  <a:lnTo>
                    <a:pt x="201049" y="139174"/>
                  </a:lnTo>
                  <a:lnTo>
                    <a:pt x="192323" y="113825"/>
                  </a:lnTo>
                  <a:lnTo>
                    <a:pt x="156598" y="64879"/>
                  </a:lnTo>
                  <a:lnTo>
                    <a:pt x="116624" y="33484"/>
                  </a:lnTo>
                  <a:lnTo>
                    <a:pt x="68024" y="10249"/>
                  </a:lnTo>
                  <a:lnTo>
                    <a:pt x="30499" y="624"/>
                  </a:lnTo>
                  <a:lnTo>
                    <a:pt x="28949" y="349"/>
                  </a:lnTo>
                  <a:lnTo>
                    <a:pt x="27399" y="124"/>
                  </a:lnTo>
                  <a:lnTo>
                    <a:pt x="2657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5693163" y="345724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549" y="21349"/>
                  </a:moveTo>
                  <a:lnTo>
                    <a:pt x="0" y="8474"/>
                  </a:lnTo>
                  <a:lnTo>
                    <a:pt x="30149" y="0"/>
                  </a:lnTo>
                  <a:lnTo>
                    <a:pt x="18674" y="9874"/>
                  </a:lnTo>
                  <a:lnTo>
                    <a:pt x="28549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5693163" y="345724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74" y="9874"/>
                  </a:moveTo>
                  <a:lnTo>
                    <a:pt x="30149" y="0"/>
                  </a:lnTo>
                  <a:lnTo>
                    <a:pt x="0" y="8474"/>
                  </a:lnTo>
                  <a:lnTo>
                    <a:pt x="28549" y="21349"/>
                  </a:lnTo>
                  <a:lnTo>
                    <a:pt x="18674" y="98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6" name="Google Shape;796;p32"/>
          <p:cNvSpPr txBox="1"/>
          <p:nvPr/>
        </p:nvSpPr>
        <p:spPr>
          <a:xfrm>
            <a:off x="2990097" y="575913"/>
            <a:ext cx="50679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Network: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Combine output of the visual and  text networks. (softmax + cross-entropy loss)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2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3"/>
          <p:cNvSpPr txBox="1"/>
          <p:nvPr>
            <p:ph type="title"/>
          </p:nvPr>
        </p:nvSpPr>
        <p:spPr>
          <a:xfrm>
            <a:off x="384724" y="535134"/>
            <a:ext cx="20040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Caption Model</a:t>
            </a:r>
            <a:endParaRPr sz="3000"/>
          </a:p>
        </p:txBody>
      </p:sp>
      <p:grpSp>
        <p:nvGrpSpPr>
          <p:cNvPr id="803" name="Google Shape;803;p33"/>
          <p:cNvGrpSpPr/>
          <p:nvPr/>
        </p:nvGrpSpPr>
        <p:grpSpPr>
          <a:xfrm>
            <a:off x="3307468" y="2318232"/>
            <a:ext cx="1304925" cy="1856105"/>
            <a:chOff x="3307468" y="2318232"/>
            <a:chExt cx="1304925" cy="1856105"/>
          </a:xfrm>
        </p:grpSpPr>
        <p:sp>
          <p:nvSpPr>
            <p:cNvPr id="804" name="Google Shape;804;p33"/>
            <p:cNvSpPr/>
            <p:nvPr/>
          </p:nvSpPr>
          <p:spPr>
            <a:xfrm>
              <a:off x="3307468" y="231823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2" y="167560"/>
                  </a:lnTo>
                  <a:lnTo>
                    <a:pt x="22100" y="121798"/>
                  </a:lnTo>
                  <a:lnTo>
                    <a:pt x="47767" y="81430"/>
                  </a:lnTo>
                  <a:lnTo>
                    <a:pt x="81438" y="47761"/>
                  </a:lnTo>
                  <a:lnTo>
                    <a:pt x="121809" y="22097"/>
                  </a:lnTo>
                  <a:lnTo>
                    <a:pt x="167572" y="5741"/>
                  </a:lnTo>
                  <a:lnTo>
                    <a:pt x="217424" y="0"/>
                  </a:lnTo>
                  <a:lnTo>
                    <a:pt x="1086997" y="0"/>
                  </a:lnTo>
                  <a:lnTo>
                    <a:pt x="1129618" y="4215"/>
                  </a:lnTo>
                  <a:lnTo>
                    <a:pt x="1170207" y="16549"/>
                  </a:lnTo>
                  <a:lnTo>
                    <a:pt x="1207622" y="36526"/>
                  </a:lnTo>
                  <a:lnTo>
                    <a:pt x="1240722" y="63677"/>
                  </a:lnTo>
                  <a:lnTo>
                    <a:pt x="1267873" y="96788"/>
                  </a:lnTo>
                  <a:lnTo>
                    <a:pt x="1287850" y="134208"/>
                  </a:lnTo>
                  <a:lnTo>
                    <a:pt x="1300182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6" y="1688235"/>
                  </a:lnTo>
                  <a:lnTo>
                    <a:pt x="1282302" y="1733999"/>
                  </a:lnTo>
                  <a:lnTo>
                    <a:pt x="1256639" y="1774369"/>
                  </a:lnTo>
                  <a:lnTo>
                    <a:pt x="1222973" y="1808041"/>
                  </a:lnTo>
                  <a:lnTo>
                    <a:pt x="1182608" y="1833708"/>
                  </a:lnTo>
                  <a:lnTo>
                    <a:pt x="1136848" y="1850066"/>
                  </a:lnTo>
                  <a:lnTo>
                    <a:pt x="1086997" y="1855808"/>
                  </a:lnTo>
                  <a:lnTo>
                    <a:pt x="217424" y="1855808"/>
                  </a:lnTo>
                  <a:lnTo>
                    <a:pt x="167572" y="1850066"/>
                  </a:lnTo>
                  <a:lnTo>
                    <a:pt x="121809" y="1833708"/>
                  </a:lnTo>
                  <a:lnTo>
                    <a:pt x="81438" y="1808041"/>
                  </a:lnTo>
                  <a:lnTo>
                    <a:pt x="47767" y="1774369"/>
                  </a:lnTo>
                  <a:lnTo>
                    <a:pt x="22100" y="1733999"/>
                  </a:lnTo>
                  <a:lnTo>
                    <a:pt x="5742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3423043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122" y="1050872"/>
                  </a:moveTo>
                  <a:lnTo>
                    <a:pt x="0" y="1050872"/>
                  </a:ln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3423043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872"/>
                  </a:move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lnTo>
                    <a:pt x="0" y="1050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7" name="Google Shape;807;p33"/>
          <p:cNvSpPr txBox="1"/>
          <p:nvPr/>
        </p:nvSpPr>
        <p:spPr>
          <a:xfrm>
            <a:off x="3733413" y="3538645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3"/>
          <p:cNvSpPr txBox="1"/>
          <p:nvPr/>
        </p:nvSpPr>
        <p:spPr>
          <a:xfrm>
            <a:off x="3589867" y="240473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3"/>
          <p:cNvSpPr/>
          <p:nvPr/>
        </p:nvSpPr>
        <p:spPr>
          <a:xfrm>
            <a:off x="4160716" y="4292816"/>
            <a:ext cx="329749" cy="318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10" name="Google Shape;810;p33"/>
          <p:cNvGrpSpPr/>
          <p:nvPr/>
        </p:nvGrpSpPr>
        <p:grpSpPr>
          <a:xfrm>
            <a:off x="3922867" y="1927143"/>
            <a:ext cx="1412863" cy="1123261"/>
            <a:chOff x="3922867" y="1927143"/>
            <a:chExt cx="1412863" cy="1123261"/>
          </a:xfrm>
        </p:grpSpPr>
        <p:sp>
          <p:nvSpPr>
            <p:cNvPr id="811" name="Google Shape;811;p33"/>
            <p:cNvSpPr/>
            <p:nvPr/>
          </p:nvSpPr>
          <p:spPr>
            <a:xfrm>
              <a:off x="4547765" y="1927143"/>
              <a:ext cx="225724" cy="1999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3959667" y="2027810"/>
              <a:ext cx="565150" cy="290830"/>
            </a:xfrm>
            <a:custGeom>
              <a:rect b="b" l="l" r="r" t="t"/>
              <a:pathLst>
                <a:path extrusionOk="0" h="290830" w="565150">
                  <a:moveTo>
                    <a:pt x="0" y="290421"/>
                  </a:moveTo>
                  <a:lnTo>
                    <a:pt x="23522" y="218345"/>
                  </a:lnTo>
                  <a:lnTo>
                    <a:pt x="51365" y="183570"/>
                  </a:lnTo>
                  <a:lnTo>
                    <a:pt x="88544" y="150311"/>
                  </a:lnTo>
                  <a:lnTo>
                    <a:pt x="134018" y="119072"/>
                  </a:lnTo>
                  <a:lnTo>
                    <a:pt x="186749" y="90359"/>
                  </a:lnTo>
                  <a:lnTo>
                    <a:pt x="230447" y="70787"/>
                  </a:lnTo>
                  <a:lnTo>
                    <a:pt x="277211" y="53133"/>
                  </a:lnTo>
                  <a:lnTo>
                    <a:pt x="326600" y="37609"/>
                  </a:lnTo>
                  <a:lnTo>
                    <a:pt x="378174" y="24429"/>
                  </a:lnTo>
                  <a:lnTo>
                    <a:pt x="431505" y="13808"/>
                  </a:lnTo>
                  <a:lnTo>
                    <a:pt x="486149" y="5957"/>
                  </a:lnTo>
                  <a:lnTo>
                    <a:pt x="527714" y="2017"/>
                  </a:lnTo>
                  <a:lnTo>
                    <a:pt x="555623" y="367"/>
                  </a:lnTo>
                  <a:lnTo>
                    <a:pt x="557948" y="262"/>
                  </a:lnTo>
                  <a:lnTo>
                    <a:pt x="560273" y="167"/>
                  </a:lnTo>
                  <a:lnTo>
                    <a:pt x="562623" y="79"/>
                  </a:lnTo>
                  <a:lnTo>
                    <a:pt x="5649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374" y="21419"/>
                  </a:moveTo>
                  <a:lnTo>
                    <a:pt x="10899" y="10519"/>
                  </a:lnTo>
                  <a:lnTo>
                    <a:pt x="0" y="0"/>
                  </a:lnTo>
                  <a:lnTo>
                    <a:pt x="29624" y="10189"/>
                  </a:lnTo>
                  <a:lnTo>
                    <a:pt x="374" y="21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899" y="10519"/>
                  </a:moveTo>
                  <a:lnTo>
                    <a:pt x="374" y="21419"/>
                  </a:lnTo>
                  <a:lnTo>
                    <a:pt x="29624" y="10189"/>
                  </a:lnTo>
                  <a:lnTo>
                    <a:pt x="0" y="0"/>
                  </a:lnTo>
                  <a:lnTo>
                    <a:pt x="10899" y="105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4796615" y="2027868"/>
              <a:ext cx="539115" cy="311150"/>
            </a:xfrm>
            <a:custGeom>
              <a:rect b="b" l="l" r="r" t="t"/>
              <a:pathLst>
                <a:path extrusionOk="0" h="311150" w="539114">
                  <a:moveTo>
                    <a:pt x="538848" y="311026"/>
                  </a:moveTo>
                  <a:lnTo>
                    <a:pt x="533062" y="272154"/>
                  </a:lnTo>
                  <a:lnTo>
                    <a:pt x="516362" y="233823"/>
                  </a:lnTo>
                  <a:lnTo>
                    <a:pt x="489742" y="196574"/>
                  </a:lnTo>
                  <a:lnTo>
                    <a:pt x="454193" y="160949"/>
                  </a:lnTo>
                  <a:lnTo>
                    <a:pt x="410706" y="127487"/>
                  </a:lnTo>
                  <a:lnTo>
                    <a:pt x="360274" y="96732"/>
                  </a:lnTo>
                  <a:lnTo>
                    <a:pt x="318485" y="75768"/>
                  </a:lnTo>
                  <a:lnTo>
                    <a:pt x="273761" y="56858"/>
                  </a:lnTo>
                  <a:lnTo>
                    <a:pt x="226526" y="40230"/>
                  </a:lnTo>
                  <a:lnTo>
                    <a:pt x="177199" y="26114"/>
                  </a:lnTo>
                  <a:lnTo>
                    <a:pt x="126212" y="14738"/>
                  </a:lnTo>
                  <a:lnTo>
                    <a:pt x="73949" y="6329"/>
                  </a:lnTo>
                  <a:lnTo>
                    <a:pt x="34195" y="2106"/>
                  </a:lnTo>
                  <a:lnTo>
                    <a:pt x="824" y="3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199" y="21417"/>
                  </a:moveTo>
                  <a:lnTo>
                    <a:pt x="0" y="10102"/>
                  </a:lnTo>
                  <a:lnTo>
                    <a:pt x="29649" y="0"/>
                  </a:lnTo>
                  <a:lnTo>
                    <a:pt x="18724" y="10487"/>
                  </a:lnTo>
                  <a:lnTo>
                    <a:pt x="29199" y="21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487"/>
                  </a:moveTo>
                  <a:lnTo>
                    <a:pt x="29649" y="0"/>
                  </a:lnTo>
                  <a:lnTo>
                    <a:pt x="0" y="10102"/>
                  </a:lnTo>
                  <a:lnTo>
                    <a:pt x="29199" y="21417"/>
                  </a:lnTo>
                  <a:lnTo>
                    <a:pt x="18724" y="1048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938617" y="285926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0" y="43249"/>
                  </a:lnTo>
                  <a:lnTo>
                    <a:pt x="15749" y="0"/>
                  </a:lnTo>
                  <a:lnTo>
                    <a:pt x="3147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15749" y="0"/>
                  </a:lnTo>
                  <a:lnTo>
                    <a:pt x="0" y="43249"/>
                  </a:lnTo>
                  <a:lnTo>
                    <a:pt x="3147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21" name="Google Shape;821;p33"/>
          <p:cNvSpPr txBox="1"/>
          <p:nvPr/>
        </p:nvSpPr>
        <p:spPr>
          <a:xfrm>
            <a:off x="4419671" y="2134332"/>
            <a:ext cx="528955" cy="236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168275" lvl="0" marL="180340" marR="508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rial"/>
                <a:ea typeface="Arial"/>
                <a:cs typeface="Arial"/>
                <a:sym typeface="Arial"/>
              </a:rPr>
              <a:t>Elementwise  sum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3"/>
          <p:cNvSpPr/>
          <p:nvPr/>
        </p:nvSpPr>
        <p:spPr>
          <a:xfrm>
            <a:off x="3876967" y="151281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47" y="25255"/>
                </a:lnTo>
                <a:lnTo>
                  <a:pt x="12106" y="12111"/>
                </a:lnTo>
                <a:lnTo>
                  <a:pt x="25249" y="3249"/>
                </a:lnTo>
                <a:lnTo>
                  <a:pt x="41349" y="0"/>
                </a:lnTo>
                <a:lnTo>
                  <a:pt x="1518621" y="0"/>
                </a:lnTo>
                <a:lnTo>
                  <a:pt x="1553032" y="18410"/>
                </a:lnTo>
                <a:lnTo>
                  <a:pt x="1559971" y="41349"/>
                </a:lnTo>
                <a:lnTo>
                  <a:pt x="1559971" y="206749"/>
                </a:lnTo>
                <a:lnTo>
                  <a:pt x="1556724" y="222845"/>
                </a:lnTo>
                <a:lnTo>
                  <a:pt x="1547865" y="235988"/>
                </a:lnTo>
                <a:lnTo>
                  <a:pt x="1534722" y="244850"/>
                </a:lnTo>
                <a:lnTo>
                  <a:pt x="1518621" y="248099"/>
                </a:lnTo>
                <a:lnTo>
                  <a:pt x="41349" y="248099"/>
                </a:lnTo>
                <a:lnTo>
                  <a:pt x="25249" y="244850"/>
                </a:lnTo>
                <a:lnTo>
                  <a:pt x="12106" y="235988"/>
                </a:lnTo>
                <a:lnTo>
                  <a:pt x="3247" y="222845"/>
                </a:lnTo>
                <a:lnTo>
                  <a:pt x="0" y="206749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3" name="Google Shape;823;p33"/>
          <p:cNvSpPr txBox="1"/>
          <p:nvPr/>
        </p:nvSpPr>
        <p:spPr>
          <a:xfrm>
            <a:off x="4171540" y="1542880"/>
            <a:ext cx="9690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Image-Text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p33"/>
          <p:cNvGrpSpPr/>
          <p:nvPr/>
        </p:nvGrpSpPr>
        <p:grpSpPr>
          <a:xfrm>
            <a:off x="4642465" y="1774791"/>
            <a:ext cx="1265135" cy="2517999"/>
            <a:chOff x="4642465" y="1774791"/>
            <a:chExt cx="1265135" cy="2517999"/>
          </a:xfrm>
        </p:grpSpPr>
        <p:sp>
          <p:nvSpPr>
            <p:cNvPr id="825" name="Google Shape;825;p33"/>
            <p:cNvSpPr/>
            <p:nvPr/>
          </p:nvSpPr>
          <p:spPr>
            <a:xfrm>
              <a:off x="4658190" y="1818008"/>
              <a:ext cx="2540" cy="118745"/>
            </a:xfrm>
            <a:custGeom>
              <a:rect b="b" l="l" r="r" t="t"/>
              <a:pathLst>
                <a:path extrusionOk="0" h="118744" w="2539">
                  <a:moveTo>
                    <a:pt x="2424" y="11865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539"/>
                  </a:moveTo>
                  <a:lnTo>
                    <a:pt x="14849" y="0"/>
                  </a:lnTo>
                  <a:lnTo>
                    <a:pt x="31449" y="42894"/>
                  </a:lnTo>
                  <a:lnTo>
                    <a:pt x="0" y="43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2894"/>
                  </a:moveTo>
                  <a:lnTo>
                    <a:pt x="14849" y="0"/>
                  </a:lnTo>
                  <a:lnTo>
                    <a:pt x="0" y="43539"/>
                  </a:lnTo>
                  <a:lnTo>
                    <a:pt x="31449" y="4289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4763965" y="2338895"/>
              <a:ext cx="1143635" cy="1953895"/>
            </a:xfrm>
            <a:custGeom>
              <a:rect b="b" l="l" r="r" t="t"/>
              <a:pathLst>
                <a:path extrusionOk="0" h="1953895" w="1143635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19" y="117600"/>
                  </a:lnTo>
                  <a:lnTo>
                    <a:pt x="1143022" y="190499"/>
                  </a:lnTo>
                  <a:lnTo>
                    <a:pt x="1143022" y="1763396"/>
                  </a:lnTo>
                  <a:lnTo>
                    <a:pt x="1137990" y="1807073"/>
                  </a:lnTo>
                  <a:lnTo>
                    <a:pt x="1123657" y="1847168"/>
                  </a:lnTo>
                  <a:lnTo>
                    <a:pt x="1101166" y="1882539"/>
                  </a:lnTo>
                  <a:lnTo>
                    <a:pt x="1071661" y="1912042"/>
                  </a:lnTo>
                  <a:lnTo>
                    <a:pt x="1036286" y="1934531"/>
                  </a:lnTo>
                  <a:lnTo>
                    <a:pt x="996183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29" name="Google Shape;829;p33"/>
          <p:cNvSpPr txBox="1"/>
          <p:nvPr/>
        </p:nvSpPr>
        <p:spPr>
          <a:xfrm>
            <a:off x="4905214" y="338669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3"/>
          <p:cNvSpPr txBox="1"/>
          <p:nvPr/>
        </p:nvSpPr>
        <p:spPr>
          <a:xfrm>
            <a:off x="4905164" y="242539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3"/>
          <p:cNvSpPr txBox="1"/>
          <p:nvPr/>
        </p:nvSpPr>
        <p:spPr>
          <a:xfrm>
            <a:off x="4943440" y="3903341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3"/>
          <p:cNvSpPr txBox="1"/>
          <p:nvPr/>
        </p:nvSpPr>
        <p:spPr>
          <a:xfrm>
            <a:off x="4943414" y="290604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3" name="Google Shape;833;p33"/>
          <p:cNvGrpSpPr/>
          <p:nvPr/>
        </p:nvGrpSpPr>
        <p:grpSpPr>
          <a:xfrm>
            <a:off x="5276439" y="2757669"/>
            <a:ext cx="587894" cy="1145933"/>
            <a:chOff x="5276439" y="2757669"/>
            <a:chExt cx="587894" cy="1145933"/>
          </a:xfrm>
        </p:grpSpPr>
        <p:sp>
          <p:nvSpPr>
            <p:cNvPr id="834" name="Google Shape;834;p33"/>
            <p:cNvSpPr/>
            <p:nvPr/>
          </p:nvSpPr>
          <p:spPr>
            <a:xfrm>
              <a:off x="5292189" y="379819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5292189" y="328154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5292164" y="280089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685263" y="3467418"/>
              <a:ext cx="179070" cy="254635"/>
            </a:xfrm>
            <a:custGeom>
              <a:rect b="b" l="l" r="r" t="t"/>
              <a:pathLst>
                <a:path extrusionOk="0" h="254635" w="179070">
                  <a:moveTo>
                    <a:pt x="0" y="250749"/>
                  </a:moveTo>
                  <a:lnTo>
                    <a:pt x="7227" y="251677"/>
                  </a:lnTo>
                  <a:lnTo>
                    <a:pt x="26712" y="254405"/>
                  </a:lnTo>
                  <a:lnTo>
                    <a:pt x="55160" y="254293"/>
                  </a:lnTo>
                  <a:lnTo>
                    <a:pt x="125186" y="228132"/>
                  </a:lnTo>
                  <a:lnTo>
                    <a:pt x="156609" y="199674"/>
                  </a:lnTo>
                  <a:lnTo>
                    <a:pt x="176683" y="163548"/>
                  </a:lnTo>
                  <a:lnTo>
                    <a:pt x="178549" y="121974"/>
                  </a:lnTo>
                  <a:lnTo>
                    <a:pt x="170757" y="99945"/>
                  </a:lnTo>
                  <a:lnTo>
                    <a:pt x="138907" y="56985"/>
                  </a:lnTo>
                  <a:lnTo>
                    <a:pt x="103283" y="29218"/>
                  </a:lnTo>
                  <a:lnTo>
                    <a:pt x="59974" y="8574"/>
                  </a:lnTo>
                  <a:lnTo>
                    <a:pt x="27899" y="224"/>
                  </a:lnTo>
                  <a:lnTo>
                    <a:pt x="265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693138" y="345764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424" y="21349"/>
                  </a:moveTo>
                  <a:lnTo>
                    <a:pt x="0" y="8199"/>
                  </a:lnTo>
                  <a:lnTo>
                    <a:pt x="30249" y="0"/>
                  </a:lnTo>
                  <a:lnTo>
                    <a:pt x="18674" y="9774"/>
                  </a:lnTo>
                  <a:lnTo>
                    <a:pt x="28424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5693138" y="345764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74" y="9774"/>
                  </a:moveTo>
                  <a:lnTo>
                    <a:pt x="30249" y="0"/>
                  </a:lnTo>
                  <a:lnTo>
                    <a:pt x="0" y="8199"/>
                  </a:lnTo>
                  <a:lnTo>
                    <a:pt x="28424" y="21349"/>
                  </a:lnTo>
                  <a:lnTo>
                    <a:pt x="18674" y="97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46" name="Google Shape;846;p33"/>
          <p:cNvSpPr txBox="1"/>
          <p:nvPr/>
        </p:nvSpPr>
        <p:spPr>
          <a:xfrm>
            <a:off x="623031" y="1552647"/>
            <a:ext cx="21977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39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Training Data: 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COCO images with  multiple labels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1165945" y="2578119"/>
            <a:ext cx="1304397" cy="9782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8" name="Google Shape;848;p33"/>
          <p:cNvSpPr txBox="1"/>
          <p:nvPr/>
        </p:nvSpPr>
        <p:spPr>
          <a:xfrm>
            <a:off x="742429" y="3636370"/>
            <a:ext cx="204088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7650" lvl="0" marL="2597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bear, brown, field,  grassy, trees,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3"/>
          <p:cNvSpPr txBox="1"/>
          <p:nvPr/>
        </p:nvSpPr>
        <p:spPr>
          <a:xfrm>
            <a:off x="1328147" y="4270030"/>
            <a:ext cx="872490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walking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3"/>
          <p:cNvSpPr txBox="1"/>
          <p:nvPr/>
        </p:nvSpPr>
        <p:spPr>
          <a:xfrm>
            <a:off x="4551242" y="4356347"/>
            <a:ext cx="939800" cy="25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MSCOCO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2" name="Google Shape;852;p33"/>
          <p:cNvSpPr txBox="1"/>
          <p:nvPr/>
        </p:nvSpPr>
        <p:spPr>
          <a:xfrm>
            <a:off x="6555220" y="1552657"/>
            <a:ext cx="1729739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Training Data: 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Captions from  COCO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3"/>
          <p:cNvSpPr txBox="1"/>
          <p:nvPr/>
        </p:nvSpPr>
        <p:spPr>
          <a:xfrm>
            <a:off x="6339154" y="2750842"/>
            <a:ext cx="22542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 brown bear  walking on a grassy  field next to trees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4"/>
          <p:cNvSpPr txBox="1"/>
          <p:nvPr>
            <p:ph type="title"/>
          </p:nvPr>
        </p:nvSpPr>
        <p:spPr>
          <a:xfrm>
            <a:off x="359849" y="203409"/>
            <a:ext cx="4545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NOC Model: Train simultaneously</a:t>
            </a:r>
            <a:endParaRPr sz="3000"/>
          </a:p>
        </p:txBody>
      </p:sp>
      <p:sp>
        <p:nvSpPr>
          <p:cNvPr id="859" name="Google Shape;859;p34"/>
          <p:cNvSpPr txBox="1"/>
          <p:nvPr/>
        </p:nvSpPr>
        <p:spPr>
          <a:xfrm>
            <a:off x="6122104" y="2874452"/>
            <a:ext cx="4413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914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joint  training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4"/>
          <p:cNvSpPr txBox="1"/>
          <p:nvPr/>
        </p:nvSpPr>
        <p:spPr>
          <a:xfrm>
            <a:off x="5955183" y="3349900"/>
            <a:ext cx="66802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636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shared  parameters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1" name="Google Shape;861;p34"/>
          <p:cNvGrpSpPr/>
          <p:nvPr/>
        </p:nvGrpSpPr>
        <p:grpSpPr>
          <a:xfrm>
            <a:off x="979047" y="1078135"/>
            <a:ext cx="7186295" cy="3096202"/>
            <a:chOff x="979047" y="1078135"/>
            <a:chExt cx="7186295" cy="3096202"/>
          </a:xfrm>
        </p:grpSpPr>
        <p:sp>
          <p:nvSpPr>
            <p:cNvPr id="862" name="Google Shape;862;p34"/>
            <p:cNvSpPr/>
            <p:nvPr/>
          </p:nvSpPr>
          <p:spPr>
            <a:xfrm>
              <a:off x="979047" y="1078135"/>
              <a:ext cx="7186295" cy="781685"/>
            </a:xfrm>
            <a:custGeom>
              <a:rect b="b" l="l" r="r" t="t"/>
              <a:pathLst>
                <a:path extrusionOk="0" h="781685" w="7186295">
                  <a:moveTo>
                    <a:pt x="0" y="130252"/>
                  </a:moveTo>
                  <a:lnTo>
                    <a:pt x="10235" y="79551"/>
                  </a:lnTo>
                  <a:lnTo>
                    <a:pt x="38149" y="38149"/>
                  </a:lnTo>
                  <a:lnTo>
                    <a:pt x="79551" y="10235"/>
                  </a:lnTo>
                  <a:lnTo>
                    <a:pt x="130252" y="0"/>
                  </a:lnTo>
                  <a:lnTo>
                    <a:pt x="7055635" y="0"/>
                  </a:lnTo>
                  <a:lnTo>
                    <a:pt x="7105482" y="9914"/>
                  </a:lnTo>
                  <a:lnTo>
                    <a:pt x="7147735" y="38149"/>
                  </a:lnTo>
                  <a:lnTo>
                    <a:pt x="7175969" y="80407"/>
                  </a:lnTo>
                  <a:lnTo>
                    <a:pt x="7185885" y="130252"/>
                  </a:lnTo>
                  <a:lnTo>
                    <a:pt x="7185885" y="651246"/>
                  </a:lnTo>
                  <a:lnTo>
                    <a:pt x="7175648" y="701946"/>
                  </a:lnTo>
                  <a:lnTo>
                    <a:pt x="7147732" y="743348"/>
                  </a:lnTo>
                  <a:lnTo>
                    <a:pt x="7106330" y="771262"/>
                  </a:lnTo>
                  <a:lnTo>
                    <a:pt x="7055635" y="781498"/>
                  </a:lnTo>
                  <a:lnTo>
                    <a:pt x="130252" y="781498"/>
                  </a:lnTo>
                  <a:lnTo>
                    <a:pt x="79551" y="771262"/>
                  </a:lnTo>
                  <a:lnTo>
                    <a:pt x="38149" y="743348"/>
                  </a:lnTo>
                  <a:lnTo>
                    <a:pt x="10235" y="701946"/>
                  </a:lnTo>
                  <a:lnTo>
                    <a:pt x="0" y="651246"/>
                  </a:lnTo>
                  <a:lnTo>
                    <a:pt x="0" y="13025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307468" y="231823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2" y="167560"/>
                  </a:lnTo>
                  <a:lnTo>
                    <a:pt x="22100" y="121798"/>
                  </a:lnTo>
                  <a:lnTo>
                    <a:pt x="47767" y="81430"/>
                  </a:lnTo>
                  <a:lnTo>
                    <a:pt x="81438" y="47761"/>
                  </a:lnTo>
                  <a:lnTo>
                    <a:pt x="121809" y="22097"/>
                  </a:lnTo>
                  <a:lnTo>
                    <a:pt x="167572" y="5741"/>
                  </a:lnTo>
                  <a:lnTo>
                    <a:pt x="217424" y="0"/>
                  </a:lnTo>
                  <a:lnTo>
                    <a:pt x="1086997" y="0"/>
                  </a:lnTo>
                  <a:lnTo>
                    <a:pt x="1129618" y="4215"/>
                  </a:lnTo>
                  <a:lnTo>
                    <a:pt x="1170207" y="16549"/>
                  </a:lnTo>
                  <a:lnTo>
                    <a:pt x="1207622" y="36526"/>
                  </a:lnTo>
                  <a:lnTo>
                    <a:pt x="1240722" y="63677"/>
                  </a:lnTo>
                  <a:lnTo>
                    <a:pt x="1267873" y="96788"/>
                  </a:lnTo>
                  <a:lnTo>
                    <a:pt x="1287850" y="134208"/>
                  </a:lnTo>
                  <a:lnTo>
                    <a:pt x="1300182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6" y="1688235"/>
                  </a:lnTo>
                  <a:lnTo>
                    <a:pt x="1282302" y="1733999"/>
                  </a:lnTo>
                  <a:lnTo>
                    <a:pt x="1256639" y="1774369"/>
                  </a:lnTo>
                  <a:lnTo>
                    <a:pt x="1222973" y="1808041"/>
                  </a:lnTo>
                  <a:lnTo>
                    <a:pt x="1182608" y="1833708"/>
                  </a:lnTo>
                  <a:lnTo>
                    <a:pt x="1136848" y="1850066"/>
                  </a:lnTo>
                  <a:lnTo>
                    <a:pt x="1086997" y="1855808"/>
                  </a:lnTo>
                  <a:lnTo>
                    <a:pt x="217424" y="1855808"/>
                  </a:lnTo>
                  <a:lnTo>
                    <a:pt x="167572" y="1850066"/>
                  </a:lnTo>
                  <a:lnTo>
                    <a:pt x="121809" y="1833708"/>
                  </a:lnTo>
                  <a:lnTo>
                    <a:pt x="81438" y="1808041"/>
                  </a:lnTo>
                  <a:lnTo>
                    <a:pt x="47767" y="1774369"/>
                  </a:lnTo>
                  <a:lnTo>
                    <a:pt x="22100" y="1733999"/>
                  </a:lnTo>
                  <a:lnTo>
                    <a:pt x="5742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423042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122" y="1050872"/>
                  </a:moveTo>
                  <a:lnTo>
                    <a:pt x="0" y="1050872"/>
                  </a:ln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423042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872"/>
                  </a:move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lnTo>
                    <a:pt x="0" y="1050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6" name="Google Shape;866;p34"/>
          <p:cNvSpPr txBox="1"/>
          <p:nvPr/>
        </p:nvSpPr>
        <p:spPr>
          <a:xfrm>
            <a:off x="3733413" y="3538645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4"/>
          <p:cNvSpPr txBox="1"/>
          <p:nvPr/>
        </p:nvSpPr>
        <p:spPr>
          <a:xfrm>
            <a:off x="3589867" y="240473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1166047" y="4375291"/>
            <a:ext cx="1304397" cy="153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Google Shape;869;p34"/>
          <p:cNvSpPr/>
          <p:nvPr/>
        </p:nvSpPr>
        <p:spPr>
          <a:xfrm>
            <a:off x="4160716" y="4292816"/>
            <a:ext cx="329749" cy="318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70" name="Google Shape;870;p34"/>
          <p:cNvGrpSpPr/>
          <p:nvPr/>
        </p:nvGrpSpPr>
        <p:grpSpPr>
          <a:xfrm>
            <a:off x="2484345" y="1927143"/>
            <a:ext cx="5163064" cy="2724122"/>
            <a:chOff x="2484345" y="1927143"/>
            <a:chExt cx="5163064" cy="2724122"/>
          </a:xfrm>
        </p:grpSpPr>
        <p:sp>
          <p:nvSpPr>
            <p:cNvPr id="871" name="Google Shape;871;p34"/>
            <p:cNvSpPr/>
            <p:nvPr/>
          </p:nvSpPr>
          <p:spPr>
            <a:xfrm>
              <a:off x="2503070" y="3244343"/>
              <a:ext cx="772160" cy="1905"/>
            </a:xfrm>
            <a:custGeom>
              <a:rect b="b" l="l" r="r" t="t"/>
              <a:pathLst>
                <a:path extrusionOk="0" h="1905" w="772160">
                  <a:moveTo>
                    <a:pt x="0" y="0"/>
                  </a:moveTo>
                  <a:lnTo>
                    <a:pt x="771698" y="16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2484345" y="3233668"/>
              <a:ext cx="29845" cy="21590"/>
            </a:xfrm>
            <a:custGeom>
              <a:rect b="b" l="l" r="r" t="t"/>
              <a:pathLst>
                <a:path extrusionOk="0" h="21589" w="29844">
                  <a:moveTo>
                    <a:pt x="29399" y="21424"/>
                  </a:moveTo>
                  <a:lnTo>
                    <a:pt x="0" y="10649"/>
                  </a:lnTo>
                  <a:lnTo>
                    <a:pt x="29449" y="0"/>
                  </a:lnTo>
                  <a:lnTo>
                    <a:pt x="18724" y="10674"/>
                  </a:lnTo>
                  <a:lnTo>
                    <a:pt x="29399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484345" y="3233668"/>
              <a:ext cx="29845" cy="21590"/>
            </a:xfrm>
            <a:custGeom>
              <a:rect b="b" l="l" r="r" t="t"/>
              <a:pathLst>
                <a:path extrusionOk="0" h="21589" w="29844">
                  <a:moveTo>
                    <a:pt x="18724" y="10674"/>
                  </a:moveTo>
                  <a:lnTo>
                    <a:pt x="29449" y="0"/>
                  </a:lnTo>
                  <a:lnTo>
                    <a:pt x="0" y="10649"/>
                  </a:lnTo>
                  <a:lnTo>
                    <a:pt x="29399" y="21424"/>
                  </a:lnTo>
                  <a:lnTo>
                    <a:pt x="18724" y="106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264043" y="32352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24" y="10749"/>
                  </a:lnTo>
                  <a:lnTo>
                    <a:pt x="49" y="0"/>
                  </a:lnTo>
                  <a:lnTo>
                    <a:pt x="29449" y="1077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264043" y="32352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24" y="10749"/>
                  </a:moveTo>
                  <a:lnTo>
                    <a:pt x="0" y="21424"/>
                  </a:lnTo>
                  <a:lnTo>
                    <a:pt x="29449" y="10774"/>
                  </a:lnTo>
                  <a:lnTo>
                    <a:pt x="49" y="0"/>
                  </a:lnTo>
                  <a:lnTo>
                    <a:pt x="10724" y="107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4547765" y="1927143"/>
              <a:ext cx="225724" cy="1999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959667" y="2027810"/>
              <a:ext cx="565150" cy="290830"/>
            </a:xfrm>
            <a:custGeom>
              <a:rect b="b" l="l" r="r" t="t"/>
              <a:pathLst>
                <a:path extrusionOk="0" h="290830" w="565150">
                  <a:moveTo>
                    <a:pt x="0" y="290421"/>
                  </a:moveTo>
                  <a:lnTo>
                    <a:pt x="23522" y="218345"/>
                  </a:lnTo>
                  <a:lnTo>
                    <a:pt x="51365" y="183570"/>
                  </a:lnTo>
                  <a:lnTo>
                    <a:pt x="88544" y="150311"/>
                  </a:lnTo>
                  <a:lnTo>
                    <a:pt x="134018" y="119072"/>
                  </a:lnTo>
                  <a:lnTo>
                    <a:pt x="186749" y="90359"/>
                  </a:lnTo>
                  <a:lnTo>
                    <a:pt x="230447" y="70787"/>
                  </a:lnTo>
                  <a:lnTo>
                    <a:pt x="277211" y="53133"/>
                  </a:lnTo>
                  <a:lnTo>
                    <a:pt x="326600" y="37609"/>
                  </a:lnTo>
                  <a:lnTo>
                    <a:pt x="378174" y="24429"/>
                  </a:lnTo>
                  <a:lnTo>
                    <a:pt x="431505" y="13808"/>
                  </a:lnTo>
                  <a:lnTo>
                    <a:pt x="486149" y="5957"/>
                  </a:lnTo>
                  <a:lnTo>
                    <a:pt x="527714" y="2017"/>
                  </a:lnTo>
                  <a:lnTo>
                    <a:pt x="555623" y="367"/>
                  </a:lnTo>
                  <a:lnTo>
                    <a:pt x="557948" y="262"/>
                  </a:lnTo>
                  <a:lnTo>
                    <a:pt x="560273" y="167"/>
                  </a:lnTo>
                  <a:lnTo>
                    <a:pt x="562623" y="79"/>
                  </a:lnTo>
                  <a:lnTo>
                    <a:pt x="5649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374" y="21419"/>
                  </a:moveTo>
                  <a:lnTo>
                    <a:pt x="10899" y="10519"/>
                  </a:lnTo>
                  <a:lnTo>
                    <a:pt x="0" y="0"/>
                  </a:lnTo>
                  <a:lnTo>
                    <a:pt x="29624" y="10189"/>
                  </a:lnTo>
                  <a:lnTo>
                    <a:pt x="374" y="21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899" y="10519"/>
                  </a:moveTo>
                  <a:lnTo>
                    <a:pt x="374" y="21419"/>
                  </a:lnTo>
                  <a:lnTo>
                    <a:pt x="29624" y="10189"/>
                  </a:lnTo>
                  <a:lnTo>
                    <a:pt x="0" y="0"/>
                  </a:lnTo>
                  <a:lnTo>
                    <a:pt x="10899" y="105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4796615" y="2027868"/>
              <a:ext cx="539115" cy="311150"/>
            </a:xfrm>
            <a:custGeom>
              <a:rect b="b" l="l" r="r" t="t"/>
              <a:pathLst>
                <a:path extrusionOk="0" h="311150" w="539114">
                  <a:moveTo>
                    <a:pt x="538848" y="311026"/>
                  </a:moveTo>
                  <a:lnTo>
                    <a:pt x="533062" y="272154"/>
                  </a:lnTo>
                  <a:lnTo>
                    <a:pt x="516362" y="233823"/>
                  </a:lnTo>
                  <a:lnTo>
                    <a:pt x="489742" y="196574"/>
                  </a:lnTo>
                  <a:lnTo>
                    <a:pt x="454193" y="160949"/>
                  </a:lnTo>
                  <a:lnTo>
                    <a:pt x="410706" y="127487"/>
                  </a:lnTo>
                  <a:lnTo>
                    <a:pt x="360274" y="96732"/>
                  </a:lnTo>
                  <a:lnTo>
                    <a:pt x="318485" y="75768"/>
                  </a:lnTo>
                  <a:lnTo>
                    <a:pt x="273761" y="56858"/>
                  </a:lnTo>
                  <a:lnTo>
                    <a:pt x="226526" y="40230"/>
                  </a:lnTo>
                  <a:lnTo>
                    <a:pt x="177199" y="26114"/>
                  </a:lnTo>
                  <a:lnTo>
                    <a:pt x="126212" y="14738"/>
                  </a:lnTo>
                  <a:lnTo>
                    <a:pt x="73949" y="6329"/>
                  </a:lnTo>
                  <a:lnTo>
                    <a:pt x="34195" y="2106"/>
                  </a:lnTo>
                  <a:lnTo>
                    <a:pt x="824" y="3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199" y="21417"/>
                  </a:moveTo>
                  <a:lnTo>
                    <a:pt x="0" y="10102"/>
                  </a:lnTo>
                  <a:lnTo>
                    <a:pt x="29649" y="0"/>
                  </a:lnTo>
                  <a:lnTo>
                    <a:pt x="18724" y="10487"/>
                  </a:lnTo>
                  <a:lnTo>
                    <a:pt x="29199" y="21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487"/>
                  </a:moveTo>
                  <a:lnTo>
                    <a:pt x="29649" y="0"/>
                  </a:lnTo>
                  <a:lnTo>
                    <a:pt x="0" y="10102"/>
                  </a:lnTo>
                  <a:lnTo>
                    <a:pt x="29199" y="21417"/>
                  </a:lnTo>
                  <a:lnTo>
                    <a:pt x="18724" y="1048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938617" y="285926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0" y="43249"/>
                  </a:lnTo>
                  <a:lnTo>
                    <a:pt x="15749" y="0"/>
                  </a:lnTo>
                  <a:lnTo>
                    <a:pt x="3147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15749" y="0"/>
                  </a:lnTo>
                  <a:lnTo>
                    <a:pt x="0" y="43249"/>
                  </a:lnTo>
                  <a:lnTo>
                    <a:pt x="3147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5951562" y="3244268"/>
              <a:ext cx="763905" cy="0"/>
            </a:xfrm>
            <a:custGeom>
              <a:rect b="b" l="l" r="r" t="t"/>
              <a:pathLst>
                <a:path extrusionOk="0" h="120000" w="763904">
                  <a:moveTo>
                    <a:pt x="0" y="0"/>
                  </a:moveTo>
                  <a:lnTo>
                    <a:pt x="76332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5932838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449" y="21424"/>
                  </a:moveTo>
                  <a:lnTo>
                    <a:pt x="0" y="10699"/>
                  </a:lnTo>
                  <a:lnTo>
                    <a:pt x="29449" y="0"/>
                  </a:lnTo>
                  <a:lnTo>
                    <a:pt x="18724" y="10699"/>
                  </a:lnTo>
                  <a:lnTo>
                    <a:pt x="29449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5932838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699"/>
                  </a:moveTo>
                  <a:lnTo>
                    <a:pt x="29449" y="0"/>
                  </a:lnTo>
                  <a:lnTo>
                    <a:pt x="0" y="10699"/>
                  </a:lnTo>
                  <a:lnTo>
                    <a:pt x="29449" y="21424"/>
                  </a:lnTo>
                  <a:lnTo>
                    <a:pt x="18724" y="106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6704161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24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704161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24" y="10699"/>
                  </a:moveTo>
                  <a:lnTo>
                    <a:pt x="0" y="21424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724" y="106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6961911" y="4296991"/>
              <a:ext cx="685498" cy="3542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2" name="Google Shape;892;p34"/>
          <p:cNvSpPr txBox="1"/>
          <p:nvPr/>
        </p:nvSpPr>
        <p:spPr>
          <a:xfrm>
            <a:off x="2544678" y="3361626"/>
            <a:ext cx="66802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636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shared  parameters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4"/>
          <p:cNvSpPr txBox="1"/>
          <p:nvPr/>
        </p:nvSpPr>
        <p:spPr>
          <a:xfrm>
            <a:off x="4419676" y="2134325"/>
            <a:ext cx="6681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168275" lvl="0" marL="180340" marR="508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Element Wise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 sum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4" name="Google Shape;894;p34"/>
          <p:cNvGrpSpPr/>
          <p:nvPr/>
        </p:nvGrpSpPr>
        <p:grpSpPr>
          <a:xfrm>
            <a:off x="1166022" y="2316382"/>
            <a:ext cx="1304925" cy="1856105"/>
            <a:chOff x="1166022" y="2316382"/>
            <a:chExt cx="1304925" cy="1856105"/>
          </a:xfrm>
        </p:grpSpPr>
        <p:sp>
          <p:nvSpPr>
            <p:cNvPr id="895" name="Google Shape;895;p34"/>
            <p:cNvSpPr/>
            <p:nvPr/>
          </p:nvSpPr>
          <p:spPr>
            <a:xfrm>
              <a:off x="1166022" y="231638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1" y="167560"/>
                  </a:lnTo>
                  <a:lnTo>
                    <a:pt x="22097" y="121798"/>
                  </a:lnTo>
                  <a:lnTo>
                    <a:pt x="47761" y="81430"/>
                  </a:lnTo>
                  <a:lnTo>
                    <a:pt x="81428" y="47761"/>
                  </a:lnTo>
                  <a:lnTo>
                    <a:pt x="121795" y="22097"/>
                  </a:lnTo>
                  <a:lnTo>
                    <a:pt x="167555" y="5741"/>
                  </a:lnTo>
                  <a:lnTo>
                    <a:pt x="217404" y="0"/>
                  </a:lnTo>
                  <a:lnTo>
                    <a:pt x="1086992" y="0"/>
                  </a:lnTo>
                  <a:lnTo>
                    <a:pt x="1129604" y="4215"/>
                  </a:lnTo>
                  <a:lnTo>
                    <a:pt x="1170190" y="16549"/>
                  </a:lnTo>
                  <a:lnTo>
                    <a:pt x="1207608" y="36526"/>
                  </a:lnTo>
                  <a:lnTo>
                    <a:pt x="1240720" y="63677"/>
                  </a:lnTo>
                  <a:lnTo>
                    <a:pt x="1267870" y="96788"/>
                  </a:lnTo>
                  <a:lnTo>
                    <a:pt x="1287848" y="134208"/>
                  </a:lnTo>
                  <a:lnTo>
                    <a:pt x="1300181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5" y="1688235"/>
                  </a:lnTo>
                  <a:lnTo>
                    <a:pt x="1282300" y="1733999"/>
                  </a:lnTo>
                  <a:lnTo>
                    <a:pt x="1256636" y="1774369"/>
                  </a:lnTo>
                  <a:lnTo>
                    <a:pt x="1222968" y="1808041"/>
                  </a:lnTo>
                  <a:lnTo>
                    <a:pt x="1182602" y="1833708"/>
                  </a:lnTo>
                  <a:lnTo>
                    <a:pt x="1136841" y="1850066"/>
                  </a:lnTo>
                  <a:lnTo>
                    <a:pt x="1086992" y="1855808"/>
                  </a:lnTo>
                  <a:lnTo>
                    <a:pt x="217404" y="1855808"/>
                  </a:lnTo>
                  <a:lnTo>
                    <a:pt x="167555" y="1850066"/>
                  </a:lnTo>
                  <a:lnTo>
                    <a:pt x="121795" y="1833708"/>
                  </a:lnTo>
                  <a:lnTo>
                    <a:pt x="81428" y="1808041"/>
                  </a:lnTo>
                  <a:lnTo>
                    <a:pt x="47761" y="1774369"/>
                  </a:lnTo>
                  <a:lnTo>
                    <a:pt x="22097" y="1733999"/>
                  </a:lnTo>
                  <a:lnTo>
                    <a:pt x="5741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097" y="1050922"/>
                  </a:moveTo>
                  <a:lnTo>
                    <a:pt x="0" y="1050922"/>
                  </a:ln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922"/>
                  </a:move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lnTo>
                    <a:pt x="0" y="1050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8" name="Google Shape;898;p34"/>
          <p:cNvSpPr txBox="1"/>
          <p:nvPr/>
        </p:nvSpPr>
        <p:spPr>
          <a:xfrm>
            <a:off x="1613029" y="3536787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4"/>
          <p:cNvSpPr txBox="1"/>
          <p:nvPr/>
        </p:nvSpPr>
        <p:spPr>
          <a:xfrm>
            <a:off x="1469472" y="240288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0" name="Google Shape;900;p34"/>
          <p:cNvGrpSpPr/>
          <p:nvPr/>
        </p:nvGrpSpPr>
        <p:grpSpPr>
          <a:xfrm>
            <a:off x="1802488" y="2321745"/>
            <a:ext cx="6073648" cy="1953895"/>
            <a:chOff x="1802488" y="2321745"/>
            <a:chExt cx="6073648" cy="1953895"/>
          </a:xfrm>
        </p:grpSpPr>
        <p:sp>
          <p:nvSpPr>
            <p:cNvPr id="901" name="Google Shape;901;p34"/>
            <p:cNvSpPr/>
            <p:nvPr/>
          </p:nvSpPr>
          <p:spPr>
            <a:xfrm>
              <a:off x="1818221" y="285741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6733136" y="2321745"/>
              <a:ext cx="1143000" cy="1953895"/>
            </a:xfrm>
            <a:custGeom>
              <a:rect b="b" l="l" r="r" t="t"/>
              <a:pathLst>
                <a:path extrusionOk="0" h="1953895" w="1143000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07" y="117600"/>
                  </a:lnTo>
                  <a:lnTo>
                    <a:pt x="1142997" y="190499"/>
                  </a:lnTo>
                  <a:lnTo>
                    <a:pt x="1142997" y="1763396"/>
                  </a:lnTo>
                  <a:lnTo>
                    <a:pt x="1137967" y="1807073"/>
                  </a:lnTo>
                  <a:lnTo>
                    <a:pt x="1123637" y="1847168"/>
                  </a:lnTo>
                  <a:lnTo>
                    <a:pt x="1101151" y="1882539"/>
                  </a:lnTo>
                  <a:lnTo>
                    <a:pt x="1071652" y="1912042"/>
                  </a:lnTo>
                  <a:lnTo>
                    <a:pt x="1036281" y="1934531"/>
                  </a:lnTo>
                  <a:lnTo>
                    <a:pt x="996182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05" name="Google Shape;905;p34"/>
          <p:cNvSpPr txBox="1"/>
          <p:nvPr/>
        </p:nvSpPr>
        <p:spPr>
          <a:xfrm>
            <a:off x="6874361" y="336954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4"/>
          <p:cNvSpPr txBox="1"/>
          <p:nvPr/>
        </p:nvSpPr>
        <p:spPr>
          <a:xfrm>
            <a:off x="6874336" y="240824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4"/>
          <p:cNvSpPr txBox="1"/>
          <p:nvPr/>
        </p:nvSpPr>
        <p:spPr>
          <a:xfrm>
            <a:off x="6912611" y="3886192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4"/>
          <p:cNvSpPr txBox="1"/>
          <p:nvPr/>
        </p:nvSpPr>
        <p:spPr>
          <a:xfrm>
            <a:off x="6912585" y="288889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4"/>
          <p:cNvSpPr txBox="1"/>
          <p:nvPr/>
        </p:nvSpPr>
        <p:spPr>
          <a:xfrm>
            <a:off x="2657526" y="2860831"/>
            <a:ext cx="4413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914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joint  training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p34"/>
          <p:cNvGrpSpPr/>
          <p:nvPr/>
        </p:nvGrpSpPr>
        <p:grpSpPr>
          <a:xfrm>
            <a:off x="1064635" y="1511109"/>
            <a:ext cx="4372527" cy="249987"/>
            <a:chOff x="1064635" y="1511109"/>
            <a:chExt cx="4372527" cy="249987"/>
          </a:xfrm>
        </p:grpSpPr>
        <p:sp>
          <p:nvSpPr>
            <p:cNvPr id="911" name="Google Shape;911;p34"/>
            <p:cNvSpPr/>
            <p:nvPr/>
          </p:nvSpPr>
          <p:spPr>
            <a:xfrm>
              <a:off x="1064635" y="1511109"/>
              <a:ext cx="1507490" cy="248285"/>
            </a:xfrm>
            <a:custGeom>
              <a:rect b="b" l="l" r="r" t="t"/>
              <a:pathLst>
                <a:path extrusionOk="0" h="248285" w="1507489">
                  <a:moveTo>
                    <a:pt x="0" y="41349"/>
                  </a:moveTo>
                  <a:lnTo>
                    <a:pt x="3249" y="25254"/>
                  </a:lnTo>
                  <a:lnTo>
                    <a:pt x="12110" y="12110"/>
                  </a:lnTo>
                  <a:lnTo>
                    <a:pt x="25254" y="3249"/>
                  </a:lnTo>
                  <a:lnTo>
                    <a:pt x="41349" y="0"/>
                  </a:lnTo>
                  <a:lnTo>
                    <a:pt x="1465834" y="0"/>
                  </a:lnTo>
                  <a:lnTo>
                    <a:pt x="1500244" y="18408"/>
                  </a:lnTo>
                  <a:lnTo>
                    <a:pt x="1507184" y="41349"/>
                  </a:lnTo>
                  <a:lnTo>
                    <a:pt x="1507184" y="206747"/>
                  </a:lnTo>
                  <a:lnTo>
                    <a:pt x="1503936" y="222842"/>
                  </a:lnTo>
                  <a:lnTo>
                    <a:pt x="1495078" y="235987"/>
                  </a:lnTo>
                  <a:lnTo>
                    <a:pt x="1481935" y="244849"/>
                  </a:lnTo>
                  <a:lnTo>
                    <a:pt x="1465834" y="248099"/>
                  </a:lnTo>
                  <a:lnTo>
                    <a:pt x="41349" y="248099"/>
                  </a:lnTo>
                  <a:lnTo>
                    <a:pt x="25254" y="244849"/>
                  </a:lnTo>
                  <a:lnTo>
                    <a:pt x="12110" y="235987"/>
                  </a:lnTo>
                  <a:lnTo>
                    <a:pt x="3249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876967" y="1512811"/>
              <a:ext cx="1560195" cy="248285"/>
            </a:xfrm>
            <a:custGeom>
              <a:rect b="b" l="l" r="r" t="t"/>
              <a:pathLst>
                <a:path extrusionOk="0" h="248285" w="1560195">
                  <a:moveTo>
                    <a:pt x="0" y="41349"/>
                  </a:moveTo>
                  <a:lnTo>
                    <a:pt x="3247" y="25255"/>
                  </a:lnTo>
                  <a:lnTo>
                    <a:pt x="12106" y="12111"/>
                  </a:lnTo>
                  <a:lnTo>
                    <a:pt x="25249" y="3249"/>
                  </a:lnTo>
                  <a:lnTo>
                    <a:pt x="41349" y="0"/>
                  </a:lnTo>
                  <a:lnTo>
                    <a:pt x="1518621" y="0"/>
                  </a:lnTo>
                  <a:lnTo>
                    <a:pt x="1553032" y="18410"/>
                  </a:lnTo>
                  <a:lnTo>
                    <a:pt x="1559971" y="41349"/>
                  </a:lnTo>
                  <a:lnTo>
                    <a:pt x="1559971" y="206749"/>
                  </a:lnTo>
                  <a:lnTo>
                    <a:pt x="1556724" y="222845"/>
                  </a:lnTo>
                  <a:lnTo>
                    <a:pt x="1547865" y="235988"/>
                  </a:lnTo>
                  <a:lnTo>
                    <a:pt x="1534722" y="244850"/>
                  </a:lnTo>
                  <a:lnTo>
                    <a:pt x="1518621" y="248099"/>
                  </a:lnTo>
                  <a:lnTo>
                    <a:pt x="41349" y="248099"/>
                  </a:lnTo>
                  <a:lnTo>
                    <a:pt x="25249" y="244850"/>
                  </a:lnTo>
                  <a:lnTo>
                    <a:pt x="12106" y="235988"/>
                  </a:lnTo>
                  <a:lnTo>
                    <a:pt x="3247" y="222845"/>
                  </a:lnTo>
                  <a:lnTo>
                    <a:pt x="0" y="206749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13" name="Google Shape;913;p34"/>
          <p:cNvSpPr txBox="1"/>
          <p:nvPr/>
        </p:nvSpPr>
        <p:spPr>
          <a:xfrm>
            <a:off x="1234004" y="1099335"/>
            <a:ext cx="4494530" cy="6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194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Joint-Objective Loss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Image-Specific Loss	Image-Text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4"/>
          <p:cNvSpPr/>
          <p:nvPr/>
        </p:nvSpPr>
        <p:spPr>
          <a:xfrm>
            <a:off x="6520361" y="151647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51" y="25254"/>
                </a:lnTo>
                <a:lnTo>
                  <a:pt x="12118" y="12110"/>
                </a:lnTo>
                <a:lnTo>
                  <a:pt x="25270" y="3249"/>
                </a:lnTo>
                <a:lnTo>
                  <a:pt x="41374" y="0"/>
                </a:lnTo>
                <a:lnTo>
                  <a:pt x="1518646" y="0"/>
                </a:lnTo>
                <a:lnTo>
                  <a:pt x="1553057" y="18408"/>
                </a:lnTo>
                <a:lnTo>
                  <a:pt x="1559996" y="41349"/>
                </a:lnTo>
                <a:lnTo>
                  <a:pt x="1559996" y="206747"/>
                </a:lnTo>
                <a:lnTo>
                  <a:pt x="1556749" y="222842"/>
                </a:lnTo>
                <a:lnTo>
                  <a:pt x="1547890" y="235987"/>
                </a:lnTo>
                <a:lnTo>
                  <a:pt x="1534747" y="244849"/>
                </a:lnTo>
                <a:lnTo>
                  <a:pt x="1518646" y="248099"/>
                </a:lnTo>
                <a:lnTo>
                  <a:pt x="41374" y="248099"/>
                </a:lnTo>
                <a:lnTo>
                  <a:pt x="25270" y="244849"/>
                </a:lnTo>
                <a:lnTo>
                  <a:pt x="12118" y="235987"/>
                </a:lnTo>
                <a:lnTo>
                  <a:pt x="3251" y="222842"/>
                </a:lnTo>
                <a:lnTo>
                  <a:pt x="0" y="206747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5" name="Google Shape;915;p34"/>
          <p:cNvSpPr txBox="1"/>
          <p:nvPr/>
        </p:nvSpPr>
        <p:spPr>
          <a:xfrm>
            <a:off x="6769120" y="1546537"/>
            <a:ext cx="10604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Text-Specific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6" name="Google Shape;916;p34"/>
          <p:cNvGrpSpPr/>
          <p:nvPr/>
        </p:nvGrpSpPr>
        <p:grpSpPr>
          <a:xfrm>
            <a:off x="1802488" y="1773008"/>
            <a:ext cx="6020221" cy="2519782"/>
            <a:chOff x="1802488" y="1773008"/>
            <a:chExt cx="6020221" cy="2519782"/>
          </a:xfrm>
        </p:grpSpPr>
        <p:sp>
          <p:nvSpPr>
            <p:cNvPr id="917" name="Google Shape;917;p34"/>
            <p:cNvSpPr/>
            <p:nvPr/>
          </p:nvSpPr>
          <p:spPr>
            <a:xfrm>
              <a:off x="1818221" y="1816233"/>
              <a:ext cx="0" cy="586740"/>
            </a:xfrm>
            <a:custGeom>
              <a:rect b="b" l="l" r="r" t="t"/>
              <a:pathLst>
                <a:path extrusionOk="0" h="586739" w="120000">
                  <a:moveTo>
                    <a:pt x="0" y="58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4658190" y="1818008"/>
              <a:ext cx="2540" cy="118745"/>
            </a:xfrm>
            <a:custGeom>
              <a:rect b="b" l="l" r="r" t="t"/>
              <a:pathLst>
                <a:path extrusionOk="0" h="118744" w="2539">
                  <a:moveTo>
                    <a:pt x="2424" y="11865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539"/>
                  </a:moveTo>
                  <a:lnTo>
                    <a:pt x="14849" y="0"/>
                  </a:lnTo>
                  <a:lnTo>
                    <a:pt x="31449" y="42894"/>
                  </a:lnTo>
                  <a:lnTo>
                    <a:pt x="0" y="43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2894"/>
                  </a:moveTo>
                  <a:lnTo>
                    <a:pt x="14849" y="0"/>
                  </a:lnTo>
                  <a:lnTo>
                    <a:pt x="0" y="43539"/>
                  </a:lnTo>
                  <a:lnTo>
                    <a:pt x="31449" y="4289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7300885" y="1821793"/>
              <a:ext cx="3810" cy="500380"/>
            </a:xfrm>
            <a:custGeom>
              <a:rect b="b" l="l" r="r" t="t"/>
              <a:pathLst>
                <a:path extrusionOk="0" h="500380" w="3809">
                  <a:moveTo>
                    <a:pt x="3749" y="4999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2"/>
                  </a:moveTo>
                  <a:lnTo>
                    <a:pt x="15424" y="0"/>
                  </a:lnTo>
                  <a:lnTo>
                    <a:pt x="31474" y="43104"/>
                  </a:lnTo>
                  <a:lnTo>
                    <a:pt x="0" y="43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4"/>
                  </a:moveTo>
                  <a:lnTo>
                    <a:pt x="15424" y="0"/>
                  </a:lnTo>
                  <a:lnTo>
                    <a:pt x="0" y="43342"/>
                  </a:lnTo>
                  <a:lnTo>
                    <a:pt x="31474" y="43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261360" y="378104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261385" y="326439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261335" y="278374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654434" y="3450542"/>
              <a:ext cx="168275" cy="250825"/>
            </a:xfrm>
            <a:custGeom>
              <a:rect b="b" l="l" r="r" t="t"/>
              <a:pathLst>
                <a:path extrusionOk="0" h="250825" w="168275">
                  <a:moveTo>
                    <a:pt x="0" y="250474"/>
                  </a:moveTo>
                  <a:lnTo>
                    <a:pt x="6787" y="249487"/>
                  </a:lnTo>
                  <a:lnTo>
                    <a:pt x="25090" y="250583"/>
                  </a:lnTo>
                  <a:lnTo>
                    <a:pt x="51816" y="249275"/>
                  </a:lnTo>
                  <a:lnTo>
                    <a:pt x="117613" y="222577"/>
                  </a:lnTo>
                  <a:lnTo>
                    <a:pt x="147137" y="194721"/>
                  </a:lnTo>
                  <a:lnTo>
                    <a:pt x="165992" y="159529"/>
                  </a:lnTo>
                  <a:lnTo>
                    <a:pt x="167724" y="119024"/>
                  </a:lnTo>
                  <a:lnTo>
                    <a:pt x="160379" y="97517"/>
                  </a:lnTo>
                  <a:lnTo>
                    <a:pt x="130399" y="55515"/>
                  </a:lnTo>
                  <a:lnTo>
                    <a:pt x="96863" y="28321"/>
                  </a:lnTo>
                  <a:lnTo>
                    <a:pt x="56099" y="8074"/>
                  </a:lnTo>
                  <a:lnTo>
                    <a:pt x="32374" y="1199"/>
                  </a:lnTo>
                  <a:lnTo>
                    <a:pt x="31099" y="924"/>
                  </a:lnTo>
                  <a:lnTo>
                    <a:pt x="29799" y="649"/>
                  </a:lnTo>
                  <a:lnTo>
                    <a:pt x="2652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662309" y="3440892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299" y="21324"/>
                  </a:moveTo>
                  <a:lnTo>
                    <a:pt x="0" y="7924"/>
                  </a:lnTo>
                  <a:lnTo>
                    <a:pt x="30299" y="0"/>
                  </a:lnTo>
                  <a:lnTo>
                    <a:pt x="18649" y="9649"/>
                  </a:lnTo>
                  <a:lnTo>
                    <a:pt x="28299" y="21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662309" y="3440892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649"/>
                  </a:moveTo>
                  <a:lnTo>
                    <a:pt x="30299" y="0"/>
                  </a:lnTo>
                  <a:lnTo>
                    <a:pt x="0" y="7924"/>
                  </a:lnTo>
                  <a:lnTo>
                    <a:pt x="28299" y="21324"/>
                  </a:lnTo>
                  <a:lnTo>
                    <a:pt x="18649" y="96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4763965" y="2338895"/>
              <a:ext cx="1143635" cy="1953895"/>
            </a:xfrm>
            <a:custGeom>
              <a:rect b="b" l="l" r="r" t="t"/>
              <a:pathLst>
                <a:path extrusionOk="0" h="1953895" w="1143635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19" y="117600"/>
                  </a:lnTo>
                  <a:lnTo>
                    <a:pt x="1143022" y="190499"/>
                  </a:lnTo>
                  <a:lnTo>
                    <a:pt x="1143022" y="1763396"/>
                  </a:lnTo>
                  <a:lnTo>
                    <a:pt x="1137990" y="1807073"/>
                  </a:lnTo>
                  <a:lnTo>
                    <a:pt x="1123657" y="1847168"/>
                  </a:lnTo>
                  <a:lnTo>
                    <a:pt x="1101166" y="1882539"/>
                  </a:lnTo>
                  <a:lnTo>
                    <a:pt x="1071661" y="1912042"/>
                  </a:lnTo>
                  <a:lnTo>
                    <a:pt x="1036286" y="1934531"/>
                  </a:lnTo>
                  <a:lnTo>
                    <a:pt x="996183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39" name="Google Shape;939;p34"/>
          <p:cNvSpPr txBox="1"/>
          <p:nvPr/>
        </p:nvSpPr>
        <p:spPr>
          <a:xfrm>
            <a:off x="4905214" y="338669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4"/>
          <p:cNvSpPr txBox="1"/>
          <p:nvPr/>
        </p:nvSpPr>
        <p:spPr>
          <a:xfrm>
            <a:off x="4905164" y="242539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4"/>
          <p:cNvSpPr txBox="1"/>
          <p:nvPr/>
        </p:nvSpPr>
        <p:spPr>
          <a:xfrm>
            <a:off x="4943440" y="3903341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4"/>
          <p:cNvSpPr txBox="1"/>
          <p:nvPr/>
        </p:nvSpPr>
        <p:spPr>
          <a:xfrm>
            <a:off x="4943414" y="290604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p34"/>
          <p:cNvGrpSpPr/>
          <p:nvPr/>
        </p:nvGrpSpPr>
        <p:grpSpPr>
          <a:xfrm>
            <a:off x="5276439" y="2757669"/>
            <a:ext cx="576464" cy="1145933"/>
            <a:chOff x="5276439" y="2757669"/>
            <a:chExt cx="576464" cy="1145933"/>
          </a:xfrm>
        </p:grpSpPr>
        <p:sp>
          <p:nvSpPr>
            <p:cNvPr id="944" name="Google Shape;944;p34"/>
            <p:cNvSpPr/>
            <p:nvPr/>
          </p:nvSpPr>
          <p:spPr>
            <a:xfrm>
              <a:off x="5292189" y="379819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292189" y="328154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292164" y="280089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5685263" y="3467768"/>
              <a:ext cx="167640" cy="254635"/>
            </a:xfrm>
            <a:custGeom>
              <a:rect b="b" l="l" r="r" t="t"/>
              <a:pathLst>
                <a:path extrusionOk="0" h="254635" w="167639">
                  <a:moveTo>
                    <a:pt x="0" y="250399"/>
                  </a:moveTo>
                  <a:lnTo>
                    <a:pt x="6770" y="251327"/>
                  </a:lnTo>
                  <a:lnTo>
                    <a:pt x="25024" y="254055"/>
                  </a:lnTo>
                  <a:lnTo>
                    <a:pt x="51679" y="253943"/>
                  </a:lnTo>
                  <a:lnTo>
                    <a:pt x="117296" y="227782"/>
                  </a:lnTo>
                  <a:lnTo>
                    <a:pt x="146743" y="199324"/>
                  </a:lnTo>
                  <a:lnTo>
                    <a:pt x="165549" y="163198"/>
                  </a:lnTo>
                  <a:lnTo>
                    <a:pt x="167274" y="121624"/>
                  </a:lnTo>
                  <a:lnTo>
                    <a:pt x="159953" y="99595"/>
                  </a:lnTo>
                  <a:lnTo>
                    <a:pt x="130047" y="56635"/>
                  </a:lnTo>
                  <a:lnTo>
                    <a:pt x="96600" y="28868"/>
                  </a:lnTo>
                  <a:lnTo>
                    <a:pt x="55949" y="8224"/>
                  </a:lnTo>
                  <a:lnTo>
                    <a:pt x="33549" y="1499"/>
                  </a:lnTo>
                  <a:lnTo>
                    <a:pt x="32274" y="1199"/>
                  </a:lnTo>
                  <a:lnTo>
                    <a:pt x="30999" y="924"/>
                  </a:lnTo>
                  <a:lnTo>
                    <a:pt x="29699" y="649"/>
                  </a:lnTo>
                  <a:lnTo>
                    <a:pt x="2649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5693138" y="345814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274" y="21324"/>
                  </a:moveTo>
                  <a:lnTo>
                    <a:pt x="0" y="7849"/>
                  </a:lnTo>
                  <a:lnTo>
                    <a:pt x="30324" y="0"/>
                  </a:lnTo>
                  <a:lnTo>
                    <a:pt x="18624" y="9624"/>
                  </a:lnTo>
                  <a:lnTo>
                    <a:pt x="28274" y="21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5693138" y="345814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24" y="9624"/>
                  </a:moveTo>
                  <a:lnTo>
                    <a:pt x="30324" y="0"/>
                  </a:lnTo>
                  <a:lnTo>
                    <a:pt x="0" y="7849"/>
                  </a:lnTo>
                  <a:lnTo>
                    <a:pt x="28274" y="21324"/>
                  </a:lnTo>
                  <a:lnTo>
                    <a:pt x="18624" y="96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34"/>
          <p:cNvSpPr txBox="1"/>
          <p:nvPr/>
        </p:nvSpPr>
        <p:spPr>
          <a:xfrm>
            <a:off x="4551242" y="4356347"/>
            <a:ext cx="939800" cy="25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MSCOCO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4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5"/>
          <p:cNvSpPr txBox="1"/>
          <p:nvPr>
            <p:ph type="title"/>
          </p:nvPr>
        </p:nvSpPr>
        <p:spPr>
          <a:xfrm>
            <a:off x="384724" y="376483"/>
            <a:ext cx="401447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Empirical Evaluation: Metrics</a:t>
            </a:r>
            <a:endParaRPr sz="3000"/>
          </a:p>
        </p:txBody>
      </p:sp>
      <p:sp>
        <p:nvSpPr>
          <p:cNvPr id="963" name="Google Shape;963;p35"/>
          <p:cNvSpPr txBox="1"/>
          <p:nvPr/>
        </p:nvSpPr>
        <p:spPr>
          <a:xfrm>
            <a:off x="8770376" y="4766031"/>
            <a:ext cx="177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4" name="Google Shape;964;p35"/>
          <p:cNvSpPr txBox="1"/>
          <p:nvPr/>
        </p:nvSpPr>
        <p:spPr>
          <a:xfrm>
            <a:off x="2302622" y="1653181"/>
            <a:ext cx="4163695" cy="1680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60325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F1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(Utility)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Ability to recognize and  incorporate new words.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257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(Is the word/object mentioned in the  caption?)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METEOR: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Fluency and sentence quality.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6"/>
          <p:cNvSpPr txBox="1"/>
          <p:nvPr>
            <p:ph type="title"/>
          </p:nvPr>
        </p:nvSpPr>
        <p:spPr>
          <a:xfrm>
            <a:off x="384724" y="376483"/>
            <a:ext cx="42862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Empirical Evaluation: Baselines</a:t>
            </a:r>
            <a:endParaRPr sz="3000"/>
          </a:p>
        </p:txBody>
      </p:sp>
      <p:sp>
        <p:nvSpPr>
          <p:cNvPr id="970" name="Google Shape;970;p36"/>
          <p:cNvSpPr txBox="1"/>
          <p:nvPr/>
        </p:nvSpPr>
        <p:spPr>
          <a:xfrm>
            <a:off x="1517697" y="1641474"/>
            <a:ext cx="4439920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LRCN [1]: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Does not caption novel objects.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1139825" lvl="0" marL="1151890" marR="5080" rtl="0" algn="just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DCC [2] 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Copies parameters for the novel  object from a similar object seen  in training. (also not end-to-end)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6"/>
          <p:cNvSpPr/>
          <p:nvPr/>
        </p:nvSpPr>
        <p:spPr>
          <a:xfrm>
            <a:off x="6445312" y="947348"/>
            <a:ext cx="1571621" cy="9048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2" name="Google Shape;972;p36"/>
          <p:cNvSpPr txBox="1"/>
          <p:nvPr/>
        </p:nvSpPr>
        <p:spPr>
          <a:xfrm>
            <a:off x="617873" y="4607778"/>
            <a:ext cx="7540625" cy="377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4CC"/>
                </a:solidFill>
                <a:latin typeface="Arial"/>
                <a:ea typeface="Arial"/>
                <a:cs typeface="Arial"/>
                <a:sym typeface="Arial"/>
              </a:rPr>
              <a:t>[1] J. Donahue, L.A. Hendricks, S. Guadarrama, M. Rohrbach, S. Venugopalan, K. Saenko, T. Darrell. CVPR’15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4CC"/>
                </a:solidFill>
                <a:latin typeface="Arial"/>
                <a:ea typeface="Arial"/>
                <a:cs typeface="Arial"/>
                <a:sym typeface="Arial"/>
              </a:rPr>
              <a:t>[2] L.A. Hendricks, S. Venugopalan, M. Rohrbach, R. Mooney, K. Saenko, T. Darrell CVPR’16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6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7"/>
          <p:cNvSpPr txBox="1"/>
          <p:nvPr>
            <p:ph type="title"/>
          </p:nvPr>
        </p:nvSpPr>
        <p:spPr>
          <a:xfrm>
            <a:off x="384724" y="376483"/>
            <a:ext cx="399224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Empirical Evaluation: Results</a:t>
            </a:r>
            <a:endParaRPr sz="3000"/>
          </a:p>
        </p:txBody>
      </p:sp>
      <p:sp>
        <p:nvSpPr>
          <p:cNvPr id="979" name="Google Shape;979;p37"/>
          <p:cNvSpPr/>
          <p:nvPr/>
        </p:nvSpPr>
        <p:spPr>
          <a:xfrm>
            <a:off x="1057950" y="947348"/>
            <a:ext cx="2385792" cy="30536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0" name="Google Shape;980;p37"/>
          <p:cNvSpPr/>
          <p:nvPr/>
        </p:nvSpPr>
        <p:spPr>
          <a:xfrm>
            <a:off x="3689992" y="947348"/>
            <a:ext cx="2566494" cy="30536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1" name="Google Shape;981;p37"/>
          <p:cNvSpPr/>
          <p:nvPr/>
        </p:nvSpPr>
        <p:spPr>
          <a:xfrm>
            <a:off x="6445312" y="947348"/>
            <a:ext cx="1571621" cy="90487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2" name="Google Shape;982;p37"/>
          <p:cNvSpPr txBox="1"/>
          <p:nvPr/>
        </p:nvSpPr>
        <p:spPr>
          <a:xfrm>
            <a:off x="1794323" y="4064868"/>
            <a:ext cx="9131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F1 (Utility)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7"/>
          <p:cNvSpPr txBox="1"/>
          <p:nvPr/>
        </p:nvSpPr>
        <p:spPr>
          <a:xfrm>
            <a:off x="617873" y="4607778"/>
            <a:ext cx="7540625" cy="377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4CC"/>
                </a:solidFill>
                <a:latin typeface="Arial"/>
                <a:ea typeface="Arial"/>
                <a:cs typeface="Arial"/>
                <a:sym typeface="Arial"/>
              </a:rPr>
              <a:t>[1] J. Donahue, L.A. Hendricks, S. Guadarrama, M. Rohrbach, S. Venugopalan, K. Saenko, T. Darrell. CVPR’15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4CC"/>
                </a:solidFill>
                <a:latin typeface="Arial"/>
                <a:ea typeface="Arial"/>
                <a:cs typeface="Arial"/>
                <a:sym typeface="Arial"/>
              </a:rPr>
              <a:t>[2] L.A. Hendricks, S. Venugopalan, M. Rohrbach, R. Mooney, K. Saenko, T. Darrell CVPR’16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7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5" name="Google Shape;985;p37"/>
          <p:cNvSpPr txBox="1"/>
          <p:nvPr/>
        </p:nvSpPr>
        <p:spPr>
          <a:xfrm>
            <a:off x="4224226" y="4064868"/>
            <a:ext cx="14986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METEOR (Fluency)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06299" y="176534"/>
            <a:ext cx="4102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Novel Object Captioner (NOC)</a:t>
            </a:r>
            <a:endParaRPr sz="3000"/>
          </a:p>
        </p:txBody>
      </p:sp>
      <p:sp>
        <p:nvSpPr>
          <p:cNvPr id="95" name="Google Shape;95;p20"/>
          <p:cNvSpPr txBox="1"/>
          <p:nvPr/>
        </p:nvSpPr>
        <p:spPr>
          <a:xfrm>
            <a:off x="2037850" y="771925"/>
            <a:ext cx="7020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877569" lvl="0" marL="889635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We present Novel Object Captioner which can</a:t>
            </a:r>
            <a:r>
              <a:rPr lang="en" sz="2200"/>
              <a:t>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compose  descriptions of 100s of objects in context.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2234388" y="3189118"/>
            <a:ext cx="3995420" cy="1386840"/>
          </a:xfrm>
          <a:custGeom>
            <a:rect b="b" l="l" r="r" t="t"/>
            <a:pathLst>
              <a:path extrusionOk="0" h="1386839" w="3995420">
                <a:moveTo>
                  <a:pt x="36567" y="106449"/>
                </a:moveTo>
                <a:lnTo>
                  <a:pt x="44932" y="65021"/>
                </a:lnTo>
                <a:lnTo>
                  <a:pt x="67746" y="31184"/>
                </a:lnTo>
                <a:lnTo>
                  <a:pt x="101582" y="8367"/>
                </a:lnTo>
                <a:lnTo>
                  <a:pt x="143017" y="0"/>
                </a:lnTo>
                <a:lnTo>
                  <a:pt x="3863399" y="0"/>
                </a:lnTo>
                <a:lnTo>
                  <a:pt x="3904149" y="8106"/>
                </a:lnTo>
                <a:lnTo>
                  <a:pt x="3938674" y="31174"/>
                </a:lnTo>
                <a:lnTo>
                  <a:pt x="3961752" y="65718"/>
                </a:lnTo>
                <a:lnTo>
                  <a:pt x="3969849" y="106449"/>
                </a:lnTo>
                <a:lnTo>
                  <a:pt x="3969849" y="532248"/>
                </a:lnTo>
                <a:lnTo>
                  <a:pt x="3961485" y="573687"/>
                </a:lnTo>
                <a:lnTo>
                  <a:pt x="3938674" y="607523"/>
                </a:lnTo>
                <a:lnTo>
                  <a:pt x="3904838" y="630334"/>
                </a:lnTo>
                <a:lnTo>
                  <a:pt x="3863399" y="638698"/>
                </a:lnTo>
                <a:lnTo>
                  <a:pt x="143017" y="638698"/>
                </a:lnTo>
                <a:lnTo>
                  <a:pt x="101582" y="630334"/>
                </a:lnTo>
                <a:lnTo>
                  <a:pt x="67746" y="607523"/>
                </a:lnTo>
                <a:lnTo>
                  <a:pt x="44932" y="573687"/>
                </a:lnTo>
                <a:lnTo>
                  <a:pt x="36567" y="532248"/>
                </a:lnTo>
                <a:lnTo>
                  <a:pt x="36567" y="106449"/>
                </a:lnTo>
                <a:close/>
              </a:path>
              <a:path extrusionOk="0" h="1386839" w="3995420">
                <a:moveTo>
                  <a:pt x="0" y="793973"/>
                </a:moveTo>
                <a:lnTo>
                  <a:pt x="9316" y="747827"/>
                </a:lnTo>
                <a:lnTo>
                  <a:pt x="34723" y="710145"/>
                </a:lnTo>
                <a:lnTo>
                  <a:pt x="72406" y="684739"/>
                </a:lnTo>
                <a:lnTo>
                  <a:pt x="118552" y="675423"/>
                </a:lnTo>
                <a:lnTo>
                  <a:pt x="3876249" y="675423"/>
                </a:lnTo>
                <a:lnTo>
                  <a:pt x="3921602" y="684442"/>
                </a:lnTo>
                <a:lnTo>
                  <a:pt x="3960074" y="710148"/>
                </a:lnTo>
                <a:lnTo>
                  <a:pt x="3985771" y="748601"/>
                </a:lnTo>
                <a:lnTo>
                  <a:pt x="3994799" y="793973"/>
                </a:lnTo>
                <a:lnTo>
                  <a:pt x="3994799" y="1268172"/>
                </a:lnTo>
                <a:lnTo>
                  <a:pt x="3985483" y="1314318"/>
                </a:lnTo>
                <a:lnTo>
                  <a:pt x="3960077" y="1352000"/>
                </a:lnTo>
                <a:lnTo>
                  <a:pt x="3922395" y="1377406"/>
                </a:lnTo>
                <a:lnTo>
                  <a:pt x="3876249" y="1386722"/>
                </a:lnTo>
                <a:lnTo>
                  <a:pt x="118552" y="1386722"/>
                </a:lnTo>
                <a:lnTo>
                  <a:pt x="72406" y="1377406"/>
                </a:lnTo>
                <a:lnTo>
                  <a:pt x="34723" y="1352000"/>
                </a:lnTo>
                <a:lnTo>
                  <a:pt x="9316" y="1314318"/>
                </a:lnTo>
                <a:lnTo>
                  <a:pt x="0" y="1268172"/>
                </a:lnTo>
                <a:lnTo>
                  <a:pt x="0" y="793973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20"/>
          <p:cNvSpPr txBox="1"/>
          <p:nvPr/>
        </p:nvSpPr>
        <p:spPr>
          <a:xfrm>
            <a:off x="2342132" y="4060230"/>
            <a:ext cx="20040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Existing captioners.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0"/>
          <p:cNvGrpSpPr/>
          <p:nvPr/>
        </p:nvGrpSpPr>
        <p:grpSpPr>
          <a:xfrm>
            <a:off x="2037860" y="1998046"/>
            <a:ext cx="4167020" cy="2468069"/>
            <a:chOff x="2037860" y="1998046"/>
            <a:chExt cx="4167020" cy="2468069"/>
          </a:xfrm>
        </p:grpSpPr>
        <p:sp>
          <p:nvSpPr>
            <p:cNvPr id="99" name="Google Shape;99;p20"/>
            <p:cNvSpPr/>
            <p:nvPr/>
          </p:nvSpPr>
          <p:spPr>
            <a:xfrm>
              <a:off x="2209460" y="1998046"/>
              <a:ext cx="3995420" cy="1143000"/>
            </a:xfrm>
            <a:custGeom>
              <a:rect b="b" l="l" r="r" t="t"/>
              <a:pathLst>
                <a:path extrusionOk="0" h="1143000" w="3995420">
                  <a:moveTo>
                    <a:pt x="0" y="190504"/>
                  </a:moveTo>
                  <a:lnTo>
                    <a:pt x="5031" y="146823"/>
                  </a:lnTo>
                  <a:lnTo>
                    <a:pt x="19362" y="106725"/>
                  </a:lnTo>
                  <a:lnTo>
                    <a:pt x="41850" y="71353"/>
                  </a:lnTo>
                  <a:lnTo>
                    <a:pt x="71352" y="41851"/>
                  </a:lnTo>
                  <a:lnTo>
                    <a:pt x="106723" y="19363"/>
                  </a:lnTo>
                  <a:lnTo>
                    <a:pt x="146821" y="5031"/>
                  </a:lnTo>
                  <a:lnTo>
                    <a:pt x="190502" y="0"/>
                  </a:lnTo>
                  <a:lnTo>
                    <a:pt x="3804277" y="0"/>
                  </a:lnTo>
                  <a:lnTo>
                    <a:pt x="3877189" y="14500"/>
                  </a:lnTo>
                  <a:lnTo>
                    <a:pt x="3939002" y="55797"/>
                  </a:lnTo>
                  <a:lnTo>
                    <a:pt x="3980298" y="117601"/>
                  </a:lnTo>
                  <a:lnTo>
                    <a:pt x="3994801" y="190504"/>
                  </a:lnTo>
                  <a:lnTo>
                    <a:pt x="3994801" y="952498"/>
                  </a:lnTo>
                  <a:lnTo>
                    <a:pt x="3989770" y="996174"/>
                  </a:lnTo>
                  <a:lnTo>
                    <a:pt x="3975436" y="1036270"/>
                  </a:lnTo>
                  <a:lnTo>
                    <a:pt x="3952946" y="1071641"/>
                  </a:lnTo>
                  <a:lnTo>
                    <a:pt x="3923441" y="1101143"/>
                  </a:lnTo>
                  <a:lnTo>
                    <a:pt x="3888065" y="1123633"/>
                  </a:lnTo>
                  <a:lnTo>
                    <a:pt x="3847963" y="1137965"/>
                  </a:lnTo>
                  <a:lnTo>
                    <a:pt x="3804277" y="1142997"/>
                  </a:lnTo>
                  <a:lnTo>
                    <a:pt x="190502" y="1142997"/>
                  </a:lnTo>
                  <a:lnTo>
                    <a:pt x="146821" y="1137965"/>
                  </a:lnTo>
                  <a:lnTo>
                    <a:pt x="106723" y="1123633"/>
                  </a:lnTo>
                  <a:lnTo>
                    <a:pt x="71352" y="1101143"/>
                  </a:lnTo>
                  <a:lnTo>
                    <a:pt x="41850" y="1071641"/>
                  </a:lnTo>
                  <a:lnTo>
                    <a:pt x="19362" y="1036270"/>
                  </a:lnTo>
                  <a:lnTo>
                    <a:pt x="5031" y="996174"/>
                  </a:lnTo>
                  <a:lnTo>
                    <a:pt x="0" y="952498"/>
                  </a:lnTo>
                  <a:lnTo>
                    <a:pt x="0" y="190504"/>
                  </a:lnTo>
                  <a:close/>
                </a:path>
              </a:pathLst>
            </a:custGeom>
            <a:noFill/>
            <a:ln cap="flat" cmpd="sng" w="9525">
              <a:solidFill>
                <a:srgbClr val="1154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2394535" y="2777244"/>
              <a:ext cx="1286477" cy="1532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828567" y="2672594"/>
              <a:ext cx="325199" cy="3182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5343014" y="2654594"/>
              <a:ext cx="676093" cy="3542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578640" y="4147816"/>
              <a:ext cx="325199" cy="3182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2037860" y="2624869"/>
              <a:ext cx="157480" cy="608965"/>
            </a:xfrm>
            <a:custGeom>
              <a:rect b="b" l="l" r="r" t="t"/>
              <a:pathLst>
                <a:path extrusionOk="0" h="608964" w="157480">
                  <a:moveTo>
                    <a:pt x="0" y="608873"/>
                  </a:moveTo>
                  <a:lnTo>
                    <a:pt x="15730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5" name="Google Shape;105;p20"/>
          <p:cNvSpPr txBox="1"/>
          <p:nvPr/>
        </p:nvSpPr>
        <p:spPr>
          <a:xfrm>
            <a:off x="2375155" y="2046924"/>
            <a:ext cx="4074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50800" lvl="0" marL="8382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NOC (ours): Describe novel objects  </a:t>
            </a:r>
            <a:r>
              <a:rPr lang="en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paired image-caption data.	</a:t>
            </a:r>
            <a:r>
              <a:rPr lang="en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8904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+	</a:t>
            </a:r>
            <a:r>
              <a:rPr b="1" baseline="30000" lang="en" sz="2400">
                <a:latin typeface="Arial"/>
                <a:ea typeface="Arial"/>
                <a:cs typeface="Arial"/>
                <a:sym typeface="Arial"/>
              </a:rPr>
              <a:t>MSCOCO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+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Visual Classifiers.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625242" y="2335195"/>
            <a:ext cx="2237740" cy="5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-367665" lvl="0" marL="37973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okapi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standing in the  middle of a field.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6382311" y="2553819"/>
            <a:ext cx="43815" cy="31750"/>
            <a:chOff x="6382311" y="2553819"/>
            <a:chExt cx="43815" cy="31750"/>
          </a:xfrm>
        </p:grpSpPr>
        <p:sp>
          <p:nvSpPr>
            <p:cNvPr id="108" name="Google Shape;108;p20"/>
            <p:cNvSpPr/>
            <p:nvPr/>
          </p:nvSpPr>
          <p:spPr>
            <a:xfrm>
              <a:off x="6382311" y="2553819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6382311" y="2553819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6343637" y="4204466"/>
            <a:ext cx="43815" cy="31750"/>
            <a:chOff x="6343637" y="4204466"/>
            <a:chExt cx="43815" cy="31750"/>
          </a:xfrm>
        </p:grpSpPr>
        <p:sp>
          <p:nvSpPr>
            <p:cNvPr id="111" name="Google Shape;111;p20"/>
            <p:cNvSpPr/>
            <p:nvPr/>
          </p:nvSpPr>
          <p:spPr>
            <a:xfrm>
              <a:off x="6343637" y="4204466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343637" y="4204466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3" name="Google Shape;113;p20"/>
          <p:cNvGrpSpPr/>
          <p:nvPr/>
        </p:nvGrpSpPr>
        <p:grpSpPr>
          <a:xfrm>
            <a:off x="0" y="2411295"/>
            <a:ext cx="6393077" cy="2057270"/>
            <a:chOff x="0" y="2411295"/>
            <a:chExt cx="6393077" cy="2057270"/>
          </a:xfrm>
        </p:grpSpPr>
        <p:sp>
          <p:nvSpPr>
            <p:cNvPr id="114" name="Google Shape;114;p20"/>
            <p:cNvSpPr/>
            <p:nvPr/>
          </p:nvSpPr>
          <p:spPr>
            <a:xfrm>
              <a:off x="2179930" y="2583019"/>
              <a:ext cx="30480" cy="46355"/>
            </a:xfrm>
            <a:custGeom>
              <a:rect b="b" l="l" r="r" t="t"/>
              <a:pathLst>
                <a:path extrusionOk="0" h="46355" w="30480">
                  <a:moveTo>
                    <a:pt x="30467" y="45799"/>
                  </a:moveTo>
                  <a:lnTo>
                    <a:pt x="0" y="37924"/>
                  </a:lnTo>
                  <a:lnTo>
                    <a:pt x="26047" y="0"/>
                  </a:lnTo>
                  <a:lnTo>
                    <a:pt x="30467" y="45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2179930" y="2583019"/>
              <a:ext cx="30480" cy="46355"/>
            </a:xfrm>
            <a:custGeom>
              <a:rect b="b" l="l" r="r" t="t"/>
              <a:pathLst>
                <a:path extrusionOk="0" h="46355" w="30480">
                  <a:moveTo>
                    <a:pt x="30467" y="45799"/>
                  </a:moveTo>
                  <a:lnTo>
                    <a:pt x="26047" y="0"/>
                  </a:lnTo>
                  <a:lnTo>
                    <a:pt x="0" y="37924"/>
                  </a:lnTo>
                  <a:lnTo>
                    <a:pt x="30467" y="45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2037888" y="3581492"/>
              <a:ext cx="179705" cy="584200"/>
            </a:xfrm>
            <a:custGeom>
              <a:rect b="b" l="l" r="r" t="t"/>
              <a:pathLst>
                <a:path extrusionOk="0" h="584200" w="179705">
                  <a:moveTo>
                    <a:pt x="0" y="0"/>
                  </a:moveTo>
                  <a:lnTo>
                    <a:pt x="179694" y="58407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2202545" y="4160941"/>
              <a:ext cx="30480" cy="46355"/>
            </a:xfrm>
            <a:custGeom>
              <a:rect b="b" l="l" r="r" t="t"/>
              <a:pathLst>
                <a:path extrusionOk="0" h="46354" w="30480">
                  <a:moveTo>
                    <a:pt x="27747" y="45949"/>
                  </a:moveTo>
                  <a:lnTo>
                    <a:pt x="0" y="9249"/>
                  </a:lnTo>
                  <a:lnTo>
                    <a:pt x="30074" y="0"/>
                  </a:lnTo>
                  <a:lnTo>
                    <a:pt x="27747" y="459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2202545" y="4160941"/>
              <a:ext cx="30480" cy="46355"/>
            </a:xfrm>
            <a:custGeom>
              <a:rect b="b" l="l" r="r" t="t"/>
              <a:pathLst>
                <a:path extrusionOk="0" h="46354" w="30480">
                  <a:moveTo>
                    <a:pt x="0" y="9249"/>
                  </a:moveTo>
                  <a:lnTo>
                    <a:pt x="27747" y="45949"/>
                  </a:lnTo>
                  <a:lnTo>
                    <a:pt x="30074" y="0"/>
                  </a:lnTo>
                  <a:lnTo>
                    <a:pt x="0" y="9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655015" y="3442292"/>
              <a:ext cx="1178072" cy="1532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6204237" y="3508042"/>
              <a:ext cx="145415" cy="635"/>
            </a:xfrm>
            <a:custGeom>
              <a:rect b="b" l="l" r="r" t="t"/>
              <a:pathLst>
                <a:path extrusionOk="0" h="635" w="145414">
                  <a:moveTo>
                    <a:pt x="0" y="424"/>
                  </a:moveTo>
                  <a:lnTo>
                    <a:pt x="1450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6349262" y="34923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74" y="31449"/>
                  </a:moveTo>
                  <a:lnTo>
                    <a:pt x="0" y="0"/>
                  </a:lnTo>
                  <a:lnTo>
                    <a:pt x="43249" y="15599"/>
                  </a:lnTo>
                  <a:lnTo>
                    <a:pt x="74" y="314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6349262" y="34923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74" y="31449"/>
                  </a:moveTo>
                  <a:lnTo>
                    <a:pt x="43249" y="15599"/>
                  </a:lnTo>
                  <a:lnTo>
                    <a:pt x="0" y="0"/>
                  </a:lnTo>
                  <a:lnTo>
                    <a:pt x="74" y="314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2001593" y="3366605"/>
              <a:ext cx="261759" cy="1402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0" y="2411295"/>
              <a:ext cx="379461" cy="205727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331906" y="2684644"/>
              <a:ext cx="1778481" cy="151057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620690" y="3925516"/>
              <a:ext cx="1178085" cy="15329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7" name="Google Shape;127;p20"/>
          <p:cNvSpPr txBox="1"/>
          <p:nvPr/>
        </p:nvSpPr>
        <p:spPr>
          <a:xfrm>
            <a:off x="4964807" y="4056781"/>
            <a:ext cx="939800" cy="405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7620" rtl="0" algn="ctr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init +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train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MSCOCO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8905471" y="4854693"/>
            <a:ext cx="1524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147155" y="3345672"/>
            <a:ext cx="55562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okapi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216487" y="4056781"/>
            <a:ext cx="17589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473697" y="4075536"/>
            <a:ext cx="24968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horse standing in the dirt.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8"/>
          <p:cNvSpPr txBox="1"/>
          <p:nvPr>
            <p:ph type="title"/>
          </p:nvPr>
        </p:nvSpPr>
        <p:spPr>
          <a:xfrm>
            <a:off x="295074" y="268751"/>
            <a:ext cx="83172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Novel Object Captioner - Take away</a:t>
            </a:r>
            <a:endParaRPr sz="3000"/>
          </a:p>
          <a:p>
            <a:pPr indent="0" lvl="0" marL="5080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Semantic embeddings and joint training to caption 100s of objects.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1" name="Google Shape;991;p38"/>
          <p:cNvGrpSpPr/>
          <p:nvPr/>
        </p:nvGrpSpPr>
        <p:grpSpPr>
          <a:xfrm>
            <a:off x="393799" y="1494947"/>
            <a:ext cx="2553094" cy="1895595"/>
            <a:chOff x="393799" y="1494947"/>
            <a:chExt cx="2553094" cy="1895595"/>
          </a:xfrm>
        </p:grpSpPr>
        <p:sp>
          <p:nvSpPr>
            <p:cNvPr id="992" name="Google Shape;992;p38"/>
            <p:cNvSpPr/>
            <p:nvPr/>
          </p:nvSpPr>
          <p:spPr>
            <a:xfrm>
              <a:off x="1899633" y="1494947"/>
              <a:ext cx="219710" cy="878840"/>
            </a:xfrm>
            <a:custGeom>
              <a:rect b="b" l="l" r="r" t="t"/>
              <a:pathLst>
                <a:path extrusionOk="0" h="878839" w="219710">
                  <a:moveTo>
                    <a:pt x="0" y="878398"/>
                  </a:moveTo>
                  <a:lnTo>
                    <a:pt x="0" y="219599"/>
                  </a:lnTo>
                  <a:lnTo>
                    <a:pt x="219599" y="0"/>
                  </a:lnTo>
                  <a:lnTo>
                    <a:pt x="219599" y="658798"/>
                  </a:lnTo>
                  <a:lnTo>
                    <a:pt x="0" y="878398"/>
                  </a:lnTo>
                  <a:close/>
                </a:path>
              </a:pathLst>
            </a:custGeom>
            <a:solidFill>
              <a:srgbClr val="000000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1203935" y="1494947"/>
              <a:ext cx="915669" cy="219710"/>
            </a:xfrm>
            <a:custGeom>
              <a:rect b="b" l="l" r="r" t="t"/>
              <a:pathLst>
                <a:path extrusionOk="0" h="219710" w="915669">
                  <a:moveTo>
                    <a:pt x="695698" y="219599"/>
                  </a:moveTo>
                  <a:lnTo>
                    <a:pt x="0" y="219599"/>
                  </a:lnTo>
                  <a:lnTo>
                    <a:pt x="219599" y="0"/>
                  </a:lnTo>
                  <a:lnTo>
                    <a:pt x="915298" y="0"/>
                  </a:lnTo>
                  <a:lnTo>
                    <a:pt x="695698" y="219599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1203935" y="1494947"/>
              <a:ext cx="915669" cy="878840"/>
            </a:xfrm>
            <a:custGeom>
              <a:rect b="b" l="l" r="r" t="t"/>
              <a:pathLst>
                <a:path extrusionOk="0" h="878839" w="915669">
                  <a:moveTo>
                    <a:pt x="0" y="219599"/>
                  </a:moveTo>
                  <a:lnTo>
                    <a:pt x="219599" y="0"/>
                  </a:lnTo>
                  <a:lnTo>
                    <a:pt x="915298" y="0"/>
                  </a:lnTo>
                  <a:lnTo>
                    <a:pt x="915298" y="658798"/>
                  </a:lnTo>
                  <a:lnTo>
                    <a:pt x="695698" y="878398"/>
                  </a:lnTo>
                  <a:lnTo>
                    <a:pt x="0" y="878398"/>
                  </a:lnTo>
                  <a:lnTo>
                    <a:pt x="0" y="219599"/>
                  </a:lnTo>
                  <a:close/>
                </a:path>
                <a:path extrusionOk="0" h="878839" w="915669">
                  <a:moveTo>
                    <a:pt x="0" y="219599"/>
                  </a:moveTo>
                  <a:lnTo>
                    <a:pt x="695698" y="219599"/>
                  </a:lnTo>
                  <a:lnTo>
                    <a:pt x="915298" y="0"/>
                  </a:lnTo>
                </a:path>
                <a:path extrusionOk="0" h="878839" w="915669">
                  <a:moveTo>
                    <a:pt x="695698" y="219599"/>
                  </a:moveTo>
                  <a:lnTo>
                    <a:pt x="695698" y="878398"/>
                  </a:ln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1275284" y="1924626"/>
              <a:ext cx="46355" cy="48895"/>
            </a:xfrm>
            <a:custGeom>
              <a:rect b="b" l="l" r="r" t="t"/>
              <a:pathLst>
                <a:path extrusionOk="0" h="48894" w="46355">
                  <a:moveTo>
                    <a:pt x="23099" y="48599"/>
                  </a:moveTo>
                  <a:lnTo>
                    <a:pt x="14108" y="46690"/>
                  </a:lnTo>
                  <a:lnTo>
                    <a:pt x="6765" y="41482"/>
                  </a:lnTo>
                  <a:lnTo>
                    <a:pt x="1815" y="33758"/>
                  </a:lnTo>
                  <a:lnTo>
                    <a:pt x="0" y="24299"/>
                  </a:lnTo>
                  <a:lnTo>
                    <a:pt x="1815" y="14840"/>
                  </a:lnTo>
                  <a:lnTo>
                    <a:pt x="6765" y="7116"/>
                  </a:lnTo>
                  <a:lnTo>
                    <a:pt x="14108" y="1909"/>
                  </a:lnTo>
                  <a:lnTo>
                    <a:pt x="23099" y="0"/>
                  </a:lnTo>
                  <a:lnTo>
                    <a:pt x="29224" y="0"/>
                  </a:lnTo>
                  <a:lnTo>
                    <a:pt x="35099" y="2559"/>
                  </a:lnTo>
                  <a:lnTo>
                    <a:pt x="43764" y="11672"/>
                  </a:lnTo>
                  <a:lnTo>
                    <a:pt x="46199" y="17854"/>
                  </a:lnTo>
                  <a:lnTo>
                    <a:pt x="46199" y="24299"/>
                  </a:lnTo>
                  <a:lnTo>
                    <a:pt x="44384" y="33758"/>
                  </a:lnTo>
                  <a:lnTo>
                    <a:pt x="39433" y="41482"/>
                  </a:lnTo>
                  <a:lnTo>
                    <a:pt x="32091" y="46690"/>
                  </a:lnTo>
                  <a:lnTo>
                    <a:pt x="23099" y="48599"/>
                  </a:lnTo>
                  <a:close/>
                </a:path>
              </a:pathLst>
            </a:custGeom>
            <a:solidFill>
              <a:srgbClr val="93C37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1275284" y="1924626"/>
              <a:ext cx="46355" cy="48895"/>
            </a:xfrm>
            <a:custGeom>
              <a:rect b="b" l="l" r="r" t="t"/>
              <a:pathLst>
                <a:path extrusionOk="0" h="48894" w="46355">
                  <a:moveTo>
                    <a:pt x="0" y="24299"/>
                  </a:moveTo>
                  <a:lnTo>
                    <a:pt x="1815" y="14840"/>
                  </a:lnTo>
                  <a:lnTo>
                    <a:pt x="6765" y="7116"/>
                  </a:lnTo>
                  <a:lnTo>
                    <a:pt x="14108" y="1909"/>
                  </a:lnTo>
                  <a:lnTo>
                    <a:pt x="23099" y="0"/>
                  </a:lnTo>
                  <a:lnTo>
                    <a:pt x="29224" y="0"/>
                  </a:lnTo>
                  <a:lnTo>
                    <a:pt x="35099" y="2559"/>
                  </a:lnTo>
                  <a:lnTo>
                    <a:pt x="39432" y="7117"/>
                  </a:lnTo>
                  <a:lnTo>
                    <a:pt x="43764" y="11672"/>
                  </a:lnTo>
                  <a:lnTo>
                    <a:pt x="46199" y="17854"/>
                  </a:lnTo>
                  <a:lnTo>
                    <a:pt x="46199" y="24299"/>
                  </a:lnTo>
                  <a:lnTo>
                    <a:pt x="44384" y="33758"/>
                  </a:lnTo>
                  <a:lnTo>
                    <a:pt x="39433" y="41482"/>
                  </a:lnTo>
                  <a:lnTo>
                    <a:pt x="32091" y="46690"/>
                  </a:lnTo>
                  <a:lnTo>
                    <a:pt x="23099" y="48599"/>
                  </a:lnTo>
                  <a:lnTo>
                    <a:pt x="14108" y="46690"/>
                  </a:lnTo>
                  <a:lnTo>
                    <a:pt x="6765" y="41482"/>
                  </a:lnTo>
                  <a:lnTo>
                    <a:pt x="1815" y="33758"/>
                  </a:lnTo>
                  <a:lnTo>
                    <a:pt x="0" y="24299"/>
                  </a:lnTo>
                  <a:close/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1282072" y="2008071"/>
              <a:ext cx="46355" cy="48895"/>
            </a:xfrm>
            <a:custGeom>
              <a:rect b="b" l="l" r="r" t="t"/>
              <a:pathLst>
                <a:path extrusionOk="0" h="48894" w="46355">
                  <a:moveTo>
                    <a:pt x="23099" y="48599"/>
                  </a:moveTo>
                  <a:lnTo>
                    <a:pt x="14108" y="46690"/>
                  </a:lnTo>
                  <a:lnTo>
                    <a:pt x="6765" y="41482"/>
                  </a:lnTo>
                  <a:lnTo>
                    <a:pt x="1815" y="33758"/>
                  </a:lnTo>
                  <a:lnTo>
                    <a:pt x="0" y="24299"/>
                  </a:lnTo>
                  <a:lnTo>
                    <a:pt x="1815" y="14841"/>
                  </a:lnTo>
                  <a:lnTo>
                    <a:pt x="6765" y="7117"/>
                  </a:lnTo>
                  <a:lnTo>
                    <a:pt x="14108" y="1909"/>
                  </a:lnTo>
                  <a:lnTo>
                    <a:pt x="23099" y="0"/>
                  </a:lnTo>
                  <a:lnTo>
                    <a:pt x="29227" y="0"/>
                  </a:lnTo>
                  <a:lnTo>
                    <a:pt x="35102" y="2559"/>
                  </a:lnTo>
                  <a:lnTo>
                    <a:pt x="43767" y="11674"/>
                  </a:lnTo>
                  <a:lnTo>
                    <a:pt x="46199" y="17854"/>
                  </a:lnTo>
                  <a:lnTo>
                    <a:pt x="46199" y="24299"/>
                  </a:lnTo>
                  <a:lnTo>
                    <a:pt x="44384" y="33758"/>
                  </a:lnTo>
                  <a:lnTo>
                    <a:pt x="39433" y="41482"/>
                  </a:lnTo>
                  <a:lnTo>
                    <a:pt x="32091" y="46690"/>
                  </a:lnTo>
                  <a:lnTo>
                    <a:pt x="23099" y="48599"/>
                  </a:lnTo>
                  <a:close/>
                </a:path>
              </a:pathLst>
            </a:custGeom>
            <a:solidFill>
              <a:srgbClr val="93C37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1282072" y="2008070"/>
              <a:ext cx="46355" cy="48895"/>
            </a:xfrm>
            <a:custGeom>
              <a:rect b="b" l="l" r="r" t="t"/>
              <a:pathLst>
                <a:path extrusionOk="0" h="48894" w="46355">
                  <a:moveTo>
                    <a:pt x="0" y="24299"/>
                  </a:moveTo>
                  <a:lnTo>
                    <a:pt x="1815" y="14841"/>
                  </a:lnTo>
                  <a:lnTo>
                    <a:pt x="6765" y="7117"/>
                  </a:lnTo>
                  <a:lnTo>
                    <a:pt x="14108" y="1909"/>
                  </a:lnTo>
                  <a:lnTo>
                    <a:pt x="23099" y="0"/>
                  </a:lnTo>
                  <a:lnTo>
                    <a:pt x="29227" y="0"/>
                  </a:lnTo>
                  <a:lnTo>
                    <a:pt x="35102" y="2559"/>
                  </a:lnTo>
                  <a:lnTo>
                    <a:pt x="39434" y="7117"/>
                  </a:lnTo>
                  <a:lnTo>
                    <a:pt x="43767" y="11674"/>
                  </a:lnTo>
                  <a:lnTo>
                    <a:pt x="46199" y="17854"/>
                  </a:lnTo>
                  <a:lnTo>
                    <a:pt x="46199" y="24299"/>
                  </a:lnTo>
                  <a:lnTo>
                    <a:pt x="44384" y="33758"/>
                  </a:lnTo>
                  <a:lnTo>
                    <a:pt x="39433" y="41482"/>
                  </a:lnTo>
                  <a:lnTo>
                    <a:pt x="32091" y="46690"/>
                  </a:lnTo>
                  <a:lnTo>
                    <a:pt x="23099" y="48599"/>
                  </a:lnTo>
                  <a:lnTo>
                    <a:pt x="14108" y="46690"/>
                  </a:lnTo>
                  <a:lnTo>
                    <a:pt x="6765" y="41482"/>
                  </a:lnTo>
                  <a:lnTo>
                    <a:pt x="1815" y="33758"/>
                  </a:lnTo>
                  <a:lnTo>
                    <a:pt x="0" y="24299"/>
                  </a:lnTo>
                  <a:close/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39738" y="1948926"/>
              <a:ext cx="449580" cy="628015"/>
            </a:xfrm>
            <a:custGeom>
              <a:rect b="b" l="l" r="r" t="t"/>
              <a:pathLst>
                <a:path extrusionOk="0" h="628014" w="449580">
                  <a:moveTo>
                    <a:pt x="435546" y="0"/>
                  </a:moveTo>
                  <a:lnTo>
                    <a:pt x="76447" y="171899"/>
                  </a:lnTo>
                </a:path>
                <a:path extrusionOk="0" h="628014" w="449580">
                  <a:moveTo>
                    <a:pt x="449099" y="100627"/>
                  </a:moveTo>
                  <a:lnTo>
                    <a:pt x="0" y="627418"/>
                  </a:lnTo>
                </a:path>
              </a:pathLst>
            </a:custGeom>
            <a:noFill/>
            <a:ln cap="flat" cmpd="sng" w="9525">
              <a:solidFill>
                <a:srgbClr val="69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594029" y="2149523"/>
              <a:ext cx="46355" cy="48895"/>
            </a:xfrm>
            <a:custGeom>
              <a:rect b="b" l="l" r="r" t="t"/>
              <a:pathLst>
                <a:path extrusionOk="0" h="48894" w="46355">
                  <a:moveTo>
                    <a:pt x="46199" y="48599"/>
                  </a:moveTo>
                  <a:lnTo>
                    <a:pt x="0" y="48599"/>
                  </a:lnTo>
                  <a:lnTo>
                    <a:pt x="23099" y="0"/>
                  </a:lnTo>
                  <a:lnTo>
                    <a:pt x="46199" y="4859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594029" y="2149523"/>
              <a:ext cx="46355" cy="48895"/>
            </a:xfrm>
            <a:custGeom>
              <a:rect b="b" l="l" r="r" t="t"/>
              <a:pathLst>
                <a:path extrusionOk="0" h="48894" w="46355">
                  <a:moveTo>
                    <a:pt x="0" y="48599"/>
                  </a:moveTo>
                  <a:lnTo>
                    <a:pt x="23099" y="0"/>
                  </a:lnTo>
                  <a:lnTo>
                    <a:pt x="46199" y="48599"/>
                  </a:lnTo>
                  <a:lnTo>
                    <a:pt x="0" y="48599"/>
                  </a:lnTo>
                  <a:close/>
                </a:path>
              </a:pathLst>
            </a:custGeom>
            <a:noFill/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669536" y="2207823"/>
              <a:ext cx="46355" cy="48895"/>
            </a:xfrm>
            <a:custGeom>
              <a:rect b="b" l="l" r="r" t="t"/>
              <a:pathLst>
                <a:path extrusionOk="0" h="48894" w="46355">
                  <a:moveTo>
                    <a:pt x="46199" y="48599"/>
                  </a:moveTo>
                  <a:lnTo>
                    <a:pt x="0" y="48599"/>
                  </a:lnTo>
                  <a:lnTo>
                    <a:pt x="23099" y="0"/>
                  </a:lnTo>
                  <a:lnTo>
                    <a:pt x="46199" y="4859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1669536" y="2207823"/>
              <a:ext cx="46355" cy="48895"/>
            </a:xfrm>
            <a:custGeom>
              <a:rect b="b" l="l" r="r" t="t"/>
              <a:pathLst>
                <a:path extrusionOk="0" h="48894" w="46355">
                  <a:moveTo>
                    <a:pt x="0" y="48599"/>
                  </a:moveTo>
                  <a:lnTo>
                    <a:pt x="23099" y="0"/>
                  </a:lnTo>
                  <a:lnTo>
                    <a:pt x="46199" y="48599"/>
                  </a:lnTo>
                  <a:lnTo>
                    <a:pt x="0" y="48599"/>
                  </a:lnTo>
                  <a:close/>
                </a:path>
              </a:pathLst>
            </a:custGeom>
            <a:noFill/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1277967" y="2884144"/>
              <a:ext cx="542998" cy="50639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549329" y="2198123"/>
              <a:ext cx="67945" cy="686435"/>
            </a:xfrm>
            <a:custGeom>
              <a:rect b="b" l="l" r="r" t="t"/>
              <a:pathLst>
                <a:path extrusionOk="0" h="686435" w="67944">
                  <a:moveTo>
                    <a:pt x="67799" y="0"/>
                  </a:moveTo>
                  <a:lnTo>
                    <a:pt x="0" y="686096"/>
                  </a:lnTo>
                </a:path>
              </a:pathLst>
            </a:custGeom>
            <a:noFill/>
            <a:ln cap="flat" cmpd="sng" w="9525">
              <a:solidFill>
                <a:srgbClr val="674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2024428" y="2854394"/>
              <a:ext cx="542991" cy="5063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692636" y="2256422"/>
              <a:ext cx="332105" cy="851535"/>
            </a:xfrm>
            <a:custGeom>
              <a:rect b="b" l="l" r="r" t="t"/>
              <a:pathLst>
                <a:path extrusionOk="0" h="851535" w="332105">
                  <a:moveTo>
                    <a:pt x="0" y="0"/>
                  </a:moveTo>
                  <a:lnTo>
                    <a:pt x="331799" y="851095"/>
                  </a:lnTo>
                </a:path>
              </a:pathLst>
            </a:custGeom>
            <a:noFill/>
            <a:ln cap="flat" cmpd="sng" w="9525">
              <a:solidFill>
                <a:srgbClr val="674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931308" y="1771116"/>
              <a:ext cx="97772" cy="13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2182775" y="2117428"/>
              <a:ext cx="542993" cy="50639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2403902" y="1521789"/>
              <a:ext cx="542991" cy="50639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1982271" y="1774978"/>
              <a:ext cx="434340" cy="340995"/>
            </a:xfrm>
            <a:custGeom>
              <a:rect b="b" l="l" r="r" t="t"/>
              <a:pathLst>
                <a:path extrusionOk="0" h="340994" w="434339">
                  <a:moveTo>
                    <a:pt x="42047" y="97979"/>
                  </a:moveTo>
                  <a:lnTo>
                    <a:pt x="434146" y="340679"/>
                  </a:lnTo>
                </a:path>
                <a:path extrusionOk="0" h="340994" w="434339">
                  <a:moveTo>
                    <a:pt x="0" y="25199"/>
                  </a:moveTo>
                  <a:lnTo>
                    <a:pt x="421499" y="0"/>
                  </a:lnTo>
                </a:path>
              </a:pathLst>
            </a:custGeom>
            <a:noFill/>
            <a:ln cap="flat" cmpd="sng" w="9525">
              <a:solidFill>
                <a:srgbClr val="E6B8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93799" y="1867596"/>
              <a:ext cx="522243" cy="50641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75571" y="2558894"/>
              <a:ext cx="543083" cy="50639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14" name="Google Shape;1014;p38"/>
          <p:cNvGrpSpPr/>
          <p:nvPr/>
        </p:nvGrpSpPr>
        <p:grpSpPr>
          <a:xfrm>
            <a:off x="4253116" y="1553844"/>
            <a:ext cx="4289012" cy="1959223"/>
            <a:chOff x="4253116" y="1553844"/>
            <a:chExt cx="4289012" cy="1959223"/>
          </a:xfrm>
        </p:grpSpPr>
        <p:sp>
          <p:nvSpPr>
            <p:cNvPr id="1015" name="Google Shape;1015;p38"/>
            <p:cNvSpPr/>
            <p:nvPr/>
          </p:nvSpPr>
          <p:spPr>
            <a:xfrm>
              <a:off x="5624238" y="2057428"/>
              <a:ext cx="797560" cy="1158240"/>
            </a:xfrm>
            <a:custGeom>
              <a:rect b="b" l="l" r="r" t="t"/>
              <a:pathLst>
                <a:path extrusionOk="0" h="1158239" w="797560">
                  <a:moveTo>
                    <a:pt x="0" y="132902"/>
                  </a:moveTo>
                  <a:lnTo>
                    <a:pt x="6775" y="90894"/>
                  </a:lnTo>
                  <a:lnTo>
                    <a:pt x="25641" y="54411"/>
                  </a:lnTo>
                  <a:lnTo>
                    <a:pt x="54410" y="25642"/>
                  </a:lnTo>
                  <a:lnTo>
                    <a:pt x="90892" y="6775"/>
                  </a:lnTo>
                  <a:lnTo>
                    <a:pt x="132899" y="0"/>
                  </a:lnTo>
                  <a:lnTo>
                    <a:pt x="664498" y="0"/>
                  </a:lnTo>
                  <a:lnTo>
                    <a:pt x="715357" y="10116"/>
                  </a:lnTo>
                  <a:lnTo>
                    <a:pt x="758473" y="38927"/>
                  </a:lnTo>
                  <a:lnTo>
                    <a:pt x="787282" y="82042"/>
                  </a:lnTo>
                  <a:lnTo>
                    <a:pt x="797398" y="132902"/>
                  </a:lnTo>
                  <a:lnTo>
                    <a:pt x="797398" y="1024790"/>
                  </a:lnTo>
                  <a:lnTo>
                    <a:pt x="790623" y="1066797"/>
                  </a:lnTo>
                  <a:lnTo>
                    <a:pt x="771756" y="1103279"/>
                  </a:lnTo>
                  <a:lnTo>
                    <a:pt x="742988" y="1132048"/>
                  </a:lnTo>
                  <a:lnTo>
                    <a:pt x="706505" y="1150914"/>
                  </a:lnTo>
                  <a:lnTo>
                    <a:pt x="664498" y="1157690"/>
                  </a:lnTo>
                  <a:lnTo>
                    <a:pt x="132899" y="1157690"/>
                  </a:lnTo>
                  <a:lnTo>
                    <a:pt x="90892" y="1150914"/>
                  </a:lnTo>
                  <a:lnTo>
                    <a:pt x="54410" y="1132048"/>
                  </a:lnTo>
                  <a:lnTo>
                    <a:pt x="25641" y="1103279"/>
                  </a:lnTo>
                  <a:lnTo>
                    <a:pt x="6775" y="1066797"/>
                  </a:lnTo>
                  <a:lnTo>
                    <a:pt x="0" y="1024790"/>
                  </a:lnTo>
                  <a:lnTo>
                    <a:pt x="0" y="13290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5694888" y="2514119"/>
              <a:ext cx="630555" cy="655955"/>
            </a:xfrm>
            <a:custGeom>
              <a:rect b="b" l="l" r="r" t="t"/>
              <a:pathLst>
                <a:path extrusionOk="0" h="655955" w="630554">
                  <a:moveTo>
                    <a:pt x="630298" y="655498"/>
                  </a:moveTo>
                  <a:lnTo>
                    <a:pt x="0" y="655498"/>
                  </a:lnTo>
                  <a:lnTo>
                    <a:pt x="157574" y="0"/>
                  </a:lnTo>
                  <a:lnTo>
                    <a:pt x="472724" y="0"/>
                  </a:lnTo>
                  <a:lnTo>
                    <a:pt x="630298" y="655498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5694888" y="2111398"/>
              <a:ext cx="630555" cy="1058545"/>
            </a:xfrm>
            <a:custGeom>
              <a:rect b="b" l="l" r="r" t="t"/>
              <a:pathLst>
                <a:path extrusionOk="0" h="1058545" w="630554">
                  <a:moveTo>
                    <a:pt x="0" y="1058220"/>
                  </a:moveTo>
                  <a:lnTo>
                    <a:pt x="157574" y="402721"/>
                  </a:lnTo>
                  <a:lnTo>
                    <a:pt x="472724" y="402721"/>
                  </a:lnTo>
                  <a:lnTo>
                    <a:pt x="630298" y="1058220"/>
                  </a:lnTo>
                  <a:lnTo>
                    <a:pt x="0" y="1058220"/>
                  </a:lnTo>
                  <a:close/>
                </a:path>
                <a:path extrusionOk="0" h="1058545" w="630554">
                  <a:moveTo>
                    <a:pt x="101974" y="0"/>
                  </a:moveTo>
                  <a:lnTo>
                    <a:pt x="528273" y="0"/>
                  </a:lnTo>
                  <a:lnTo>
                    <a:pt x="528273" y="248099"/>
                  </a:lnTo>
                  <a:lnTo>
                    <a:pt x="101974" y="248099"/>
                  </a:lnTo>
                  <a:lnTo>
                    <a:pt x="10197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5112489" y="2635119"/>
              <a:ext cx="479425" cy="1270"/>
            </a:xfrm>
            <a:custGeom>
              <a:rect b="b" l="l" r="r" t="t"/>
              <a:pathLst>
                <a:path extrusionOk="0" h="1269" w="479425">
                  <a:moveTo>
                    <a:pt x="0" y="0"/>
                  </a:moveTo>
                  <a:lnTo>
                    <a:pt x="479174" y="11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5580913" y="2625519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49" y="10724"/>
                  </a:lnTo>
                  <a:lnTo>
                    <a:pt x="49" y="0"/>
                  </a:lnTo>
                  <a:lnTo>
                    <a:pt x="29449" y="1077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5580913" y="2625519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49" y="10724"/>
                  </a:moveTo>
                  <a:lnTo>
                    <a:pt x="0" y="21424"/>
                  </a:lnTo>
                  <a:lnTo>
                    <a:pt x="29449" y="10774"/>
                  </a:lnTo>
                  <a:lnTo>
                    <a:pt x="49" y="0"/>
                  </a:lnTo>
                  <a:lnTo>
                    <a:pt x="10749" y="107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6378737" y="1809836"/>
              <a:ext cx="145649" cy="13184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6022937" y="1876588"/>
              <a:ext cx="333375" cy="180975"/>
            </a:xfrm>
            <a:custGeom>
              <a:rect b="b" l="l" r="r" t="t"/>
              <a:pathLst>
                <a:path extrusionOk="0" h="180975" w="333375">
                  <a:moveTo>
                    <a:pt x="0" y="180839"/>
                  </a:moveTo>
                  <a:lnTo>
                    <a:pt x="31399" y="114085"/>
                  </a:lnTo>
                  <a:lnTo>
                    <a:pt x="67436" y="83370"/>
                  </a:lnTo>
                  <a:lnTo>
                    <a:pt x="114174" y="55852"/>
                  </a:lnTo>
                  <a:lnTo>
                    <a:pt x="169484" y="32595"/>
                  </a:lnTo>
                  <a:lnTo>
                    <a:pt x="231224" y="14664"/>
                  </a:lnTo>
                  <a:lnTo>
                    <a:pt x="280439" y="5352"/>
                  </a:lnTo>
                  <a:lnTo>
                    <a:pt x="322652" y="661"/>
                  </a:lnTo>
                  <a:lnTo>
                    <a:pt x="331174" y="82"/>
                  </a:lnTo>
                  <a:lnTo>
                    <a:pt x="33277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6344687" y="1866196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624" y="21414"/>
                  </a:moveTo>
                  <a:lnTo>
                    <a:pt x="11024" y="10392"/>
                  </a:lnTo>
                  <a:lnTo>
                    <a:pt x="0" y="0"/>
                  </a:lnTo>
                  <a:lnTo>
                    <a:pt x="29724" y="9842"/>
                  </a:lnTo>
                  <a:lnTo>
                    <a:pt x="624" y="214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6344687" y="1866196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1024" y="10392"/>
                  </a:moveTo>
                  <a:lnTo>
                    <a:pt x="624" y="21414"/>
                  </a:lnTo>
                  <a:lnTo>
                    <a:pt x="29724" y="9842"/>
                  </a:lnTo>
                  <a:lnTo>
                    <a:pt x="0" y="0"/>
                  </a:lnTo>
                  <a:lnTo>
                    <a:pt x="11024" y="1039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6547411" y="1876733"/>
              <a:ext cx="316865" cy="193675"/>
            </a:xfrm>
            <a:custGeom>
              <a:rect b="b" l="l" r="r" t="t"/>
              <a:pathLst>
                <a:path extrusionOk="0" h="193675" w="316865">
                  <a:moveTo>
                    <a:pt x="316574" y="193587"/>
                  </a:moveTo>
                  <a:lnTo>
                    <a:pt x="286565" y="122095"/>
                  </a:lnTo>
                  <a:lnTo>
                    <a:pt x="252122" y="89201"/>
                  </a:lnTo>
                  <a:lnTo>
                    <a:pt x="207449" y="59729"/>
                  </a:lnTo>
                  <a:lnTo>
                    <a:pt x="154577" y="34823"/>
                  </a:lnTo>
                  <a:lnTo>
                    <a:pt x="95574" y="15619"/>
                  </a:lnTo>
                  <a:lnTo>
                    <a:pt x="48539" y="5645"/>
                  </a:lnTo>
                  <a:lnTo>
                    <a:pt x="8196" y="624"/>
                  </a:lnTo>
                  <a:lnTo>
                    <a:pt x="49" y="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6528686" y="1866393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049" y="21409"/>
                  </a:moveTo>
                  <a:lnTo>
                    <a:pt x="0" y="9702"/>
                  </a:lnTo>
                  <a:lnTo>
                    <a:pt x="29774" y="0"/>
                  </a:lnTo>
                  <a:lnTo>
                    <a:pt x="18724" y="10339"/>
                  </a:lnTo>
                  <a:lnTo>
                    <a:pt x="29049" y="214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6528686" y="1866393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339"/>
                  </a:moveTo>
                  <a:lnTo>
                    <a:pt x="29774" y="0"/>
                  </a:lnTo>
                  <a:lnTo>
                    <a:pt x="0" y="9702"/>
                  </a:lnTo>
                  <a:lnTo>
                    <a:pt x="29049" y="21409"/>
                  </a:lnTo>
                  <a:lnTo>
                    <a:pt x="18724" y="103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6010037" y="2416775"/>
              <a:ext cx="0" cy="97790"/>
            </a:xfrm>
            <a:custGeom>
              <a:rect b="b" l="l" r="r" t="t"/>
              <a:pathLst>
                <a:path extrusionOk="0" h="97789" w="120000">
                  <a:moveTo>
                    <a:pt x="0" y="9734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5994312" y="2373550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5994312" y="2373550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4315091" y="2056275"/>
              <a:ext cx="797560" cy="1158240"/>
            </a:xfrm>
            <a:custGeom>
              <a:rect b="b" l="l" r="r" t="t"/>
              <a:pathLst>
                <a:path extrusionOk="0" h="1158239" w="797560">
                  <a:moveTo>
                    <a:pt x="0" y="132902"/>
                  </a:moveTo>
                  <a:lnTo>
                    <a:pt x="6777" y="90893"/>
                  </a:lnTo>
                  <a:lnTo>
                    <a:pt x="25650" y="54410"/>
                  </a:lnTo>
                  <a:lnTo>
                    <a:pt x="54426" y="25641"/>
                  </a:lnTo>
                  <a:lnTo>
                    <a:pt x="90915" y="6775"/>
                  </a:lnTo>
                  <a:lnTo>
                    <a:pt x="132924" y="0"/>
                  </a:lnTo>
                  <a:lnTo>
                    <a:pt x="664498" y="0"/>
                  </a:lnTo>
                  <a:lnTo>
                    <a:pt x="715357" y="10115"/>
                  </a:lnTo>
                  <a:lnTo>
                    <a:pt x="758473" y="38924"/>
                  </a:lnTo>
                  <a:lnTo>
                    <a:pt x="787282" y="82041"/>
                  </a:lnTo>
                  <a:lnTo>
                    <a:pt x="797398" y="132902"/>
                  </a:lnTo>
                  <a:lnTo>
                    <a:pt x="797398" y="1024792"/>
                  </a:lnTo>
                  <a:lnTo>
                    <a:pt x="790623" y="1066800"/>
                  </a:lnTo>
                  <a:lnTo>
                    <a:pt x="771756" y="1103282"/>
                  </a:lnTo>
                  <a:lnTo>
                    <a:pt x="742988" y="1132051"/>
                  </a:lnTo>
                  <a:lnTo>
                    <a:pt x="706505" y="1150917"/>
                  </a:lnTo>
                  <a:lnTo>
                    <a:pt x="664498" y="1157692"/>
                  </a:lnTo>
                  <a:lnTo>
                    <a:pt x="132924" y="1157692"/>
                  </a:lnTo>
                  <a:lnTo>
                    <a:pt x="90915" y="1150917"/>
                  </a:lnTo>
                  <a:lnTo>
                    <a:pt x="54426" y="1132051"/>
                  </a:lnTo>
                  <a:lnTo>
                    <a:pt x="25650" y="1103282"/>
                  </a:lnTo>
                  <a:lnTo>
                    <a:pt x="6777" y="1066800"/>
                  </a:lnTo>
                  <a:lnTo>
                    <a:pt x="0" y="1024792"/>
                  </a:lnTo>
                  <a:lnTo>
                    <a:pt x="0" y="13290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398641" y="2512969"/>
              <a:ext cx="630555" cy="655955"/>
            </a:xfrm>
            <a:custGeom>
              <a:rect b="b" l="l" r="r" t="t"/>
              <a:pathLst>
                <a:path extrusionOk="0" h="655955" w="630554">
                  <a:moveTo>
                    <a:pt x="630298" y="655498"/>
                  </a:moveTo>
                  <a:lnTo>
                    <a:pt x="0" y="655498"/>
                  </a:lnTo>
                  <a:lnTo>
                    <a:pt x="157574" y="0"/>
                  </a:lnTo>
                  <a:lnTo>
                    <a:pt x="472724" y="0"/>
                  </a:lnTo>
                  <a:lnTo>
                    <a:pt x="630298" y="655498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4398641" y="2110243"/>
              <a:ext cx="630555" cy="1058545"/>
            </a:xfrm>
            <a:custGeom>
              <a:rect b="b" l="l" r="r" t="t"/>
              <a:pathLst>
                <a:path extrusionOk="0" h="1058545" w="630554">
                  <a:moveTo>
                    <a:pt x="0" y="1058225"/>
                  </a:moveTo>
                  <a:lnTo>
                    <a:pt x="157574" y="402726"/>
                  </a:lnTo>
                  <a:lnTo>
                    <a:pt x="472724" y="402726"/>
                  </a:lnTo>
                  <a:lnTo>
                    <a:pt x="630298" y="1058225"/>
                  </a:lnTo>
                  <a:lnTo>
                    <a:pt x="0" y="1058225"/>
                  </a:lnTo>
                  <a:close/>
                </a:path>
                <a:path extrusionOk="0" h="1058545" w="630554">
                  <a:moveTo>
                    <a:pt x="101974" y="0"/>
                  </a:moveTo>
                  <a:lnTo>
                    <a:pt x="528273" y="0"/>
                  </a:lnTo>
                  <a:lnTo>
                    <a:pt x="528273" y="248099"/>
                  </a:lnTo>
                  <a:lnTo>
                    <a:pt x="101974" y="248099"/>
                  </a:lnTo>
                  <a:lnTo>
                    <a:pt x="101974" y="0"/>
                  </a:lnTo>
                  <a:close/>
                </a:path>
                <a:path extrusionOk="0" h="1058545" w="630554">
                  <a:moveTo>
                    <a:pt x="315149" y="402726"/>
                  </a:moveTo>
                  <a:lnTo>
                    <a:pt x="315149" y="30537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4698065" y="237239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4698065" y="237239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4253116" y="1553844"/>
              <a:ext cx="922019" cy="154940"/>
            </a:xfrm>
            <a:custGeom>
              <a:rect b="b" l="l" r="r" t="t"/>
              <a:pathLst>
                <a:path extrusionOk="0" h="154939" w="922020">
                  <a:moveTo>
                    <a:pt x="0" y="25799"/>
                  </a:moveTo>
                  <a:lnTo>
                    <a:pt x="2027" y="15756"/>
                  </a:lnTo>
                  <a:lnTo>
                    <a:pt x="7556" y="7556"/>
                  </a:lnTo>
                  <a:lnTo>
                    <a:pt x="15756" y="2027"/>
                  </a:lnTo>
                  <a:lnTo>
                    <a:pt x="25799" y="0"/>
                  </a:lnTo>
                  <a:lnTo>
                    <a:pt x="895798" y="0"/>
                  </a:lnTo>
                  <a:lnTo>
                    <a:pt x="902648" y="0"/>
                  </a:lnTo>
                  <a:lnTo>
                    <a:pt x="909198" y="2717"/>
                  </a:lnTo>
                  <a:lnTo>
                    <a:pt x="914048" y="7554"/>
                  </a:lnTo>
                  <a:lnTo>
                    <a:pt x="918873" y="12394"/>
                  </a:lnTo>
                  <a:lnTo>
                    <a:pt x="921598" y="18957"/>
                  </a:lnTo>
                  <a:lnTo>
                    <a:pt x="921598" y="25799"/>
                  </a:lnTo>
                  <a:lnTo>
                    <a:pt x="921598" y="128997"/>
                  </a:lnTo>
                  <a:lnTo>
                    <a:pt x="919570" y="139040"/>
                  </a:lnTo>
                  <a:lnTo>
                    <a:pt x="914041" y="147242"/>
                  </a:lnTo>
                  <a:lnTo>
                    <a:pt x="905841" y="152771"/>
                  </a:lnTo>
                  <a:lnTo>
                    <a:pt x="895798" y="154799"/>
                  </a:lnTo>
                  <a:lnTo>
                    <a:pt x="25799" y="154799"/>
                  </a:lnTo>
                  <a:lnTo>
                    <a:pt x="15756" y="152771"/>
                  </a:lnTo>
                  <a:lnTo>
                    <a:pt x="7556" y="147242"/>
                  </a:lnTo>
                  <a:lnTo>
                    <a:pt x="2027" y="139040"/>
                  </a:lnTo>
                  <a:lnTo>
                    <a:pt x="0" y="128997"/>
                  </a:lnTo>
                  <a:lnTo>
                    <a:pt x="0" y="25799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4713765" y="1765693"/>
              <a:ext cx="635" cy="344805"/>
            </a:xfrm>
            <a:custGeom>
              <a:rect b="b" l="l" r="r" t="t"/>
              <a:pathLst>
                <a:path extrusionOk="0" h="344805" w="635">
                  <a:moveTo>
                    <a:pt x="0" y="344549"/>
                  </a:moveTo>
                  <a:lnTo>
                    <a:pt x="2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4698290" y="17224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37"/>
                  </a:moveTo>
                  <a:lnTo>
                    <a:pt x="0" y="43214"/>
                  </a:lnTo>
                  <a:lnTo>
                    <a:pt x="15749" y="0"/>
                  </a:lnTo>
                  <a:lnTo>
                    <a:pt x="31449" y="43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4698290" y="17224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37"/>
                  </a:moveTo>
                  <a:lnTo>
                    <a:pt x="15749" y="0"/>
                  </a:lnTo>
                  <a:lnTo>
                    <a:pt x="0" y="43214"/>
                  </a:lnTo>
                  <a:lnTo>
                    <a:pt x="31449" y="4323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5972362" y="1554906"/>
              <a:ext cx="953769" cy="154940"/>
            </a:xfrm>
            <a:custGeom>
              <a:rect b="b" l="l" r="r" t="t"/>
              <a:pathLst>
                <a:path extrusionOk="0" h="154939" w="953770">
                  <a:moveTo>
                    <a:pt x="0" y="25799"/>
                  </a:moveTo>
                  <a:lnTo>
                    <a:pt x="2027" y="15756"/>
                  </a:lnTo>
                  <a:lnTo>
                    <a:pt x="7556" y="7556"/>
                  </a:lnTo>
                  <a:lnTo>
                    <a:pt x="15756" y="2027"/>
                  </a:lnTo>
                  <a:lnTo>
                    <a:pt x="25799" y="0"/>
                  </a:lnTo>
                  <a:lnTo>
                    <a:pt x="927898" y="0"/>
                  </a:lnTo>
                  <a:lnTo>
                    <a:pt x="934748" y="0"/>
                  </a:lnTo>
                  <a:lnTo>
                    <a:pt x="941298" y="2717"/>
                  </a:lnTo>
                  <a:lnTo>
                    <a:pt x="946148" y="7554"/>
                  </a:lnTo>
                  <a:lnTo>
                    <a:pt x="950973" y="12394"/>
                  </a:lnTo>
                  <a:lnTo>
                    <a:pt x="953698" y="18957"/>
                  </a:lnTo>
                  <a:lnTo>
                    <a:pt x="953698" y="25799"/>
                  </a:lnTo>
                  <a:lnTo>
                    <a:pt x="953698" y="128999"/>
                  </a:lnTo>
                  <a:lnTo>
                    <a:pt x="951670" y="139041"/>
                  </a:lnTo>
                  <a:lnTo>
                    <a:pt x="946141" y="147242"/>
                  </a:lnTo>
                  <a:lnTo>
                    <a:pt x="937941" y="152771"/>
                  </a:lnTo>
                  <a:lnTo>
                    <a:pt x="927898" y="154799"/>
                  </a:lnTo>
                  <a:lnTo>
                    <a:pt x="25799" y="154799"/>
                  </a:lnTo>
                  <a:lnTo>
                    <a:pt x="15756" y="152771"/>
                  </a:lnTo>
                  <a:lnTo>
                    <a:pt x="7556" y="147242"/>
                  </a:lnTo>
                  <a:lnTo>
                    <a:pt x="2027" y="139041"/>
                  </a:lnTo>
                  <a:lnTo>
                    <a:pt x="0" y="128999"/>
                  </a:lnTo>
                  <a:lnTo>
                    <a:pt x="0" y="25799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6450411" y="1766698"/>
              <a:ext cx="1270" cy="52705"/>
            </a:xfrm>
            <a:custGeom>
              <a:rect b="b" l="l" r="r" t="t"/>
              <a:pathLst>
                <a:path extrusionOk="0" h="52705" w="1270">
                  <a:moveTo>
                    <a:pt x="574" y="-4762"/>
                  </a:moveTo>
                  <a:lnTo>
                    <a:pt x="574" y="57424"/>
                  </a:lnTo>
                </a:path>
              </a:pathLst>
            </a:custGeom>
            <a:noFill/>
            <a:ln cap="flat" cmpd="sng" w="10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6434686" y="172348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557"/>
                  </a:moveTo>
                  <a:lnTo>
                    <a:pt x="14774" y="0"/>
                  </a:lnTo>
                  <a:lnTo>
                    <a:pt x="31449" y="42869"/>
                  </a:lnTo>
                  <a:lnTo>
                    <a:pt x="0" y="43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6434686" y="172348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2869"/>
                  </a:moveTo>
                  <a:lnTo>
                    <a:pt x="14774" y="0"/>
                  </a:lnTo>
                  <a:lnTo>
                    <a:pt x="0" y="43557"/>
                  </a:lnTo>
                  <a:lnTo>
                    <a:pt x="31449" y="4286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7253310" y="2635219"/>
              <a:ext cx="474345" cy="0"/>
            </a:xfrm>
            <a:custGeom>
              <a:rect b="b" l="l" r="r" t="t"/>
              <a:pathLst>
                <a:path extrusionOk="0" h="120000" w="474345">
                  <a:moveTo>
                    <a:pt x="0" y="0"/>
                  </a:moveTo>
                  <a:lnTo>
                    <a:pt x="47377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7234610" y="2624494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424" y="21424"/>
                  </a:moveTo>
                  <a:lnTo>
                    <a:pt x="0" y="10724"/>
                  </a:lnTo>
                  <a:lnTo>
                    <a:pt x="29424" y="0"/>
                  </a:lnTo>
                  <a:lnTo>
                    <a:pt x="18699" y="10724"/>
                  </a:lnTo>
                  <a:lnTo>
                    <a:pt x="29424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7234610" y="2624494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699" y="10724"/>
                  </a:moveTo>
                  <a:lnTo>
                    <a:pt x="29424" y="0"/>
                  </a:lnTo>
                  <a:lnTo>
                    <a:pt x="0" y="10724"/>
                  </a:lnTo>
                  <a:lnTo>
                    <a:pt x="29424" y="21424"/>
                  </a:lnTo>
                  <a:lnTo>
                    <a:pt x="18699" y="107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7858284" y="3292018"/>
              <a:ext cx="419049" cy="221049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7718434" y="2059620"/>
              <a:ext cx="699135" cy="1219200"/>
            </a:xfrm>
            <a:custGeom>
              <a:rect b="b" l="l" r="r" t="t"/>
              <a:pathLst>
                <a:path extrusionOk="0" h="1219200" w="699134">
                  <a:moveTo>
                    <a:pt x="0" y="116452"/>
                  </a:moveTo>
                  <a:lnTo>
                    <a:pt x="9149" y="71123"/>
                  </a:lnTo>
                  <a:lnTo>
                    <a:pt x="34103" y="34108"/>
                  </a:lnTo>
                  <a:lnTo>
                    <a:pt x="71117" y="9151"/>
                  </a:lnTo>
                  <a:lnTo>
                    <a:pt x="116449" y="0"/>
                  </a:lnTo>
                  <a:lnTo>
                    <a:pt x="582248" y="0"/>
                  </a:lnTo>
                  <a:lnTo>
                    <a:pt x="626808" y="8863"/>
                  </a:lnTo>
                  <a:lnTo>
                    <a:pt x="664598" y="34107"/>
                  </a:lnTo>
                  <a:lnTo>
                    <a:pt x="689832" y="71887"/>
                  </a:lnTo>
                  <a:lnTo>
                    <a:pt x="698698" y="116452"/>
                  </a:lnTo>
                  <a:lnTo>
                    <a:pt x="698698" y="1102447"/>
                  </a:lnTo>
                  <a:lnTo>
                    <a:pt x="689545" y="1147769"/>
                  </a:lnTo>
                  <a:lnTo>
                    <a:pt x="664586" y="1184785"/>
                  </a:lnTo>
                  <a:lnTo>
                    <a:pt x="627570" y="1209744"/>
                  </a:lnTo>
                  <a:lnTo>
                    <a:pt x="582248" y="1218897"/>
                  </a:lnTo>
                  <a:lnTo>
                    <a:pt x="116449" y="1218897"/>
                  </a:lnTo>
                  <a:lnTo>
                    <a:pt x="71117" y="1209744"/>
                  </a:lnTo>
                  <a:lnTo>
                    <a:pt x="34103" y="1184785"/>
                  </a:lnTo>
                  <a:lnTo>
                    <a:pt x="9149" y="1147769"/>
                  </a:lnTo>
                  <a:lnTo>
                    <a:pt x="0" y="1102447"/>
                  </a:lnTo>
                  <a:lnTo>
                    <a:pt x="0" y="116452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7804759" y="2713369"/>
              <a:ext cx="473075" cy="221615"/>
            </a:xfrm>
            <a:custGeom>
              <a:rect b="b" l="l" r="r" t="t"/>
              <a:pathLst>
                <a:path extrusionOk="0" h="221614" w="473075">
                  <a:moveTo>
                    <a:pt x="472799" y="221099"/>
                  </a:moveTo>
                  <a:lnTo>
                    <a:pt x="0" y="221099"/>
                  </a:lnTo>
                  <a:lnTo>
                    <a:pt x="0" y="0"/>
                  </a:lnTo>
                  <a:lnTo>
                    <a:pt x="472799" y="0"/>
                  </a:lnTo>
                  <a:lnTo>
                    <a:pt x="472799" y="221099"/>
                  </a:lnTo>
                  <a:close/>
                </a:path>
              </a:pathLst>
            </a:custGeom>
            <a:solidFill>
              <a:srgbClr val="D8E9D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804759" y="2713369"/>
              <a:ext cx="473075" cy="221615"/>
            </a:xfrm>
            <a:custGeom>
              <a:rect b="b" l="l" r="r" t="t"/>
              <a:pathLst>
                <a:path extrusionOk="0" h="221614" w="473075">
                  <a:moveTo>
                    <a:pt x="0" y="0"/>
                  </a:moveTo>
                  <a:lnTo>
                    <a:pt x="472799" y="0"/>
                  </a:lnTo>
                  <a:lnTo>
                    <a:pt x="472799" y="221099"/>
                  </a:lnTo>
                  <a:lnTo>
                    <a:pt x="0" y="2210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7804759" y="2113590"/>
              <a:ext cx="473075" cy="198755"/>
            </a:xfrm>
            <a:custGeom>
              <a:rect b="b" l="l" r="r" t="t"/>
              <a:pathLst>
                <a:path extrusionOk="0" h="198755" w="473075">
                  <a:moveTo>
                    <a:pt x="472799" y="198599"/>
                  </a:moveTo>
                  <a:lnTo>
                    <a:pt x="0" y="198599"/>
                  </a:lnTo>
                  <a:lnTo>
                    <a:pt x="0" y="0"/>
                  </a:lnTo>
                  <a:lnTo>
                    <a:pt x="472799" y="0"/>
                  </a:lnTo>
                  <a:lnTo>
                    <a:pt x="472799" y="198599"/>
                  </a:lnTo>
                  <a:close/>
                </a:path>
              </a:pathLst>
            </a:custGeom>
            <a:solidFill>
              <a:srgbClr val="F9CA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7804759" y="2113590"/>
              <a:ext cx="473075" cy="198755"/>
            </a:xfrm>
            <a:custGeom>
              <a:rect b="b" l="l" r="r" t="t"/>
              <a:pathLst>
                <a:path extrusionOk="0" h="198755" w="473075">
                  <a:moveTo>
                    <a:pt x="0" y="0"/>
                  </a:moveTo>
                  <a:lnTo>
                    <a:pt x="472799" y="0"/>
                  </a:lnTo>
                  <a:lnTo>
                    <a:pt x="472799" y="198599"/>
                  </a:lnTo>
                  <a:lnTo>
                    <a:pt x="0" y="198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7828158" y="3035718"/>
              <a:ext cx="426720" cy="198755"/>
            </a:xfrm>
            <a:custGeom>
              <a:rect b="b" l="l" r="r" t="t"/>
              <a:pathLst>
                <a:path extrusionOk="0" h="198755" w="426720">
                  <a:moveTo>
                    <a:pt x="426299" y="198599"/>
                  </a:moveTo>
                  <a:lnTo>
                    <a:pt x="0" y="198599"/>
                  </a:lnTo>
                  <a:lnTo>
                    <a:pt x="0" y="0"/>
                  </a:lnTo>
                  <a:lnTo>
                    <a:pt x="426299" y="0"/>
                  </a:lnTo>
                  <a:lnTo>
                    <a:pt x="426299" y="198599"/>
                  </a:lnTo>
                  <a:close/>
                </a:path>
              </a:pathLst>
            </a:custGeom>
            <a:solidFill>
              <a:srgbClr val="F9CA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7828134" y="2413480"/>
              <a:ext cx="426720" cy="821055"/>
            </a:xfrm>
            <a:custGeom>
              <a:rect b="b" l="l" r="r" t="t"/>
              <a:pathLst>
                <a:path extrusionOk="0" h="821055" w="426720">
                  <a:moveTo>
                    <a:pt x="24" y="622238"/>
                  </a:moveTo>
                  <a:lnTo>
                    <a:pt x="426324" y="622238"/>
                  </a:lnTo>
                  <a:lnTo>
                    <a:pt x="426324" y="820838"/>
                  </a:lnTo>
                  <a:lnTo>
                    <a:pt x="24" y="820838"/>
                  </a:lnTo>
                  <a:lnTo>
                    <a:pt x="24" y="622238"/>
                  </a:lnTo>
                  <a:close/>
                </a:path>
                <a:path extrusionOk="0" h="821055" w="426720">
                  <a:moveTo>
                    <a:pt x="0" y="0"/>
                  </a:moveTo>
                  <a:lnTo>
                    <a:pt x="426299" y="0"/>
                  </a:lnTo>
                  <a:lnTo>
                    <a:pt x="426299" y="198589"/>
                  </a:lnTo>
                  <a:lnTo>
                    <a:pt x="0" y="19858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7588359" y="1557189"/>
              <a:ext cx="953769" cy="154940"/>
            </a:xfrm>
            <a:custGeom>
              <a:rect b="b" l="l" r="r" t="t"/>
              <a:pathLst>
                <a:path extrusionOk="0" h="154939" w="953770">
                  <a:moveTo>
                    <a:pt x="0" y="25799"/>
                  </a:moveTo>
                  <a:lnTo>
                    <a:pt x="2027" y="15758"/>
                  </a:lnTo>
                  <a:lnTo>
                    <a:pt x="7556" y="7557"/>
                  </a:lnTo>
                  <a:lnTo>
                    <a:pt x="15756" y="2027"/>
                  </a:lnTo>
                  <a:lnTo>
                    <a:pt x="25799" y="0"/>
                  </a:lnTo>
                  <a:lnTo>
                    <a:pt x="927898" y="0"/>
                  </a:lnTo>
                  <a:lnTo>
                    <a:pt x="934748" y="0"/>
                  </a:lnTo>
                  <a:lnTo>
                    <a:pt x="941298" y="2717"/>
                  </a:lnTo>
                  <a:lnTo>
                    <a:pt x="946148" y="7557"/>
                  </a:lnTo>
                  <a:lnTo>
                    <a:pt x="950973" y="12394"/>
                  </a:lnTo>
                  <a:lnTo>
                    <a:pt x="953698" y="18957"/>
                  </a:lnTo>
                  <a:lnTo>
                    <a:pt x="953698" y="25799"/>
                  </a:lnTo>
                  <a:lnTo>
                    <a:pt x="953698" y="128999"/>
                  </a:lnTo>
                  <a:lnTo>
                    <a:pt x="951670" y="139042"/>
                  </a:lnTo>
                  <a:lnTo>
                    <a:pt x="946141" y="147243"/>
                  </a:lnTo>
                  <a:lnTo>
                    <a:pt x="937941" y="152772"/>
                  </a:lnTo>
                  <a:lnTo>
                    <a:pt x="927898" y="154799"/>
                  </a:lnTo>
                  <a:lnTo>
                    <a:pt x="25799" y="154799"/>
                  </a:lnTo>
                  <a:lnTo>
                    <a:pt x="15756" y="152772"/>
                  </a:lnTo>
                  <a:lnTo>
                    <a:pt x="7556" y="147243"/>
                  </a:lnTo>
                  <a:lnTo>
                    <a:pt x="2027" y="139042"/>
                  </a:lnTo>
                  <a:lnTo>
                    <a:pt x="0" y="128999"/>
                  </a:lnTo>
                  <a:lnTo>
                    <a:pt x="0" y="257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8065533" y="1769068"/>
              <a:ext cx="2540" cy="290830"/>
            </a:xfrm>
            <a:custGeom>
              <a:rect b="b" l="l" r="r" t="t"/>
              <a:pathLst>
                <a:path extrusionOk="0" h="290830" w="2540">
                  <a:moveTo>
                    <a:pt x="2249" y="2905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8049783" y="172584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7"/>
                  </a:moveTo>
                  <a:lnTo>
                    <a:pt x="15399" y="0"/>
                  </a:lnTo>
                  <a:lnTo>
                    <a:pt x="31474" y="43102"/>
                  </a:lnTo>
                  <a:lnTo>
                    <a:pt x="0" y="43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8049783" y="172584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2"/>
                  </a:moveTo>
                  <a:lnTo>
                    <a:pt x="15399" y="0"/>
                  </a:lnTo>
                  <a:lnTo>
                    <a:pt x="0" y="43347"/>
                  </a:lnTo>
                  <a:lnTo>
                    <a:pt x="31474" y="431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8041308" y="2991468"/>
              <a:ext cx="0" cy="44450"/>
            </a:xfrm>
            <a:custGeom>
              <a:rect b="b" l="l" r="r" t="t"/>
              <a:pathLst>
                <a:path extrusionOk="0" h="44450" w="120000">
                  <a:moveTo>
                    <a:pt x="0" y="442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8025558" y="294824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8025558" y="294824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8041158" y="2669119"/>
              <a:ext cx="0" cy="44450"/>
            </a:xfrm>
            <a:custGeom>
              <a:rect b="b" l="l" r="r" t="t"/>
              <a:pathLst>
                <a:path extrusionOk="0" h="44450" w="120000">
                  <a:moveTo>
                    <a:pt x="0" y="442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8025433" y="262589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8025433" y="262589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8041283" y="2369230"/>
              <a:ext cx="0" cy="44450"/>
            </a:xfrm>
            <a:custGeom>
              <a:rect b="b" l="l" r="r" t="t"/>
              <a:pathLst>
                <a:path extrusionOk="0" h="44450" w="120000">
                  <a:moveTo>
                    <a:pt x="0" y="442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8025558" y="2326002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7"/>
                  </a:moveTo>
                  <a:lnTo>
                    <a:pt x="0" y="43227"/>
                  </a:lnTo>
                  <a:lnTo>
                    <a:pt x="15724" y="0"/>
                  </a:lnTo>
                  <a:lnTo>
                    <a:pt x="31449" y="432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8025558" y="2326002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7"/>
                  </a:moveTo>
                  <a:lnTo>
                    <a:pt x="15724" y="0"/>
                  </a:lnTo>
                  <a:lnTo>
                    <a:pt x="0" y="43227"/>
                  </a:lnTo>
                  <a:lnTo>
                    <a:pt x="31449" y="4322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8276895" y="2751181"/>
              <a:ext cx="157799" cy="23612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6514636" y="2070320"/>
              <a:ext cx="699135" cy="1219200"/>
            </a:xfrm>
            <a:custGeom>
              <a:rect b="b" l="l" r="r" t="t"/>
              <a:pathLst>
                <a:path extrusionOk="0" h="1219200" w="699134">
                  <a:moveTo>
                    <a:pt x="0" y="116452"/>
                  </a:moveTo>
                  <a:lnTo>
                    <a:pt x="9149" y="71123"/>
                  </a:lnTo>
                  <a:lnTo>
                    <a:pt x="34103" y="34108"/>
                  </a:lnTo>
                  <a:lnTo>
                    <a:pt x="71117" y="9151"/>
                  </a:lnTo>
                  <a:lnTo>
                    <a:pt x="116449" y="0"/>
                  </a:lnTo>
                  <a:lnTo>
                    <a:pt x="582223" y="0"/>
                  </a:lnTo>
                  <a:lnTo>
                    <a:pt x="626801" y="8864"/>
                  </a:lnTo>
                  <a:lnTo>
                    <a:pt x="664573" y="34107"/>
                  </a:lnTo>
                  <a:lnTo>
                    <a:pt x="689829" y="71887"/>
                  </a:lnTo>
                  <a:lnTo>
                    <a:pt x="698698" y="116452"/>
                  </a:lnTo>
                  <a:lnTo>
                    <a:pt x="698698" y="1102447"/>
                  </a:lnTo>
                  <a:lnTo>
                    <a:pt x="689545" y="1147769"/>
                  </a:lnTo>
                  <a:lnTo>
                    <a:pt x="664583" y="1184785"/>
                  </a:lnTo>
                  <a:lnTo>
                    <a:pt x="627560" y="1209744"/>
                  </a:lnTo>
                  <a:lnTo>
                    <a:pt x="582223" y="1218897"/>
                  </a:lnTo>
                  <a:lnTo>
                    <a:pt x="116449" y="1218897"/>
                  </a:lnTo>
                  <a:lnTo>
                    <a:pt x="71117" y="1209744"/>
                  </a:lnTo>
                  <a:lnTo>
                    <a:pt x="34103" y="1184785"/>
                  </a:lnTo>
                  <a:lnTo>
                    <a:pt x="9149" y="1147769"/>
                  </a:lnTo>
                  <a:lnTo>
                    <a:pt x="0" y="1102447"/>
                  </a:lnTo>
                  <a:lnTo>
                    <a:pt x="0" y="116452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6600961" y="2724069"/>
              <a:ext cx="473075" cy="221615"/>
            </a:xfrm>
            <a:custGeom>
              <a:rect b="b" l="l" r="r" t="t"/>
              <a:pathLst>
                <a:path extrusionOk="0" h="221614" w="473075">
                  <a:moveTo>
                    <a:pt x="472799" y="221099"/>
                  </a:moveTo>
                  <a:lnTo>
                    <a:pt x="0" y="221099"/>
                  </a:lnTo>
                  <a:lnTo>
                    <a:pt x="0" y="0"/>
                  </a:lnTo>
                  <a:lnTo>
                    <a:pt x="472799" y="0"/>
                  </a:lnTo>
                  <a:lnTo>
                    <a:pt x="472799" y="221099"/>
                  </a:lnTo>
                  <a:close/>
                </a:path>
              </a:pathLst>
            </a:custGeom>
            <a:solidFill>
              <a:srgbClr val="D8E9D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6600961" y="2724069"/>
              <a:ext cx="473075" cy="221615"/>
            </a:xfrm>
            <a:custGeom>
              <a:rect b="b" l="l" r="r" t="t"/>
              <a:pathLst>
                <a:path extrusionOk="0" h="221614" w="473075">
                  <a:moveTo>
                    <a:pt x="0" y="0"/>
                  </a:moveTo>
                  <a:lnTo>
                    <a:pt x="472799" y="0"/>
                  </a:lnTo>
                  <a:lnTo>
                    <a:pt x="472799" y="221099"/>
                  </a:lnTo>
                  <a:lnTo>
                    <a:pt x="0" y="2210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600936" y="2124290"/>
              <a:ext cx="473075" cy="198755"/>
            </a:xfrm>
            <a:custGeom>
              <a:rect b="b" l="l" r="r" t="t"/>
              <a:pathLst>
                <a:path extrusionOk="0" h="198755" w="473075">
                  <a:moveTo>
                    <a:pt x="472799" y="198599"/>
                  </a:moveTo>
                  <a:lnTo>
                    <a:pt x="0" y="198599"/>
                  </a:lnTo>
                  <a:lnTo>
                    <a:pt x="0" y="0"/>
                  </a:lnTo>
                  <a:lnTo>
                    <a:pt x="472799" y="0"/>
                  </a:lnTo>
                  <a:lnTo>
                    <a:pt x="472799" y="198599"/>
                  </a:lnTo>
                  <a:close/>
                </a:path>
              </a:pathLst>
            </a:custGeom>
            <a:solidFill>
              <a:srgbClr val="F9CA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6600936" y="2124290"/>
              <a:ext cx="473075" cy="198755"/>
            </a:xfrm>
            <a:custGeom>
              <a:rect b="b" l="l" r="r" t="t"/>
              <a:pathLst>
                <a:path extrusionOk="0" h="198755" w="473075">
                  <a:moveTo>
                    <a:pt x="0" y="0"/>
                  </a:moveTo>
                  <a:lnTo>
                    <a:pt x="472799" y="0"/>
                  </a:lnTo>
                  <a:lnTo>
                    <a:pt x="472799" y="198599"/>
                  </a:lnTo>
                  <a:lnTo>
                    <a:pt x="0" y="198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6624336" y="3046418"/>
              <a:ext cx="426720" cy="198755"/>
            </a:xfrm>
            <a:custGeom>
              <a:rect b="b" l="l" r="r" t="t"/>
              <a:pathLst>
                <a:path extrusionOk="0" h="198755" w="426720">
                  <a:moveTo>
                    <a:pt x="426299" y="198599"/>
                  </a:moveTo>
                  <a:lnTo>
                    <a:pt x="0" y="198599"/>
                  </a:lnTo>
                  <a:lnTo>
                    <a:pt x="0" y="0"/>
                  </a:lnTo>
                  <a:lnTo>
                    <a:pt x="426299" y="0"/>
                  </a:lnTo>
                  <a:lnTo>
                    <a:pt x="426299" y="198599"/>
                  </a:lnTo>
                  <a:close/>
                </a:path>
              </a:pathLst>
            </a:custGeom>
            <a:solidFill>
              <a:srgbClr val="F9CA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6624336" y="2424180"/>
              <a:ext cx="426720" cy="821055"/>
            </a:xfrm>
            <a:custGeom>
              <a:rect b="b" l="l" r="r" t="t"/>
              <a:pathLst>
                <a:path extrusionOk="0" h="821055" w="426720">
                  <a:moveTo>
                    <a:pt x="0" y="622238"/>
                  </a:moveTo>
                  <a:lnTo>
                    <a:pt x="426299" y="622238"/>
                  </a:lnTo>
                  <a:lnTo>
                    <a:pt x="426299" y="820838"/>
                  </a:lnTo>
                  <a:lnTo>
                    <a:pt x="0" y="820838"/>
                  </a:lnTo>
                  <a:lnTo>
                    <a:pt x="0" y="622238"/>
                  </a:lnTo>
                  <a:close/>
                </a:path>
                <a:path extrusionOk="0" h="821055" w="426720">
                  <a:moveTo>
                    <a:pt x="0" y="0"/>
                  </a:moveTo>
                  <a:lnTo>
                    <a:pt x="426299" y="0"/>
                  </a:lnTo>
                  <a:lnTo>
                    <a:pt x="426299" y="198589"/>
                  </a:lnTo>
                  <a:lnTo>
                    <a:pt x="0" y="19858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6837486" y="3002168"/>
              <a:ext cx="0" cy="44450"/>
            </a:xfrm>
            <a:custGeom>
              <a:rect b="b" l="l" r="r" t="t"/>
              <a:pathLst>
                <a:path extrusionOk="0" h="44450" w="120000">
                  <a:moveTo>
                    <a:pt x="0" y="442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6821761" y="295894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6821761" y="295894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6837361" y="2679819"/>
              <a:ext cx="0" cy="44450"/>
            </a:xfrm>
            <a:custGeom>
              <a:rect b="b" l="l" r="r" t="t"/>
              <a:pathLst>
                <a:path extrusionOk="0" h="44450" w="120000">
                  <a:moveTo>
                    <a:pt x="0" y="442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6821636" y="263659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6821636" y="263659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6837486" y="2379930"/>
              <a:ext cx="0" cy="44450"/>
            </a:xfrm>
            <a:custGeom>
              <a:rect b="b" l="l" r="r" t="t"/>
              <a:pathLst>
                <a:path extrusionOk="0" h="44450" w="120000">
                  <a:moveTo>
                    <a:pt x="0" y="442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821736" y="2336705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6821736" y="2336705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077835" y="2776169"/>
              <a:ext cx="159385" cy="251460"/>
            </a:xfrm>
            <a:custGeom>
              <a:rect b="b" l="l" r="r" t="t"/>
              <a:pathLst>
                <a:path extrusionOk="0" h="251460" w="159384">
                  <a:moveTo>
                    <a:pt x="0" y="154974"/>
                  </a:moveTo>
                  <a:lnTo>
                    <a:pt x="6446" y="190955"/>
                  </a:lnTo>
                  <a:lnTo>
                    <a:pt x="23818" y="222808"/>
                  </a:lnTo>
                  <a:lnTo>
                    <a:pt x="49169" y="244851"/>
                  </a:lnTo>
                  <a:lnTo>
                    <a:pt x="79549" y="251399"/>
                  </a:lnTo>
                  <a:lnTo>
                    <a:pt x="111490" y="238562"/>
                  </a:lnTo>
                  <a:lnTo>
                    <a:pt x="139440" y="209643"/>
                  </a:lnTo>
                  <a:lnTo>
                    <a:pt x="157325" y="169745"/>
                  </a:lnTo>
                  <a:lnTo>
                    <a:pt x="159074" y="123974"/>
                  </a:lnTo>
                  <a:lnTo>
                    <a:pt x="152216" y="100513"/>
                  </a:lnTo>
                  <a:lnTo>
                    <a:pt x="124108" y="56130"/>
                  </a:lnTo>
                  <a:lnTo>
                    <a:pt x="92638" y="28142"/>
                  </a:lnTo>
                  <a:lnTo>
                    <a:pt x="54374" y="7649"/>
                  </a:lnTo>
                  <a:lnTo>
                    <a:pt x="33299" y="1049"/>
                  </a:lnTo>
                  <a:lnTo>
                    <a:pt x="32099" y="749"/>
                  </a:lnTo>
                  <a:lnTo>
                    <a:pt x="30899" y="474"/>
                  </a:lnTo>
                  <a:lnTo>
                    <a:pt x="29699" y="224"/>
                  </a:lnTo>
                  <a:lnTo>
                    <a:pt x="2857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7087785" y="2766619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149" y="21324"/>
                  </a:moveTo>
                  <a:lnTo>
                    <a:pt x="0" y="7574"/>
                  </a:lnTo>
                  <a:lnTo>
                    <a:pt x="30399" y="0"/>
                  </a:lnTo>
                  <a:lnTo>
                    <a:pt x="18624" y="9549"/>
                  </a:lnTo>
                  <a:lnTo>
                    <a:pt x="28149" y="21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7087785" y="2766619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24" y="9549"/>
                  </a:moveTo>
                  <a:lnTo>
                    <a:pt x="30399" y="0"/>
                  </a:lnTo>
                  <a:lnTo>
                    <a:pt x="0" y="7574"/>
                  </a:lnTo>
                  <a:lnTo>
                    <a:pt x="28149" y="21324"/>
                  </a:lnTo>
                  <a:lnTo>
                    <a:pt x="18624" y="95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8" name="Google Shape;1088;p38"/>
          <p:cNvSpPr/>
          <p:nvPr/>
        </p:nvSpPr>
        <p:spPr>
          <a:xfrm>
            <a:off x="4315116" y="3340895"/>
            <a:ext cx="797410" cy="9564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9" name="Google Shape;1089;p38"/>
          <p:cNvSpPr/>
          <p:nvPr/>
        </p:nvSpPr>
        <p:spPr>
          <a:xfrm>
            <a:off x="6145837" y="3289422"/>
            <a:ext cx="201574" cy="19859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0" name="Google Shape;1090;p38"/>
          <p:cNvSpPr txBox="1"/>
          <p:nvPr/>
        </p:nvSpPr>
        <p:spPr>
          <a:xfrm>
            <a:off x="6412947" y="3346532"/>
            <a:ext cx="36830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Arial"/>
                <a:ea typeface="Arial"/>
                <a:cs typeface="Arial"/>
                <a:sym typeface="Arial"/>
              </a:rPr>
              <a:t>MSCOCO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8"/>
          <p:cNvSpPr txBox="1"/>
          <p:nvPr/>
        </p:nvSpPr>
        <p:spPr>
          <a:xfrm>
            <a:off x="3980467" y="4069160"/>
            <a:ext cx="2614930" cy="5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okapi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standing in the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middle of a field.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38"/>
          <p:cNvGrpSpPr/>
          <p:nvPr/>
        </p:nvGrpSpPr>
        <p:grpSpPr>
          <a:xfrm>
            <a:off x="4171216" y="4287791"/>
            <a:ext cx="43815" cy="31750"/>
            <a:chOff x="4171216" y="4287791"/>
            <a:chExt cx="43815" cy="31750"/>
          </a:xfrm>
        </p:grpSpPr>
        <p:sp>
          <p:nvSpPr>
            <p:cNvPr id="1093" name="Google Shape;1093;p38"/>
            <p:cNvSpPr/>
            <p:nvPr/>
          </p:nvSpPr>
          <p:spPr>
            <a:xfrm>
              <a:off x="4171216" y="4287791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4171216" y="4287791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2305320" y="3560067"/>
            <a:ext cx="1687796" cy="1486921"/>
            <a:chOff x="2305320" y="3560067"/>
            <a:chExt cx="1687796" cy="1486921"/>
          </a:xfrm>
        </p:grpSpPr>
        <p:sp>
          <p:nvSpPr>
            <p:cNvPr id="1096" name="Google Shape;1096;p38"/>
            <p:cNvSpPr/>
            <p:nvPr/>
          </p:nvSpPr>
          <p:spPr>
            <a:xfrm>
              <a:off x="2305320" y="3560067"/>
              <a:ext cx="307324" cy="1486921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2574719" y="3757622"/>
              <a:ext cx="1418397" cy="109179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98" name="Google Shape;1098;p38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84726" y="535125"/>
            <a:ext cx="1973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Insights</a:t>
            </a:r>
            <a:endParaRPr sz="30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67145" y="1634769"/>
            <a:ext cx="8409708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65480" lvl="0" marL="991869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Need to recognize and describe objects  outside of image-caption datasets.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358477" y="3482068"/>
            <a:ext cx="1587300" cy="13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1"/>
          <p:cNvSpPr txBox="1"/>
          <p:nvPr/>
        </p:nvSpPr>
        <p:spPr>
          <a:xfrm>
            <a:off x="5580973" y="3540099"/>
            <a:ext cx="82041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okapi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4232816" y="3662717"/>
            <a:ext cx="1125855" cy="225425"/>
            <a:chOff x="4232816" y="3662717"/>
            <a:chExt cx="1125855" cy="225425"/>
          </a:xfrm>
        </p:grpSpPr>
        <p:sp>
          <p:nvSpPr>
            <p:cNvPr id="141" name="Google Shape;141;p21"/>
            <p:cNvSpPr/>
            <p:nvPr/>
          </p:nvSpPr>
          <p:spPr>
            <a:xfrm>
              <a:off x="4232816" y="3662717"/>
              <a:ext cx="1125855" cy="225425"/>
            </a:xfrm>
            <a:custGeom>
              <a:rect b="b" l="l" r="r" t="t"/>
              <a:pathLst>
                <a:path extrusionOk="0" h="225425" w="1125854">
                  <a:moveTo>
                    <a:pt x="1012797" y="224999"/>
                  </a:moveTo>
                  <a:lnTo>
                    <a:pt x="1012797" y="168749"/>
                  </a:lnTo>
                  <a:lnTo>
                    <a:pt x="0" y="168749"/>
                  </a:lnTo>
                  <a:lnTo>
                    <a:pt x="0" y="56249"/>
                  </a:lnTo>
                  <a:lnTo>
                    <a:pt x="1012797" y="56249"/>
                  </a:lnTo>
                  <a:lnTo>
                    <a:pt x="1012797" y="0"/>
                  </a:lnTo>
                  <a:lnTo>
                    <a:pt x="1125297" y="112499"/>
                  </a:lnTo>
                  <a:lnTo>
                    <a:pt x="1012797" y="22499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232816" y="3662717"/>
              <a:ext cx="1125855" cy="225425"/>
            </a:xfrm>
            <a:custGeom>
              <a:rect b="b" l="l" r="r" t="t"/>
              <a:pathLst>
                <a:path extrusionOk="0" h="225425" w="1125854">
                  <a:moveTo>
                    <a:pt x="0" y="56249"/>
                  </a:moveTo>
                  <a:lnTo>
                    <a:pt x="1012797" y="56249"/>
                  </a:lnTo>
                  <a:lnTo>
                    <a:pt x="1012797" y="0"/>
                  </a:lnTo>
                  <a:lnTo>
                    <a:pt x="1125297" y="112499"/>
                  </a:lnTo>
                  <a:lnTo>
                    <a:pt x="1012797" y="224999"/>
                  </a:lnTo>
                  <a:lnTo>
                    <a:pt x="1012797" y="168749"/>
                  </a:lnTo>
                  <a:lnTo>
                    <a:pt x="0" y="168749"/>
                  </a:lnTo>
                  <a:lnTo>
                    <a:pt x="0" y="56249"/>
                  </a:lnTo>
                  <a:close/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3" name="Google Shape;143;p21"/>
          <p:cNvSpPr txBox="1"/>
          <p:nvPr/>
        </p:nvSpPr>
        <p:spPr>
          <a:xfrm>
            <a:off x="8905471" y="4854693"/>
            <a:ext cx="1524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84724" y="535134"/>
            <a:ext cx="639000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Insight 1: Train effectively on external sources</a:t>
            </a:r>
            <a:endParaRPr sz="3000"/>
          </a:p>
        </p:txBody>
      </p:sp>
      <p:sp>
        <p:nvSpPr>
          <p:cNvPr id="149" name="Google Shape;149;p22"/>
          <p:cNvSpPr/>
          <p:nvPr/>
        </p:nvSpPr>
        <p:spPr>
          <a:xfrm>
            <a:off x="1166047" y="4375291"/>
            <a:ext cx="1304397" cy="153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6733136" y="2321745"/>
            <a:ext cx="1143000" cy="2329520"/>
            <a:chOff x="6733136" y="2321745"/>
            <a:chExt cx="1143000" cy="2329520"/>
          </a:xfrm>
        </p:grpSpPr>
        <p:sp>
          <p:nvSpPr>
            <p:cNvPr id="151" name="Google Shape;151;p22"/>
            <p:cNvSpPr/>
            <p:nvPr/>
          </p:nvSpPr>
          <p:spPr>
            <a:xfrm>
              <a:off x="6961910" y="4296991"/>
              <a:ext cx="685498" cy="3542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733136" y="2321745"/>
              <a:ext cx="1143000" cy="1953895"/>
            </a:xfrm>
            <a:custGeom>
              <a:rect b="b" l="l" r="r" t="t"/>
              <a:pathLst>
                <a:path extrusionOk="0" h="1953895" w="1143000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07" y="117600"/>
                  </a:lnTo>
                  <a:lnTo>
                    <a:pt x="1142997" y="190499"/>
                  </a:lnTo>
                  <a:lnTo>
                    <a:pt x="1142997" y="1763396"/>
                  </a:lnTo>
                  <a:lnTo>
                    <a:pt x="1137967" y="1807073"/>
                  </a:lnTo>
                  <a:lnTo>
                    <a:pt x="1123637" y="1847168"/>
                  </a:lnTo>
                  <a:lnTo>
                    <a:pt x="1101151" y="1882539"/>
                  </a:lnTo>
                  <a:lnTo>
                    <a:pt x="1071652" y="1912042"/>
                  </a:lnTo>
                  <a:lnTo>
                    <a:pt x="1036281" y="1934531"/>
                  </a:lnTo>
                  <a:lnTo>
                    <a:pt x="996182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53" name="Google Shape;153;p22"/>
          <p:cNvGrpSpPr/>
          <p:nvPr/>
        </p:nvGrpSpPr>
        <p:grpSpPr>
          <a:xfrm>
            <a:off x="1166022" y="2316382"/>
            <a:ext cx="1304925" cy="1856105"/>
            <a:chOff x="1166022" y="2316382"/>
            <a:chExt cx="1304925" cy="1856105"/>
          </a:xfrm>
        </p:grpSpPr>
        <p:sp>
          <p:nvSpPr>
            <p:cNvPr id="154" name="Google Shape;154;p22"/>
            <p:cNvSpPr/>
            <p:nvPr/>
          </p:nvSpPr>
          <p:spPr>
            <a:xfrm>
              <a:off x="1166022" y="231638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1" y="167560"/>
                  </a:lnTo>
                  <a:lnTo>
                    <a:pt x="22097" y="121798"/>
                  </a:lnTo>
                  <a:lnTo>
                    <a:pt x="47761" y="81430"/>
                  </a:lnTo>
                  <a:lnTo>
                    <a:pt x="81428" y="47761"/>
                  </a:lnTo>
                  <a:lnTo>
                    <a:pt x="121795" y="22097"/>
                  </a:lnTo>
                  <a:lnTo>
                    <a:pt x="167555" y="5741"/>
                  </a:lnTo>
                  <a:lnTo>
                    <a:pt x="217404" y="0"/>
                  </a:lnTo>
                  <a:lnTo>
                    <a:pt x="1086992" y="0"/>
                  </a:lnTo>
                  <a:lnTo>
                    <a:pt x="1129604" y="4215"/>
                  </a:lnTo>
                  <a:lnTo>
                    <a:pt x="1170190" y="16549"/>
                  </a:lnTo>
                  <a:lnTo>
                    <a:pt x="1207608" y="36526"/>
                  </a:lnTo>
                  <a:lnTo>
                    <a:pt x="1240720" y="63677"/>
                  </a:lnTo>
                  <a:lnTo>
                    <a:pt x="1267870" y="96788"/>
                  </a:lnTo>
                  <a:lnTo>
                    <a:pt x="1287848" y="134208"/>
                  </a:lnTo>
                  <a:lnTo>
                    <a:pt x="1300181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5" y="1688235"/>
                  </a:lnTo>
                  <a:lnTo>
                    <a:pt x="1282300" y="1733999"/>
                  </a:lnTo>
                  <a:lnTo>
                    <a:pt x="1256636" y="1774369"/>
                  </a:lnTo>
                  <a:lnTo>
                    <a:pt x="1222968" y="1808041"/>
                  </a:lnTo>
                  <a:lnTo>
                    <a:pt x="1182602" y="1833708"/>
                  </a:lnTo>
                  <a:lnTo>
                    <a:pt x="1136841" y="1850066"/>
                  </a:lnTo>
                  <a:lnTo>
                    <a:pt x="1086992" y="1855808"/>
                  </a:lnTo>
                  <a:lnTo>
                    <a:pt x="217404" y="1855808"/>
                  </a:lnTo>
                  <a:lnTo>
                    <a:pt x="167555" y="1850066"/>
                  </a:lnTo>
                  <a:lnTo>
                    <a:pt x="121795" y="1833708"/>
                  </a:lnTo>
                  <a:lnTo>
                    <a:pt x="81428" y="1808041"/>
                  </a:lnTo>
                  <a:lnTo>
                    <a:pt x="47761" y="1774369"/>
                  </a:lnTo>
                  <a:lnTo>
                    <a:pt x="22097" y="1733999"/>
                  </a:lnTo>
                  <a:lnTo>
                    <a:pt x="5741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097" y="1050922"/>
                  </a:moveTo>
                  <a:lnTo>
                    <a:pt x="0" y="1050922"/>
                  </a:ln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922"/>
                  </a:move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lnTo>
                    <a:pt x="0" y="1050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" name="Google Shape;157;p22"/>
          <p:cNvSpPr txBox="1"/>
          <p:nvPr/>
        </p:nvSpPr>
        <p:spPr>
          <a:xfrm>
            <a:off x="1613029" y="3536787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469472" y="240288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1064635" y="1511109"/>
            <a:ext cx="1507490" cy="1537445"/>
            <a:chOff x="1064635" y="1511109"/>
            <a:chExt cx="1507490" cy="1537445"/>
          </a:xfrm>
        </p:grpSpPr>
        <p:sp>
          <p:nvSpPr>
            <p:cNvPr id="160" name="Google Shape;160;p22"/>
            <p:cNvSpPr/>
            <p:nvPr/>
          </p:nvSpPr>
          <p:spPr>
            <a:xfrm>
              <a:off x="1818221" y="285741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1064635" y="1511109"/>
              <a:ext cx="1507490" cy="248285"/>
            </a:xfrm>
            <a:custGeom>
              <a:rect b="b" l="l" r="r" t="t"/>
              <a:pathLst>
                <a:path extrusionOk="0" h="248285" w="1507489">
                  <a:moveTo>
                    <a:pt x="0" y="41349"/>
                  </a:moveTo>
                  <a:lnTo>
                    <a:pt x="3249" y="25254"/>
                  </a:lnTo>
                  <a:lnTo>
                    <a:pt x="12110" y="12110"/>
                  </a:lnTo>
                  <a:lnTo>
                    <a:pt x="25254" y="3249"/>
                  </a:lnTo>
                  <a:lnTo>
                    <a:pt x="41349" y="0"/>
                  </a:lnTo>
                  <a:lnTo>
                    <a:pt x="1465834" y="0"/>
                  </a:lnTo>
                  <a:lnTo>
                    <a:pt x="1500244" y="18408"/>
                  </a:lnTo>
                  <a:lnTo>
                    <a:pt x="1507184" y="41349"/>
                  </a:lnTo>
                  <a:lnTo>
                    <a:pt x="1507184" y="206747"/>
                  </a:lnTo>
                  <a:lnTo>
                    <a:pt x="1503936" y="222842"/>
                  </a:lnTo>
                  <a:lnTo>
                    <a:pt x="1495078" y="235987"/>
                  </a:lnTo>
                  <a:lnTo>
                    <a:pt x="1481935" y="244849"/>
                  </a:lnTo>
                  <a:lnTo>
                    <a:pt x="1465834" y="248099"/>
                  </a:lnTo>
                  <a:lnTo>
                    <a:pt x="41349" y="248099"/>
                  </a:lnTo>
                  <a:lnTo>
                    <a:pt x="25254" y="244849"/>
                  </a:lnTo>
                  <a:lnTo>
                    <a:pt x="12110" y="235987"/>
                  </a:lnTo>
                  <a:lnTo>
                    <a:pt x="3249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4" name="Google Shape;164;p22"/>
          <p:cNvSpPr txBox="1"/>
          <p:nvPr/>
        </p:nvSpPr>
        <p:spPr>
          <a:xfrm>
            <a:off x="6874361" y="336954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874336" y="2408245"/>
            <a:ext cx="774065" cy="1796414"/>
          </a:xfrm>
          <a:custGeom>
            <a:rect b="b" l="l" r="r" t="t"/>
            <a:pathLst>
              <a:path extrusionOk="0" h="1796414" w="774065">
                <a:moveTo>
                  <a:pt x="0" y="0"/>
                </a:moveTo>
                <a:lnTo>
                  <a:pt x="773998" y="0"/>
                </a:lnTo>
                <a:lnTo>
                  <a:pt x="773998" y="318299"/>
                </a:lnTo>
                <a:lnTo>
                  <a:pt x="0" y="318299"/>
                </a:lnTo>
                <a:lnTo>
                  <a:pt x="0" y="0"/>
                </a:lnTo>
                <a:close/>
              </a:path>
              <a:path extrusionOk="0" h="1796414" w="774065">
                <a:moveTo>
                  <a:pt x="38274" y="1477947"/>
                </a:moveTo>
                <a:lnTo>
                  <a:pt x="735773" y="1477947"/>
                </a:lnTo>
                <a:lnTo>
                  <a:pt x="735773" y="1796246"/>
                </a:lnTo>
                <a:lnTo>
                  <a:pt x="38274" y="1796246"/>
                </a:lnTo>
                <a:lnTo>
                  <a:pt x="38274" y="1477947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22"/>
          <p:cNvSpPr txBox="1"/>
          <p:nvPr/>
        </p:nvSpPr>
        <p:spPr>
          <a:xfrm>
            <a:off x="6912585" y="288889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234004" y="1541175"/>
            <a:ext cx="11658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520361" y="151647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51" y="25254"/>
                </a:lnTo>
                <a:lnTo>
                  <a:pt x="12118" y="12110"/>
                </a:lnTo>
                <a:lnTo>
                  <a:pt x="25270" y="3249"/>
                </a:lnTo>
                <a:lnTo>
                  <a:pt x="41374" y="0"/>
                </a:lnTo>
                <a:lnTo>
                  <a:pt x="1518646" y="0"/>
                </a:lnTo>
                <a:lnTo>
                  <a:pt x="1553057" y="18408"/>
                </a:lnTo>
                <a:lnTo>
                  <a:pt x="1559996" y="41349"/>
                </a:lnTo>
                <a:lnTo>
                  <a:pt x="1559996" y="206747"/>
                </a:lnTo>
                <a:lnTo>
                  <a:pt x="1556749" y="222842"/>
                </a:lnTo>
                <a:lnTo>
                  <a:pt x="1547890" y="235987"/>
                </a:lnTo>
                <a:lnTo>
                  <a:pt x="1534747" y="244849"/>
                </a:lnTo>
                <a:lnTo>
                  <a:pt x="1518646" y="248099"/>
                </a:lnTo>
                <a:lnTo>
                  <a:pt x="41374" y="248099"/>
                </a:lnTo>
                <a:lnTo>
                  <a:pt x="25270" y="244849"/>
                </a:lnTo>
                <a:lnTo>
                  <a:pt x="12118" y="235987"/>
                </a:lnTo>
                <a:lnTo>
                  <a:pt x="3251" y="222842"/>
                </a:lnTo>
                <a:lnTo>
                  <a:pt x="0" y="206747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2"/>
          <p:cNvSpPr txBox="1"/>
          <p:nvPr/>
        </p:nvSpPr>
        <p:spPr>
          <a:xfrm>
            <a:off x="6769120" y="1546537"/>
            <a:ext cx="10604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Text-Specific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2"/>
          <p:cNvGrpSpPr/>
          <p:nvPr/>
        </p:nvGrpSpPr>
        <p:grpSpPr>
          <a:xfrm>
            <a:off x="1802488" y="1773009"/>
            <a:ext cx="31750" cy="629964"/>
            <a:chOff x="1802488" y="1773009"/>
            <a:chExt cx="31750" cy="629964"/>
          </a:xfrm>
        </p:grpSpPr>
        <p:sp>
          <p:nvSpPr>
            <p:cNvPr id="171" name="Google Shape;171;p22"/>
            <p:cNvSpPr/>
            <p:nvPr/>
          </p:nvSpPr>
          <p:spPr>
            <a:xfrm>
              <a:off x="1818221" y="1816233"/>
              <a:ext cx="0" cy="586740"/>
            </a:xfrm>
            <a:custGeom>
              <a:rect b="b" l="l" r="r" t="t"/>
              <a:pathLst>
                <a:path extrusionOk="0" h="586739" w="120000">
                  <a:moveTo>
                    <a:pt x="0" y="58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802488" y="177300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802488" y="177300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74" name="Google Shape;174;p22"/>
          <p:cNvGrpSpPr/>
          <p:nvPr/>
        </p:nvGrpSpPr>
        <p:grpSpPr>
          <a:xfrm>
            <a:off x="7245610" y="1778571"/>
            <a:ext cx="702194" cy="2161142"/>
            <a:chOff x="7245610" y="1778571"/>
            <a:chExt cx="702194" cy="2161142"/>
          </a:xfrm>
        </p:grpSpPr>
        <p:sp>
          <p:nvSpPr>
            <p:cNvPr id="175" name="Google Shape;175;p22"/>
            <p:cNvSpPr/>
            <p:nvPr/>
          </p:nvSpPr>
          <p:spPr>
            <a:xfrm>
              <a:off x="7300885" y="1821793"/>
              <a:ext cx="3810" cy="500380"/>
            </a:xfrm>
            <a:custGeom>
              <a:rect b="b" l="l" r="r" t="t"/>
              <a:pathLst>
                <a:path extrusionOk="0" h="500380" w="3809">
                  <a:moveTo>
                    <a:pt x="3749" y="4999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2"/>
                  </a:moveTo>
                  <a:lnTo>
                    <a:pt x="15424" y="0"/>
                  </a:lnTo>
                  <a:lnTo>
                    <a:pt x="31474" y="43104"/>
                  </a:lnTo>
                  <a:lnTo>
                    <a:pt x="0" y="43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4"/>
                  </a:moveTo>
                  <a:lnTo>
                    <a:pt x="15424" y="0"/>
                  </a:lnTo>
                  <a:lnTo>
                    <a:pt x="0" y="43342"/>
                  </a:lnTo>
                  <a:lnTo>
                    <a:pt x="31474" y="43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261360" y="378104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261385" y="326439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7261335" y="278374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7654434" y="3449493"/>
              <a:ext cx="293370" cy="490220"/>
            </a:xfrm>
            <a:custGeom>
              <a:rect b="b" l="l" r="r" t="t"/>
              <a:pathLst>
                <a:path extrusionOk="0" h="490220" w="293370">
                  <a:moveTo>
                    <a:pt x="0" y="251524"/>
                  </a:moveTo>
                  <a:lnTo>
                    <a:pt x="3972" y="302261"/>
                  </a:lnTo>
                  <a:lnTo>
                    <a:pt x="15218" y="350985"/>
                  </a:lnTo>
                  <a:lnTo>
                    <a:pt x="32732" y="395560"/>
                  </a:lnTo>
                  <a:lnTo>
                    <a:pt x="55506" y="433849"/>
                  </a:lnTo>
                  <a:lnTo>
                    <a:pt x="82534" y="463718"/>
                  </a:lnTo>
                  <a:lnTo>
                    <a:pt x="145324" y="489649"/>
                  </a:lnTo>
                  <a:lnTo>
                    <a:pt x="178897" y="482145"/>
                  </a:lnTo>
                  <a:lnTo>
                    <a:pt x="211639" y="461921"/>
                  </a:lnTo>
                  <a:lnTo>
                    <a:pt x="241485" y="431086"/>
                  </a:lnTo>
                  <a:lnTo>
                    <a:pt x="266371" y="391750"/>
                  </a:lnTo>
                  <a:lnTo>
                    <a:pt x="284233" y="346026"/>
                  </a:lnTo>
                  <a:lnTo>
                    <a:pt x="293005" y="296022"/>
                  </a:lnTo>
                  <a:lnTo>
                    <a:pt x="290624" y="243849"/>
                  </a:lnTo>
                  <a:lnTo>
                    <a:pt x="278177" y="198059"/>
                  </a:lnTo>
                  <a:lnTo>
                    <a:pt x="256633" y="153680"/>
                  </a:lnTo>
                  <a:lnTo>
                    <a:pt x="227023" y="112161"/>
                  </a:lnTo>
                  <a:lnTo>
                    <a:pt x="190374" y="74949"/>
                  </a:lnTo>
                  <a:lnTo>
                    <a:pt x="147721" y="43462"/>
                  </a:lnTo>
                  <a:lnTo>
                    <a:pt x="100099" y="19174"/>
                  </a:lnTo>
                  <a:lnTo>
                    <a:pt x="61716" y="6574"/>
                  </a:lnTo>
                  <a:lnTo>
                    <a:pt x="35124" y="1174"/>
                  </a:lnTo>
                  <a:lnTo>
                    <a:pt x="32874" y="824"/>
                  </a:lnTo>
                  <a:lnTo>
                    <a:pt x="30624" y="499"/>
                  </a:lnTo>
                  <a:lnTo>
                    <a:pt x="28349" y="224"/>
                  </a:lnTo>
                  <a:lnTo>
                    <a:pt x="2659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7662334" y="343946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724" y="21374"/>
                  </a:moveTo>
                  <a:lnTo>
                    <a:pt x="0" y="8899"/>
                  </a:lnTo>
                  <a:lnTo>
                    <a:pt x="30024" y="0"/>
                  </a:lnTo>
                  <a:lnTo>
                    <a:pt x="18699" y="10024"/>
                  </a:lnTo>
                  <a:lnTo>
                    <a:pt x="28724" y="21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7662334" y="343946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99" y="10024"/>
                  </a:moveTo>
                  <a:lnTo>
                    <a:pt x="30024" y="0"/>
                  </a:lnTo>
                  <a:lnTo>
                    <a:pt x="0" y="8899"/>
                  </a:lnTo>
                  <a:lnTo>
                    <a:pt x="28724" y="21374"/>
                  </a:lnTo>
                  <a:lnTo>
                    <a:pt x="18699" y="100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0" name="Google Shape;190;p22"/>
          <p:cNvSpPr txBox="1"/>
          <p:nvPr/>
        </p:nvSpPr>
        <p:spPr>
          <a:xfrm>
            <a:off x="2746849" y="1898830"/>
            <a:ext cx="2582545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Visual features from  unpaired image data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905471" y="4854693"/>
            <a:ext cx="1524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775889" y="3430380"/>
            <a:ext cx="2809240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Language model from  unannotated text data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384726" y="535121"/>
            <a:ext cx="1973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Insights</a:t>
            </a:r>
            <a:endParaRPr sz="3000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367195" y="1229169"/>
            <a:ext cx="84096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30225" lvl="0" marL="54229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Describe unseen objects that are similar to  objects seen in image-caption datasets.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358477" y="3112318"/>
            <a:ext cx="1587439" cy="13482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4232816" y="3673967"/>
            <a:ext cx="1125855" cy="225425"/>
            <a:chOff x="4232816" y="3673967"/>
            <a:chExt cx="1125855" cy="225425"/>
          </a:xfrm>
        </p:grpSpPr>
        <p:sp>
          <p:nvSpPr>
            <p:cNvPr id="201" name="Google Shape;201;p23"/>
            <p:cNvSpPr/>
            <p:nvPr/>
          </p:nvSpPr>
          <p:spPr>
            <a:xfrm>
              <a:off x="4232816" y="3673967"/>
              <a:ext cx="1125855" cy="225425"/>
            </a:xfrm>
            <a:custGeom>
              <a:rect b="b" l="l" r="r" t="t"/>
              <a:pathLst>
                <a:path extrusionOk="0" h="225425" w="1125854">
                  <a:moveTo>
                    <a:pt x="1012797" y="224999"/>
                  </a:moveTo>
                  <a:lnTo>
                    <a:pt x="1012797" y="168749"/>
                  </a:lnTo>
                  <a:lnTo>
                    <a:pt x="112499" y="168749"/>
                  </a:lnTo>
                  <a:lnTo>
                    <a:pt x="112499" y="224999"/>
                  </a:lnTo>
                  <a:lnTo>
                    <a:pt x="0" y="112499"/>
                  </a:lnTo>
                  <a:lnTo>
                    <a:pt x="112499" y="0"/>
                  </a:lnTo>
                  <a:lnTo>
                    <a:pt x="112499" y="56249"/>
                  </a:lnTo>
                  <a:lnTo>
                    <a:pt x="1012797" y="56249"/>
                  </a:lnTo>
                  <a:lnTo>
                    <a:pt x="1012797" y="0"/>
                  </a:lnTo>
                  <a:lnTo>
                    <a:pt x="1125297" y="112499"/>
                  </a:lnTo>
                  <a:lnTo>
                    <a:pt x="1012797" y="22499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232816" y="3673967"/>
              <a:ext cx="1125855" cy="225425"/>
            </a:xfrm>
            <a:custGeom>
              <a:rect b="b" l="l" r="r" t="t"/>
              <a:pathLst>
                <a:path extrusionOk="0" h="225425" w="1125854">
                  <a:moveTo>
                    <a:pt x="0" y="112499"/>
                  </a:moveTo>
                  <a:lnTo>
                    <a:pt x="112499" y="0"/>
                  </a:lnTo>
                  <a:lnTo>
                    <a:pt x="112499" y="56249"/>
                  </a:lnTo>
                  <a:lnTo>
                    <a:pt x="1012797" y="56249"/>
                  </a:lnTo>
                  <a:lnTo>
                    <a:pt x="1012797" y="0"/>
                  </a:lnTo>
                  <a:lnTo>
                    <a:pt x="1125297" y="112499"/>
                  </a:lnTo>
                  <a:lnTo>
                    <a:pt x="1012797" y="224999"/>
                  </a:lnTo>
                  <a:lnTo>
                    <a:pt x="1012797" y="168749"/>
                  </a:lnTo>
                  <a:lnTo>
                    <a:pt x="112499" y="168749"/>
                  </a:lnTo>
                  <a:lnTo>
                    <a:pt x="112499" y="224999"/>
                  </a:lnTo>
                  <a:lnTo>
                    <a:pt x="0" y="112499"/>
                  </a:lnTo>
                  <a:close/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3" name="Google Shape;203;p23"/>
          <p:cNvSpPr txBox="1"/>
          <p:nvPr/>
        </p:nvSpPr>
        <p:spPr>
          <a:xfrm>
            <a:off x="2775162" y="4431427"/>
            <a:ext cx="7543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okapi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044817" y="4431427"/>
            <a:ext cx="7880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zebra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645013" y="3112318"/>
            <a:ext cx="1587596" cy="13482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3"/>
          <p:cNvSpPr txBox="1"/>
          <p:nvPr/>
        </p:nvSpPr>
        <p:spPr>
          <a:xfrm>
            <a:off x="8905471" y="4854693"/>
            <a:ext cx="1524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84724" y="535134"/>
            <a:ext cx="649097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Insight 2: Capture semantic similarity of words</a:t>
            </a:r>
            <a:endParaRPr sz="3000"/>
          </a:p>
        </p:txBody>
      </p:sp>
      <p:sp>
        <p:nvSpPr>
          <p:cNvPr id="212" name="Google Shape;212;p24"/>
          <p:cNvSpPr/>
          <p:nvPr/>
        </p:nvSpPr>
        <p:spPr>
          <a:xfrm>
            <a:off x="1166047" y="4375291"/>
            <a:ext cx="1304397" cy="153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13" name="Google Shape;213;p24"/>
          <p:cNvGrpSpPr/>
          <p:nvPr/>
        </p:nvGrpSpPr>
        <p:grpSpPr>
          <a:xfrm>
            <a:off x="6733136" y="2321745"/>
            <a:ext cx="1143000" cy="2329520"/>
            <a:chOff x="6733136" y="2321745"/>
            <a:chExt cx="1143000" cy="2329520"/>
          </a:xfrm>
        </p:grpSpPr>
        <p:sp>
          <p:nvSpPr>
            <p:cNvPr id="214" name="Google Shape;214;p24"/>
            <p:cNvSpPr/>
            <p:nvPr/>
          </p:nvSpPr>
          <p:spPr>
            <a:xfrm>
              <a:off x="6961910" y="4296991"/>
              <a:ext cx="685498" cy="3542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6733136" y="2321745"/>
              <a:ext cx="1143000" cy="1953895"/>
            </a:xfrm>
            <a:custGeom>
              <a:rect b="b" l="l" r="r" t="t"/>
              <a:pathLst>
                <a:path extrusionOk="0" h="1953895" w="1143000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07" y="117600"/>
                  </a:lnTo>
                  <a:lnTo>
                    <a:pt x="1142997" y="190499"/>
                  </a:lnTo>
                  <a:lnTo>
                    <a:pt x="1142997" y="1763396"/>
                  </a:lnTo>
                  <a:lnTo>
                    <a:pt x="1137967" y="1807073"/>
                  </a:lnTo>
                  <a:lnTo>
                    <a:pt x="1123637" y="1847168"/>
                  </a:lnTo>
                  <a:lnTo>
                    <a:pt x="1101151" y="1882539"/>
                  </a:lnTo>
                  <a:lnTo>
                    <a:pt x="1071652" y="1912042"/>
                  </a:lnTo>
                  <a:lnTo>
                    <a:pt x="1036281" y="1934531"/>
                  </a:lnTo>
                  <a:lnTo>
                    <a:pt x="996182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16" name="Google Shape;216;p24"/>
          <p:cNvGrpSpPr/>
          <p:nvPr/>
        </p:nvGrpSpPr>
        <p:grpSpPr>
          <a:xfrm>
            <a:off x="1166022" y="2316382"/>
            <a:ext cx="1304925" cy="1856105"/>
            <a:chOff x="1166022" y="2316382"/>
            <a:chExt cx="1304925" cy="1856105"/>
          </a:xfrm>
        </p:grpSpPr>
        <p:sp>
          <p:nvSpPr>
            <p:cNvPr id="217" name="Google Shape;217;p24"/>
            <p:cNvSpPr/>
            <p:nvPr/>
          </p:nvSpPr>
          <p:spPr>
            <a:xfrm>
              <a:off x="1166022" y="231638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1" y="167560"/>
                  </a:lnTo>
                  <a:lnTo>
                    <a:pt x="22097" y="121798"/>
                  </a:lnTo>
                  <a:lnTo>
                    <a:pt x="47761" y="81430"/>
                  </a:lnTo>
                  <a:lnTo>
                    <a:pt x="81428" y="47761"/>
                  </a:lnTo>
                  <a:lnTo>
                    <a:pt x="121795" y="22097"/>
                  </a:lnTo>
                  <a:lnTo>
                    <a:pt x="167555" y="5741"/>
                  </a:lnTo>
                  <a:lnTo>
                    <a:pt x="217404" y="0"/>
                  </a:lnTo>
                  <a:lnTo>
                    <a:pt x="1086992" y="0"/>
                  </a:lnTo>
                  <a:lnTo>
                    <a:pt x="1129604" y="4215"/>
                  </a:lnTo>
                  <a:lnTo>
                    <a:pt x="1170190" y="16549"/>
                  </a:lnTo>
                  <a:lnTo>
                    <a:pt x="1207608" y="36526"/>
                  </a:lnTo>
                  <a:lnTo>
                    <a:pt x="1240720" y="63677"/>
                  </a:lnTo>
                  <a:lnTo>
                    <a:pt x="1267870" y="96788"/>
                  </a:lnTo>
                  <a:lnTo>
                    <a:pt x="1287848" y="134208"/>
                  </a:lnTo>
                  <a:lnTo>
                    <a:pt x="1300181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5" y="1688235"/>
                  </a:lnTo>
                  <a:lnTo>
                    <a:pt x="1282300" y="1733999"/>
                  </a:lnTo>
                  <a:lnTo>
                    <a:pt x="1256636" y="1774369"/>
                  </a:lnTo>
                  <a:lnTo>
                    <a:pt x="1222968" y="1808041"/>
                  </a:lnTo>
                  <a:lnTo>
                    <a:pt x="1182602" y="1833708"/>
                  </a:lnTo>
                  <a:lnTo>
                    <a:pt x="1136841" y="1850066"/>
                  </a:lnTo>
                  <a:lnTo>
                    <a:pt x="1086992" y="1855808"/>
                  </a:lnTo>
                  <a:lnTo>
                    <a:pt x="217404" y="1855808"/>
                  </a:lnTo>
                  <a:lnTo>
                    <a:pt x="167555" y="1850066"/>
                  </a:lnTo>
                  <a:lnTo>
                    <a:pt x="121795" y="1833708"/>
                  </a:lnTo>
                  <a:lnTo>
                    <a:pt x="81428" y="1808041"/>
                  </a:lnTo>
                  <a:lnTo>
                    <a:pt x="47761" y="1774369"/>
                  </a:lnTo>
                  <a:lnTo>
                    <a:pt x="22097" y="1733999"/>
                  </a:lnTo>
                  <a:lnTo>
                    <a:pt x="5741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097" y="1050922"/>
                  </a:moveTo>
                  <a:lnTo>
                    <a:pt x="0" y="1050922"/>
                  </a:ln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922"/>
                  </a:move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lnTo>
                    <a:pt x="0" y="1050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0" name="Google Shape;220;p24"/>
          <p:cNvSpPr txBox="1"/>
          <p:nvPr/>
        </p:nvSpPr>
        <p:spPr>
          <a:xfrm>
            <a:off x="1613029" y="3536787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469472" y="240288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4"/>
          <p:cNvGrpSpPr/>
          <p:nvPr/>
        </p:nvGrpSpPr>
        <p:grpSpPr>
          <a:xfrm>
            <a:off x="1064635" y="1511109"/>
            <a:ext cx="1507490" cy="1537445"/>
            <a:chOff x="1064635" y="1511109"/>
            <a:chExt cx="1507490" cy="1537445"/>
          </a:xfrm>
        </p:grpSpPr>
        <p:sp>
          <p:nvSpPr>
            <p:cNvPr id="223" name="Google Shape;223;p24"/>
            <p:cNvSpPr/>
            <p:nvPr/>
          </p:nvSpPr>
          <p:spPr>
            <a:xfrm>
              <a:off x="1818221" y="285741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818221" y="1816233"/>
              <a:ext cx="0" cy="586740"/>
            </a:xfrm>
            <a:custGeom>
              <a:rect b="b" l="l" r="r" t="t"/>
              <a:pathLst>
                <a:path extrusionOk="0" h="586739" w="120000">
                  <a:moveTo>
                    <a:pt x="0" y="58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064635" y="1511109"/>
              <a:ext cx="1507490" cy="248285"/>
            </a:xfrm>
            <a:custGeom>
              <a:rect b="b" l="l" r="r" t="t"/>
              <a:pathLst>
                <a:path extrusionOk="0" h="248285" w="1507489">
                  <a:moveTo>
                    <a:pt x="0" y="41349"/>
                  </a:moveTo>
                  <a:lnTo>
                    <a:pt x="3249" y="25254"/>
                  </a:lnTo>
                  <a:lnTo>
                    <a:pt x="12110" y="12110"/>
                  </a:lnTo>
                  <a:lnTo>
                    <a:pt x="25254" y="3249"/>
                  </a:lnTo>
                  <a:lnTo>
                    <a:pt x="41349" y="0"/>
                  </a:lnTo>
                  <a:lnTo>
                    <a:pt x="1465834" y="0"/>
                  </a:lnTo>
                  <a:lnTo>
                    <a:pt x="1500244" y="18408"/>
                  </a:lnTo>
                  <a:lnTo>
                    <a:pt x="1507184" y="41349"/>
                  </a:lnTo>
                  <a:lnTo>
                    <a:pt x="1507184" y="206747"/>
                  </a:lnTo>
                  <a:lnTo>
                    <a:pt x="1503936" y="222842"/>
                  </a:lnTo>
                  <a:lnTo>
                    <a:pt x="1495078" y="235987"/>
                  </a:lnTo>
                  <a:lnTo>
                    <a:pt x="1481935" y="244849"/>
                  </a:lnTo>
                  <a:lnTo>
                    <a:pt x="1465834" y="248099"/>
                  </a:lnTo>
                  <a:lnTo>
                    <a:pt x="41349" y="248099"/>
                  </a:lnTo>
                  <a:lnTo>
                    <a:pt x="25254" y="244849"/>
                  </a:lnTo>
                  <a:lnTo>
                    <a:pt x="12110" y="235987"/>
                  </a:lnTo>
                  <a:lnTo>
                    <a:pt x="3249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6874361" y="336954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874336" y="240824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6912611" y="3886192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6912585" y="288889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4"/>
          <p:cNvGrpSpPr/>
          <p:nvPr/>
        </p:nvGrpSpPr>
        <p:grpSpPr>
          <a:xfrm>
            <a:off x="6520361" y="1516471"/>
            <a:ext cx="1560195" cy="2369981"/>
            <a:chOff x="6520361" y="1516471"/>
            <a:chExt cx="1560195" cy="2369981"/>
          </a:xfrm>
        </p:grpSpPr>
        <p:sp>
          <p:nvSpPr>
            <p:cNvPr id="235" name="Google Shape;235;p24"/>
            <p:cNvSpPr/>
            <p:nvPr/>
          </p:nvSpPr>
          <p:spPr>
            <a:xfrm>
              <a:off x="6520361" y="1516471"/>
              <a:ext cx="1560195" cy="248285"/>
            </a:xfrm>
            <a:custGeom>
              <a:rect b="b" l="l" r="r" t="t"/>
              <a:pathLst>
                <a:path extrusionOk="0" h="248285" w="1560195">
                  <a:moveTo>
                    <a:pt x="0" y="41349"/>
                  </a:moveTo>
                  <a:lnTo>
                    <a:pt x="3251" y="25254"/>
                  </a:lnTo>
                  <a:lnTo>
                    <a:pt x="12118" y="12110"/>
                  </a:lnTo>
                  <a:lnTo>
                    <a:pt x="25270" y="3249"/>
                  </a:lnTo>
                  <a:lnTo>
                    <a:pt x="41374" y="0"/>
                  </a:lnTo>
                  <a:lnTo>
                    <a:pt x="1518646" y="0"/>
                  </a:lnTo>
                  <a:lnTo>
                    <a:pt x="1553057" y="18408"/>
                  </a:lnTo>
                  <a:lnTo>
                    <a:pt x="1559996" y="41349"/>
                  </a:lnTo>
                  <a:lnTo>
                    <a:pt x="1559996" y="206747"/>
                  </a:lnTo>
                  <a:lnTo>
                    <a:pt x="1556749" y="222842"/>
                  </a:lnTo>
                  <a:lnTo>
                    <a:pt x="1547890" y="235987"/>
                  </a:lnTo>
                  <a:lnTo>
                    <a:pt x="1534747" y="244849"/>
                  </a:lnTo>
                  <a:lnTo>
                    <a:pt x="1518646" y="248099"/>
                  </a:lnTo>
                  <a:lnTo>
                    <a:pt x="41374" y="248099"/>
                  </a:lnTo>
                  <a:lnTo>
                    <a:pt x="25270" y="244849"/>
                  </a:lnTo>
                  <a:lnTo>
                    <a:pt x="12118" y="235987"/>
                  </a:lnTo>
                  <a:lnTo>
                    <a:pt x="3251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7300885" y="1821793"/>
              <a:ext cx="3810" cy="500380"/>
            </a:xfrm>
            <a:custGeom>
              <a:rect b="b" l="l" r="r" t="t"/>
              <a:pathLst>
                <a:path extrusionOk="0" h="500380" w="3809">
                  <a:moveTo>
                    <a:pt x="3749" y="4999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2"/>
                  </a:moveTo>
                  <a:lnTo>
                    <a:pt x="15424" y="0"/>
                  </a:lnTo>
                  <a:lnTo>
                    <a:pt x="31474" y="43104"/>
                  </a:lnTo>
                  <a:lnTo>
                    <a:pt x="0" y="43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4"/>
                  </a:moveTo>
                  <a:lnTo>
                    <a:pt x="15424" y="0"/>
                  </a:lnTo>
                  <a:lnTo>
                    <a:pt x="0" y="43342"/>
                  </a:lnTo>
                  <a:lnTo>
                    <a:pt x="31474" y="43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7261360" y="378104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7261385" y="326439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7261335" y="278374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7654434" y="3450418"/>
              <a:ext cx="179070" cy="269875"/>
            </a:xfrm>
            <a:custGeom>
              <a:rect b="b" l="l" r="r" t="t"/>
              <a:pathLst>
                <a:path extrusionOk="0" h="269875" w="179070">
                  <a:moveTo>
                    <a:pt x="0" y="250599"/>
                  </a:moveTo>
                  <a:lnTo>
                    <a:pt x="7244" y="257663"/>
                  </a:lnTo>
                  <a:lnTo>
                    <a:pt x="26778" y="265615"/>
                  </a:lnTo>
                  <a:lnTo>
                    <a:pt x="55297" y="269334"/>
                  </a:lnTo>
                  <a:lnTo>
                    <a:pt x="89499" y="263699"/>
                  </a:lnTo>
                  <a:lnTo>
                    <a:pt x="125488" y="244920"/>
                  </a:lnTo>
                  <a:lnTo>
                    <a:pt x="156980" y="214533"/>
                  </a:lnTo>
                  <a:lnTo>
                    <a:pt x="177101" y="175404"/>
                  </a:lnTo>
                  <a:lnTo>
                    <a:pt x="178974" y="130399"/>
                  </a:lnTo>
                  <a:lnTo>
                    <a:pt x="171162" y="106684"/>
                  </a:lnTo>
                  <a:lnTo>
                    <a:pt x="139244" y="60688"/>
                  </a:lnTo>
                  <a:lnTo>
                    <a:pt x="103536" y="31076"/>
                  </a:lnTo>
                  <a:lnTo>
                    <a:pt x="60149" y="9124"/>
                  </a:lnTo>
                  <a:lnTo>
                    <a:pt x="27999" y="249"/>
                  </a:lnTo>
                  <a:lnTo>
                    <a:pt x="2652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7662309" y="344069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374" y="21349"/>
                  </a:moveTo>
                  <a:lnTo>
                    <a:pt x="0" y="8074"/>
                  </a:lnTo>
                  <a:lnTo>
                    <a:pt x="30274" y="0"/>
                  </a:lnTo>
                  <a:lnTo>
                    <a:pt x="18649" y="9724"/>
                  </a:lnTo>
                  <a:lnTo>
                    <a:pt x="28374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7662309" y="344069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724"/>
                  </a:moveTo>
                  <a:lnTo>
                    <a:pt x="30274" y="0"/>
                  </a:lnTo>
                  <a:lnTo>
                    <a:pt x="0" y="8074"/>
                  </a:lnTo>
                  <a:lnTo>
                    <a:pt x="28374" y="21349"/>
                  </a:lnTo>
                  <a:lnTo>
                    <a:pt x="18649" y="97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51" name="Google Shape;251;p24"/>
          <p:cNvGrpSpPr/>
          <p:nvPr/>
        </p:nvGrpSpPr>
        <p:grpSpPr>
          <a:xfrm>
            <a:off x="3842692" y="1466572"/>
            <a:ext cx="1304925" cy="1191895"/>
            <a:chOff x="3842692" y="1466572"/>
            <a:chExt cx="1304925" cy="1191895"/>
          </a:xfrm>
        </p:grpSpPr>
        <p:sp>
          <p:nvSpPr>
            <p:cNvPr id="252" name="Google Shape;252;p24"/>
            <p:cNvSpPr/>
            <p:nvPr/>
          </p:nvSpPr>
          <p:spPr>
            <a:xfrm>
              <a:off x="4849115" y="1466572"/>
              <a:ext cx="298450" cy="1191895"/>
            </a:xfrm>
            <a:custGeom>
              <a:rect b="b" l="l" r="r" t="t"/>
              <a:pathLst>
                <a:path extrusionOk="0" h="1191895" w="298450">
                  <a:moveTo>
                    <a:pt x="0" y="1191897"/>
                  </a:moveTo>
                  <a:lnTo>
                    <a:pt x="0" y="297974"/>
                  </a:lnTo>
                  <a:lnTo>
                    <a:pt x="297974" y="0"/>
                  </a:lnTo>
                  <a:lnTo>
                    <a:pt x="297974" y="893923"/>
                  </a:lnTo>
                  <a:lnTo>
                    <a:pt x="0" y="1191897"/>
                  </a:lnTo>
                  <a:close/>
                </a:path>
              </a:pathLst>
            </a:custGeom>
            <a:solidFill>
              <a:srgbClr val="000000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3842692" y="1466572"/>
              <a:ext cx="1304925" cy="298450"/>
            </a:xfrm>
            <a:custGeom>
              <a:rect b="b" l="l" r="r" t="t"/>
              <a:pathLst>
                <a:path extrusionOk="0" h="298450" w="1304925">
                  <a:moveTo>
                    <a:pt x="1006422" y="297974"/>
                  </a:moveTo>
                  <a:lnTo>
                    <a:pt x="0" y="297974"/>
                  </a:lnTo>
                  <a:lnTo>
                    <a:pt x="297974" y="0"/>
                  </a:lnTo>
                  <a:lnTo>
                    <a:pt x="1304397" y="0"/>
                  </a:lnTo>
                  <a:lnTo>
                    <a:pt x="1006422" y="297974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842692" y="1466572"/>
              <a:ext cx="1304925" cy="1191895"/>
            </a:xfrm>
            <a:custGeom>
              <a:rect b="b" l="l" r="r" t="t"/>
              <a:pathLst>
                <a:path extrusionOk="0" h="1191895" w="1304925">
                  <a:moveTo>
                    <a:pt x="0" y="297974"/>
                  </a:moveTo>
                  <a:lnTo>
                    <a:pt x="297974" y="0"/>
                  </a:lnTo>
                  <a:lnTo>
                    <a:pt x="1304397" y="0"/>
                  </a:lnTo>
                  <a:lnTo>
                    <a:pt x="1304397" y="893923"/>
                  </a:lnTo>
                  <a:lnTo>
                    <a:pt x="1006422" y="1191897"/>
                  </a:lnTo>
                  <a:lnTo>
                    <a:pt x="0" y="1191897"/>
                  </a:lnTo>
                  <a:lnTo>
                    <a:pt x="0" y="297974"/>
                  </a:lnTo>
                  <a:close/>
                </a:path>
                <a:path extrusionOk="0" h="1191895" w="1304925">
                  <a:moveTo>
                    <a:pt x="0" y="297974"/>
                  </a:moveTo>
                  <a:lnTo>
                    <a:pt x="1006422" y="297974"/>
                  </a:lnTo>
                  <a:lnTo>
                    <a:pt x="1304397" y="0"/>
                  </a:lnTo>
                </a:path>
                <a:path extrusionOk="0" h="1191895" w="1304925">
                  <a:moveTo>
                    <a:pt x="1006422" y="297974"/>
                  </a:moveTo>
                  <a:lnTo>
                    <a:pt x="1006422" y="1191897"/>
                  </a:ln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939604" y="2044958"/>
              <a:ext cx="75524" cy="755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3949279" y="2158208"/>
              <a:ext cx="75524" cy="755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7" name="Google Shape;257;p24"/>
          <p:cNvSpPr txBox="1"/>
          <p:nvPr/>
        </p:nvSpPr>
        <p:spPr>
          <a:xfrm>
            <a:off x="3072334" y="3591850"/>
            <a:ext cx="45085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okapi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3323518" y="1503001"/>
            <a:ext cx="3003343" cy="2536265"/>
            <a:chOff x="3323518" y="1503001"/>
            <a:chExt cx="3003343" cy="2536265"/>
          </a:xfrm>
        </p:grpSpPr>
        <p:sp>
          <p:nvSpPr>
            <p:cNvPr id="259" name="Google Shape;259;p24"/>
            <p:cNvSpPr/>
            <p:nvPr/>
          </p:nvSpPr>
          <p:spPr>
            <a:xfrm>
              <a:off x="3323518" y="2082720"/>
              <a:ext cx="640715" cy="851535"/>
            </a:xfrm>
            <a:custGeom>
              <a:rect b="b" l="l" r="r" t="t"/>
              <a:pathLst>
                <a:path extrusionOk="0" h="851535" w="640714">
                  <a:moveTo>
                    <a:pt x="620848" y="0"/>
                  </a:moveTo>
                  <a:lnTo>
                    <a:pt x="108749" y="233399"/>
                  </a:lnTo>
                </a:path>
                <a:path extrusionOk="0" h="851535" w="640714">
                  <a:moveTo>
                    <a:pt x="640198" y="136584"/>
                  </a:moveTo>
                  <a:lnTo>
                    <a:pt x="0" y="851173"/>
                  </a:lnTo>
                </a:path>
              </a:pathLst>
            </a:custGeom>
            <a:noFill/>
            <a:ln cap="flat" cmpd="sng" w="9525">
              <a:solidFill>
                <a:srgbClr val="69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393878" y="2350182"/>
              <a:ext cx="75524" cy="755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501503" y="2429307"/>
              <a:ext cx="75524" cy="7552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48192" y="3351968"/>
              <a:ext cx="773998" cy="68729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35041" y="2420945"/>
              <a:ext cx="97155" cy="930910"/>
            </a:xfrm>
            <a:custGeom>
              <a:rect b="b" l="l" r="r" t="t"/>
              <a:pathLst>
                <a:path extrusionOk="0" h="930910" w="97154">
                  <a:moveTo>
                    <a:pt x="96599" y="0"/>
                  </a:moveTo>
                  <a:lnTo>
                    <a:pt x="0" y="930898"/>
                  </a:lnTo>
                </a:path>
              </a:pathLst>
            </a:custGeom>
            <a:noFill/>
            <a:ln cap="flat" cmpd="sng" w="9525">
              <a:solidFill>
                <a:srgbClr val="674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012040" y="3311568"/>
              <a:ext cx="773998" cy="68729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539241" y="2500069"/>
              <a:ext cx="473075" cy="1155700"/>
            </a:xfrm>
            <a:custGeom>
              <a:rect b="b" l="l" r="r" t="t"/>
              <a:pathLst>
                <a:path extrusionOk="0" h="1155700" w="473075">
                  <a:moveTo>
                    <a:pt x="0" y="0"/>
                  </a:moveTo>
                  <a:lnTo>
                    <a:pt x="472799" y="1155297"/>
                  </a:lnTo>
                </a:path>
              </a:pathLst>
            </a:custGeom>
            <a:noFill/>
            <a:ln cap="flat" cmpd="sng" w="9525">
              <a:solidFill>
                <a:srgbClr val="674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881352" y="1843083"/>
              <a:ext cx="75524" cy="7552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941277" y="1941858"/>
              <a:ext cx="75524" cy="7552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5237714" y="2311395"/>
              <a:ext cx="773998" cy="68729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5552863" y="1503001"/>
              <a:ext cx="773998" cy="68729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0" name="Google Shape;270;p24"/>
          <p:cNvSpPr txBox="1"/>
          <p:nvPr/>
        </p:nvSpPr>
        <p:spPr>
          <a:xfrm>
            <a:off x="4105222" y="4031152"/>
            <a:ext cx="4603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dress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5238143" y="3977879"/>
            <a:ext cx="3219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tutu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5411909" y="2940285"/>
            <a:ext cx="4013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cake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1234004" y="1225038"/>
            <a:ext cx="6595109" cy="72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0" lvl="0" marL="0" marR="164401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scone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baseline="30000" i="1" lang="en" sz="1500">
                <a:latin typeface="Arial"/>
                <a:ea typeface="Arial"/>
                <a:cs typeface="Arial"/>
                <a:sym typeface="Arial"/>
              </a:rPr>
              <a:t>Image-Specific Loss	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Text-Specific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63195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zebra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24"/>
          <p:cNvGrpSpPr/>
          <p:nvPr/>
        </p:nvGrpSpPr>
        <p:grpSpPr>
          <a:xfrm>
            <a:off x="2688069" y="1846646"/>
            <a:ext cx="2883171" cy="1751171"/>
            <a:chOff x="2688069" y="1846646"/>
            <a:chExt cx="2883171" cy="1751171"/>
          </a:xfrm>
        </p:grpSpPr>
        <p:sp>
          <p:nvSpPr>
            <p:cNvPr id="275" name="Google Shape;275;p24"/>
            <p:cNvSpPr/>
            <p:nvPr/>
          </p:nvSpPr>
          <p:spPr>
            <a:xfrm>
              <a:off x="4952115" y="1846646"/>
              <a:ext cx="619125" cy="462280"/>
            </a:xfrm>
            <a:custGeom>
              <a:rect b="b" l="l" r="r" t="t"/>
              <a:pathLst>
                <a:path extrusionOk="0" h="462280" w="619125">
                  <a:moveTo>
                    <a:pt x="59924" y="132974"/>
                  </a:moveTo>
                  <a:lnTo>
                    <a:pt x="618823" y="462074"/>
                  </a:lnTo>
                </a:path>
                <a:path extrusionOk="0" h="462280" w="619125">
                  <a:moveTo>
                    <a:pt x="0" y="34199"/>
                  </a:moveTo>
                  <a:lnTo>
                    <a:pt x="600898" y="0"/>
                  </a:lnTo>
                </a:path>
              </a:pathLst>
            </a:custGeom>
            <a:noFill/>
            <a:ln cap="flat" cmpd="sng" w="9525">
              <a:solidFill>
                <a:srgbClr val="E6B8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688069" y="1972320"/>
              <a:ext cx="744298" cy="687298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947144" y="2910519"/>
              <a:ext cx="773998" cy="687298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8" name="Google Shape;278;p24"/>
          <p:cNvSpPr txBox="1"/>
          <p:nvPr/>
        </p:nvSpPr>
        <p:spPr>
          <a:xfrm>
            <a:off x="8905471" y="4854693"/>
            <a:ext cx="1524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2593294" y="1745046"/>
            <a:ext cx="934085" cy="995680"/>
          </a:xfrm>
          <a:custGeom>
            <a:rect b="b" l="l" r="r" t="t"/>
            <a:pathLst>
              <a:path extrusionOk="0" h="995680" w="934085">
                <a:moveTo>
                  <a:pt x="0" y="155652"/>
                </a:moveTo>
                <a:lnTo>
                  <a:pt x="7936" y="106453"/>
                </a:lnTo>
                <a:lnTo>
                  <a:pt x="30035" y="63725"/>
                </a:lnTo>
                <a:lnTo>
                  <a:pt x="63730" y="30031"/>
                </a:lnTo>
                <a:lnTo>
                  <a:pt x="106457" y="7935"/>
                </a:lnTo>
                <a:lnTo>
                  <a:pt x="155649" y="0"/>
                </a:lnTo>
                <a:lnTo>
                  <a:pt x="778248" y="0"/>
                </a:lnTo>
                <a:lnTo>
                  <a:pt x="837810" y="11848"/>
                </a:lnTo>
                <a:lnTo>
                  <a:pt x="888298" y="45589"/>
                </a:lnTo>
                <a:lnTo>
                  <a:pt x="922048" y="96087"/>
                </a:lnTo>
                <a:lnTo>
                  <a:pt x="933898" y="155652"/>
                </a:lnTo>
                <a:lnTo>
                  <a:pt x="933898" y="839748"/>
                </a:lnTo>
                <a:lnTo>
                  <a:pt x="925961" y="888940"/>
                </a:lnTo>
                <a:lnTo>
                  <a:pt x="903862" y="931667"/>
                </a:lnTo>
                <a:lnTo>
                  <a:pt x="870167" y="965362"/>
                </a:lnTo>
                <a:lnTo>
                  <a:pt x="827440" y="987461"/>
                </a:lnTo>
                <a:lnTo>
                  <a:pt x="778248" y="995397"/>
                </a:lnTo>
                <a:lnTo>
                  <a:pt x="155649" y="995397"/>
                </a:lnTo>
                <a:lnTo>
                  <a:pt x="106457" y="987461"/>
                </a:lnTo>
                <a:lnTo>
                  <a:pt x="63730" y="965362"/>
                </a:lnTo>
                <a:lnTo>
                  <a:pt x="30035" y="931667"/>
                </a:lnTo>
                <a:lnTo>
                  <a:pt x="7936" y="888940"/>
                </a:lnTo>
                <a:lnTo>
                  <a:pt x="0" y="839748"/>
                </a:lnTo>
                <a:lnTo>
                  <a:pt x="0" y="155652"/>
                </a:lnTo>
                <a:close/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25"/>
          <p:cNvSpPr/>
          <p:nvPr/>
        </p:nvSpPr>
        <p:spPr>
          <a:xfrm>
            <a:off x="2867194" y="2847044"/>
            <a:ext cx="934085" cy="995680"/>
          </a:xfrm>
          <a:custGeom>
            <a:rect b="b" l="l" r="r" t="t"/>
            <a:pathLst>
              <a:path extrusionOk="0" h="995679" w="934085">
                <a:moveTo>
                  <a:pt x="0" y="155649"/>
                </a:moveTo>
                <a:lnTo>
                  <a:pt x="7936" y="106457"/>
                </a:lnTo>
                <a:lnTo>
                  <a:pt x="30035" y="63730"/>
                </a:lnTo>
                <a:lnTo>
                  <a:pt x="63730" y="30035"/>
                </a:lnTo>
                <a:lnTo>
                  <a:pt x="106457" y="7936"/>
                </a:lnTo>
                <a:lnTo>
                  <a:pt x="155649" y="0"/>
                </a:lnTo>
                <a:lnTo>
                  <a:pt x="778248" y="0"/>
                </a:lnTo>
                <a:lnTo>
                  <a:pt x="837810" y="11849"/>
                </a:lnTo>
                <a:lnTo>
                  <a:pt x="888298" y="45599"/>
                </a:lnTo>
                <a:lnTo>
                  <a:pt x="922048" y="96087"/>
                </a:lnTo>
                <a:lnTo>
                  <a:pt x="933898" y="155649"/>
                </a:lnTo>
                <a:lnTo>
                  <a:pt x="933898" y="839748"/>
                </a:lnTo>
                <a:lnTo>
                  <a:pt x="925961" y="888940"/>
                </a:lnTo>
                <a:lnTo>
                  <a:pt x="903862" y="931667"/>
                </a:lnTo>
                <a:lnTo>
                  <a:pt x="870167" y="965362"/>
                </a:lnTo>
                <a:lnTo>
                  <a:pt x="827440" y="987461"/>
                </a:lnTo>
                <a:lnTo>
                  <a:pt x="778248" y="995397"/>
                </a:lnTo>
                <a:lnTo>
                  <a:pt x="155649" y="995397"/>
                </a:lnTo>
                <a:lnTo>
                  <a:pt x="106457" y="987461"/>
                </a:lnTo>
                <a:lnTo>
                  <a:pt x="63730" y="965362"/>
                </a:lnTo>
                <a:lnTo>
                  <a:pt x="30035" y="931667"/>
                </a:lnTo>
                <a:lnTo>
                  <a:pt x="7936" y="888940"/>
                </a:lnTo>
                <a:lnTo>
                  <a:pt x="0" y="839748"/>
                </a:lnTo>
                <a:lnTo>
                  <a:pt x="0" y="155649"/>
                </a:lnTo>
                <a:close/>
              </a:path>
            </a:pathLst>
          </a:custGeom>
          <a:noFill/>
          <a:ln cap="flat" cmpd="sng" w="19025">
            <a:solidFill>
              <a:srgbClr val="741A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25"/>
          <p:cNvSpPr/>
          <p:nvPr/>
        </p:nvSpPr>
        <p:spPr>
          <a:xfrm>
            <a:off x="4335041" y="4391241"/>
            <a:ext cx="1677035" cy="492125"/>
          </a:xfrm>
          <a:custGeom>
            <a:rect b="b" l="l" r="r" t="t"/>
            <a:pathLst>
              <a:path extrusionOk="0" h="492125" w="1677035">
                <a:moveTo>
                  <a:pt x="0" y="81949"/>
                </a:moveTo>
                <a:lnTo>
                  <a:pt x="6441" y="50055"/>
                </a:lnTo>
                <a:lnTo>
                  <a:pt x="24006" y="24006"/>
                </a:lnTo>
                <a:lnTo>
                  <a:pt x="50055" y="6441"/>
                </a:lnTo>
                <a:lnTo>
                  <a:pt x="81949" y="0"/>
                </a:lnTo>
                <a:lnTo>
                  <a:pt x="1594746" y="0"/>
                </a:lnTo>
                <a:lnTo>
                  <a:pt x="1640210" y="13763"/>
                </a:lnTo>
                <a:lnTo>
                  <a:pt x="1670462" y="50593"/>
                </a:lnTo>
                <a:lnTo>
                  <a:pt x="1676696" y="81949"/>
                </a:lnTo>
                <a:lnTo>
                  <a:pt x="1676696" y="409749"/>
                </a:lnTo>
                <a:lnTo>
                  <a:pt x="1670255" y="441643"/>
                </a:lnTo>
                <a:lnTo>
                  <a:pt x="1652690" y="467692"/>
                </a:lnTo>
                <a:lnTo>
                  <a:pt x="1626641" y="485257"/>
                </a:lnTo>
                <a:lnTo>
                  <a:pt x="1594746" y="491699"/>
                </a:lnTo>
                <a:lnTo>
                  <a:pt x="81949" y="491699"/>
                </a:lnTo>
                <a:lnTo>
                  <a:pt x="50055" y="485257"/>
                </a:lnTo>
                <a:lnTo>
                  <a:pt x="24006" y="467692"/>
                </a:lnTo>
                <a:lnTo>
                  <a:pt x="6441" y="441643"/>
                </a:lnTo>
                <a:lnTo>
                  <a:pt x="0" y="409749"/>
                </a:lnTo>
                <a:lnTo>
                  <a:pt x="0" y="81949"/>
                </a:lnTo>
                <a:close/>
              </a:path>
            </a:pathLst>
          </a:custGeom>
          <a:noFill/>
          <a:ln cap="flat" cmpd="sng" w="19025">
            <a:solidFill>
              <a:srgbClr val="741A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25"/>
          <p:cNvSpPr/>
          <p:nvPr/>
        </p:nvSpPr>
        <p:spPr>
          <a:xfrm>
            <a:off x="2725944" y="4398791"/>
            <a:ext cx="1449070" cy="492125"/>
          </a:xfrm>
          <a:custGeom>
            <a:rect b="b" l="l" r="r" t="t"/>
            <a:pathLst>
              <a:path extrusionOk="0" h="492125" w="1449070">
                <a:moveTo>
                  <a:pt x="0" y="81949"/>
                </a:moveTo>
                <a:lnTo>
                  <a:pt x="6441" y="50055"/>
                </a:lnTo>
                <a:lnTo>
                  <a:pt x="24006" y="24006"/>
                </a:lnTo>
                <a:lnTo>
                  <a:pt x="50055" y="6441"/>
                </a:lnTo>
                <a:lnTo>
                  <a:pt x="81949" y="0"/>
                </a:lnTo>
                <a:lnTo>
                  <a:pt x="1367047" y="0"/>
                </a:lnTo>
                <a:lnTo>
                  <a:pt x="1412511" y="13763"/>
                </a:lnTo>
                <a:lnTo>
                  <a:pt x="1442762" y="50593"/>
                </a:lnTo>
                <a:lnTo>
                  <a:pt x="1448997" y="81949"/>
                </a:lnTo>
                <a:lnTo>
                  <a:pt x="1448997" y="409749"/>
                </a:lnTo>
                <a:lnTo>
                  <a:pt x="1442555" y="441643"/>
                </a:lnTo>
                <a:lnTo>
                  <a:pt x="1424990" y="467692"/>
                </a:lnTo>
                <a:lnTo>
                  <a:pt x="1398941" y="485257"/>
                </a:lnTo>
                <a:lnTo>
                  <a:pt x="1367047" y="491699"/>
                </a:lnTo>
                <a:lnTo>
                  <a:pt x="81949" y="491699"/>
                </a:lnTo>
                <a:lnTo>
                  <a:pt x="50055" y="485257"/>
                </a:lnTo>
                <a:lnTo>
                  <a:pt x="24006" y="467692"/>
                </a:lnTo>
                <a:lnTo>
                  <a:pt x="6441" y="441643"/>
                </a:lnTo>
                <a:lnTo>
                  <a:pt x="0" y="409749"/>
                </a:lnTo>
                <a:lnTo>
                  <a:pt x="0" y="81949"/>
                </a:lnTo>
                <a:close/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3842692" y="1302809"/>
            <a:ext cx="2564307" cy="1355658"/>
            <a:chOff x="3842692" y="1302809"/>
            <a:chExt cx="2564307" cy="1355658"/>
          </a:xfrm>
        </p:grpSpPr>
        <p:sp>
          <p:nvSpPr>
            <p:cNvPr id="288" name="Google Shape;288;p25"/>
            <p:cNvSpPr/>
            <p:nvPr/>
          </p:nvSpPr>
          <p:spPr>
            <a:xfrm>
              <a:off x="5472914" y="1302809"/>
              <a:ext cx="934085" cy="930910"/>
            </a:xfrm>
            <a:custGeom>
              <a:rect b="b" l="l" r="r" t="t"/>
              <a:pathLst>
                <a:path extrusionOk="0" h="930910" w="934085">
                  <a:moveTo>
                    <a:pt x="0" y="155152"/>
                  </a:moveTo>
                  <a:lnTo>
                    <a:pt x="7910" y="106112"/>
                  </a:lnTo>
                  <a:lnTo>
                    <a:pt x="29938" y="63521"/>
                  </a:lnTo>
                  <a:lnTo>
                    <a:pt x="63525" y="29935"/>
                  </a:lnTo>
                  <a:lnTo>
                    <a:pt x="106114" y="7909"/>
                  </a:lnTo>
                  <a:lnTo>
                    <a:pt x="155149" y="0"/>
                  </a:lnTo>
                  <a:lnTo>
                    <a:pt x="778748" y="0"/>
                  </a:lnTo>
                  <a:lnTo>
                    <a:pt x="838117" y="11810"/>
                  </a:lnTo>
                  <a:lnTo>
                    <a:pt x="888448" y="45442"/>
                  </a:lnTo>
                  <a:lnTo>
                    <a:pt x="922085" y="95778"/>
                  </a:lnTo>
                  <a:lnTo>
                    <a:pt x="933898" y="155152"/>
                  </a:lnTo>
                  <a:lnTo>
                    <a:pt x="933898" y="775745"/>
                  </a:lnTo>
                  <a:lnTo>
                    <a:pt x="925987" y="824785"/>
                  </a:lnTo>
                  <a:lnTo>
                    <a:pt x="903959" y="867376"/>
                  </a:lnTo>
                  <a:lnTo>
                    <a:pt x="870372" y="900962"/>
                  </a:lnTo>
                  <a:lnTo>
                    <a:pt x="827783" y="922988"/>
                  </a:lnTo>
                  <a:lnTo>
                    <a:pt x="778748" y="930898"/>
                  </a:lnTo>
                  <a:lnTo>
                    <a:pt x="155149" y="930898"/>
                  </a:lnTo>
                  <a:lnTo>
                    <a:pt x="106114" y="922988"/>
                  </a:lnTo>
                  <a:lnTo>
                    <a:pt x="63525" y="900962"/>
                  </a:lnTo>
                  <a:lnTo>
                    <a:pt x="29938" y="867376"/>
                  </a:lnTo>
                  <a:lnTo>
                    <a:pt x="7910" y="824785"/>
                  </a:lnTo>
                  <a:lnTo>
                    <a:pt x="0" y="775745"/>
                  </a:lnTo>
                  <a:lnTo>
                    <a:pt x="0" y="155152"/>
                  </a:lnTo>
                  <a:close/>
                </a:path>
              </a:pathLst>
            </a:custGeom>
            <a:noFill/>
            <a:ln cap="flat" cmpd="sng" w="19025">
              <a:solidFill>
                <a:srgbClr val="741A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4849115" y="1466572"/>
              <a:ext cx="298450" cy="1191895"/>
            </a:xfrm>
            <a:custGeom>
              <a:rect b="b" l="l" r="r" t="t"/>
              <a:pathLst>
                <a:path extrusionOk="0" h="1191895" w="298450">
                  <a:moveTo>
                    <a:pt x="0" y="1191897"/>
                  </a:moveTo>
                  <a:lnTo>
                    <a:pt x="0" y="297974"/>
                  </a:lnTo>
                  <a:lnTo>
                    <a:pt x="297974" y="0"/>
                  </a:lnTo>
                  <a:lnTo>
                    <a:pt x="297974" y="893923"/>
                  </a:lnTo>
                  <a:lnTo>
                    <a:pt x="0" y="1191897"/>
                  </a:lnTo>
                  <a:close/>
                </a:path>
              </a:pathLst>
            </a:custGeom>
            <a:solidFill>
              <a:srgbClr val="000000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842692" y="1466572"/>
              <a:ext cx="1304925" cy="298450"/>
            </a:xfrm>
            <a:custGeom>
              <a:rect b="b" l="l" r="r" t="t"/>
              <a:pathLst>
                <a:path extrusionOk="0" h="298450" w="1304925">
                  <a:moveTo>
                    <a:pt x="1006422" y="297974"/>
                  </a:moveTo>
                  <a:lnTo>
                    <a:pt x="0" y="297974"/>
                  </a:lnTo>
                  <a:lnTo>
                    <a:pt x="297974" y="0"/>
                  </a:lnTo>
                  <a:lnTo>
                    <a:pt x="1304397" y="0"/>
                  </a:lnTo>
                  <a:lnTo>
                    <a:pt x="1006422" y="297974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842692" y="1466572"/>
              <a:ext cx="1304925" cy="1191895"/>
            </a:xfrm>
            <a:custGeom>
              <a:rect b="b" l="l" r="r" t="t"/>
              <a:pathLst>
                <a:path extrusionOk="0" h="1191895" w="1304925">
                  <a:moveTo>
                    <a:pt x="0" y="297974"/>
                  </a:moveTo>
                  <a:lnTo>
                    <a:pt x="297974" y="0"/>
                  </a:lnTo>
                  <a:lnTo>
                    <a:pt x="1304397" y="0"/>
                  </a:lnTo>
                  <a:lnTo>
                    <a:pt x="1304397" y="893923"/>
                  </a:lnTo>
                  <a:lnTo>
                    <a:pt x="1006422" y="1191897"/>
                  </a:lnTo>
                  <a:lnTo>
                    <a:pt x="0" y="1191897"/>
                  </a:lnTo>
                  <a:lnTo>
                    <a:pt x="0" y="297974"/>
                  </a:lnTo>
                  <a:close/>
                </a:path>
                <a:path extrusionOk="0" h="1191895" w="1304925">
                  <a:moveTo>
                    <a:pt x="0" y="297974"/>
                  </a:moveTo>
                  <a:lnTo>
                    <a:pt x="1006422" y="297974"/>
                  </a:lnTo>
                  <a:lnTo>
                    <a:pt x="1304397" y="0"/>
                  </a:lnTo>
                </a:path>
                <a:path extrusionOk="0" h="1191895" w="1304925">
                  <a:moveTo>
                    <a:pt x="1006422" y="297974"/>
                  </a:moveTo>
                  <a:lnTo>
                    <a:pt x="1006422" y="1191897"/>
                  </a:ln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939604" y="2044958"/>
              <a:ext cx="75524" cy="755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949279" y="2158208"/>
              <a:ext cx="75524" cy="755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4" name="Google Shape;294;p25"/>
          <p:cNvSpPr txBox="1"/>
          <p:nvPr>
            <p:ph type="title"/>
          </p:nvPr>
        </p:nvSpPr>
        <p:spPr>
          <a:xfrm>
            <a:off x="384724" y="535134"/>
            <a:ext cx="649097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Insight 2: Capture semantic similarity of words</a:t>
            </a:r>
            <a:endParaRPr sz="3000"/>
          </a:p>
        </p:txBody>
      </p:sp>
      <p:sp>
        <p:nvSpPr>
          <p:cNvPr id="295" name="Google Shape;295;p25"/>
          <p:cNvSpPr txBox="1"/>
          <p:nvPr/>
        </p:nvSpPr>
        <p:spPr>
          <a:xfrm>
            <a:off x="3072334" y="3591850"/>
            <a:ext cx="45085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okapi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25"/>
          <p:cNvGrpSpPr/>
          <p:nvPr/>
        </p:nvGrpSpPr>
        <p:grpSpPr>
          <a:xfrm>
            <a:off x="3323518" y="1503001"/>
            <a:ext cx="3003343" cy="2536265"/>
            <a:chOff x="3323518" y="1503001"/>
            <a:chExt cx="3003343" cy="2536265"/>
          </a:xfrm>
        </p:grpSpPr>
        <p:sp>
          <p:nvSpPr>
            <p:cNvPr id="297" name="Google Shape;297;p25"/>
            <p:cNvSpPr/>
            <p:nvPr/>
          </p:nvSpPr>
          <p:spPr>
            <a:xfrm>
              <a:off x="3323518" y="2082720"/>
              <a:ext cx="640715" cy="851535"/>
            </a:xfrm>
            <a:custGeom>
              <a:rect b="b" l="l" r="r" t="t"/>
              <a:pathLst>
                <a:path extrusionOk="0" h="851535" w="640714">
                  <a:moveTo>
                    <a:pt x="620848" y="0"/>
                  </a:moveTo>
                  <a:lnTo>
                    <a:pt x="108749" y="233399"/>
                  </a:lnTo>
                </a:path>
                <a:path extrusionOk="0" h="851535" w="640714">
                  <a:moveTo>
                    <a:pt x="640198" y="136584"/>
                  </a:moveTo>
                  <a:lnTo>
                    <a:pt x="0" y="851173"/>
                  </a:lnTo>
                </a:path>
              </a:pathLst>
            </a:custGeom>
            <a:noFill/>
            <a:ln cap="flat" cmpd="sng" w="9525">
              <a:solidFill>
                <a:srgbClr val="69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393878" y="2350182"/>
              <a:ext cx="75524" cy="755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4501503" y="2429307"/>
              <a:ext cx="75524" cy="755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948192" y="3351968"/>
              <a:ext cx="773998" cy="68729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335041" y="2420945"/>
              <a:ext cx="97155" cy="930910"/>
            </a:xfrm>
            <a:custGeom>
              <a:rect b="b" l="l" r="r" t="t"/>
              <a:pathLst>
                <a:path extrusionOk="0" h="930910" w="97154">
                  <a:moveTo>
                    <a:pt x="96599" y="0"/>
                  </a:moveTo>
                  <a:lnTo>
                    <a:pt x="0" y="930898"/>
                  </a:lnTo>
                </a:path>
              </a:pathLst>
            </a:custGeom>
            <a:noFill/>
            <a:ln cap="flat" cmpd="sng" w="9525">
              <a:solidFill>
                <a:srgbClr val="674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5012040" y="3311568"/>
              <a:ext cx="773998" cy="68729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4539241" y="2500069"/>
              <a:ext cx="473075" cy="1155700"/>
            </a:xfrm>
            <a:custGeom>
              <a:rect b="b" l="l" r="r" t="t"/>
              <a:pathLst>
                <a:path extrusionOk="0" h="1155700" w="473075">
                  <a:moveTo>
                    <a:pt x="0" y="0"/>
                  </a:moveTo>
                  <a:lnTo>
                    <a:pt x="472799" y="1155297"/>
                  </a:lnTo>
                </a:path>
              </a:pathLst>
            </a:custGeom>
            <a:noFill/>
            <a:ln cap="flat" cmpd="sng" w="9525">
              <a:solidFill>
                <a:srgbClr val="674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881352" y="1843083"/>
              <a:ext cx="75524" cy="755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941277" y="1941858"/>
              <a:ext cx="75524" cy="7552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5237714" y="2311395"/>
              <a:ext cx="773998" cy="68729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552863" y="1503001"/>
              <a:ext cx="773998" cy="68729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8" name="Google Shape;308;p25"/>
          <p:cNvSpPr txBox="1"/>
          <p:nvPr/>
        </p:nvSpPr>
        <p:spPr>
          <a:xfrm>
            <a:off x="4105222" y="4031152"/>
            <a:ext cx="4603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dress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5238143" y="3977879"/>
            <a:ext cx="3219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tutu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5411909" y="2940285"/>
            <a:ext cx="4013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cake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2688069" y="1846646"/>
            <a:ext cx="3377680" cy="2433602"/>
            <a:chOff x="2688069" y="1846646"/>
            <a:chExt cx="3377680" cy="2433602"/>
          </a:xfrm>
        </p:grpSpPr>
        <p:sp>
          <p:nvSpPr>
            <p:cNvPr id="312" name="Google Shape;312;p25"/>
            <p:cNvSpPr/>
            <p:nvPr/>
          </p:nvSpPr>
          <p:spPr>
            <a:xfrm>
              <a:off x="4952115" y="1846646"/>
              <a:ext cx="619125" cy="462280"/>
            </a:xfrm>
            <a:custGeom>
              <a:rect b="b" l="l" r="r" t="t"/>
              <a:pathLst>
                <a:path extrusionOk="0" h="462280" w="619125">
                  <a:moveTo>
                    <a:pt x="59924" y="132974"/>
                  </a:moveTo>
                  <a:lnTo>
                    <a:pt x="618823" y="462074"/>
                  </a:lnTo>
                </a:path>
                <a:path extrusionOk="0" h="462280" w="619125">
                  <a:moveTo>
                    <a:pt x="0" y="34199"/>
                  </a:moveTo>
                  <a:lnTo>
                    <a:pt x="600898" y="0"/>
                  </a:lnTo>
                </a:path>
              </a:pathLst>
            </a:custGeom>
            <a:noFill/>
            <a:ln cap="flat" cmpd="sng" w="9525">
              <a:solidFill>
                <a:srgbClr val="E6B8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873867" y="3284568"/>
              <a:ext cx="934085" cy="995680"/>
            </a:xfrm>
            <a:custGeom>
              <a:rect b="b" l="l" r="r" t="t"/>
              <a:pathLst>
                <a:path extrusionOk="0" h="995679" w="934085">
                  <a:moveTo>
                    <a:pt x="0" y="155649"/>
                  </a:moveTo>
                  <a:lnTo>
                    <a:pt x="7936" y="106457"/>
                  </a:lnTo>
                  <a:lnTo>
                    <a:pt x="30035" y="63730"/>
                  </a:lnTo>
                  <a:lnTo>
                    <a:pt x="63730" y="30035"/>
                  </a:lnTo>
                  <a:lnTo>
                    <a:pt x="106457" y="7936"/>
                  </a:lnTo>
                  <a:lnTo>
                    <a:pt x="155649" y="0"/>
                  </a:lnTo>
                  <a:lnTo>
                    <a:pt x="778248" y="0"/>
                  </a:lnTo>
                  <a:lnTo>
                    <a:pt x="837810" y="11849"/>
                  </a:lnTo>
                  <a:lnTo>
                    <a:pt x="888298" y="45599"/>
                  </a:lnTo>
                  <a:lnTo>
                    <a:pt x="922048" y="96087"/>
                  </a:lnTo>
                  <a:lnTo>
                    <a:pt x="933898" y="155649"/>
                  </a:lnTo>
                  <a:lnTo>
                    <a:pt x="933898" y="839748"/>
                  </a:lnTo>
                  <a:lnTo>
                    <a:pt x="925961" y="888940"/>
                  </a:lnTo>
                  <a:lnTo>
                    <a:pt x="903862" y="931667"/>
                  </a:lnTo>
                  <a:lnTo>
                    <a:pt x="870167" y="965362"/>
                  </a:lnTo>
                  <a:lnTo>
                    <a:pt x="827440" y="987461"/>
                  </a:lnTo>
                  <a:lnTo>
                    <a:pt x="778248" y="995397"/>
                  </a:lnTo>
                  <a:lnTo>
                    <a:pt x="155649" y="995397"/>
                  </a:lnTo>
                  <a:lnTo>
                    <a:pt x="106457" y="987461"/>
                  </a:lnTo>
                  <a:lnTo>
                    <a:pt x="63730" y="965362"/>
                  </a:lnTo>
                  <a:lnTo>
                    <a:pt x="30035" y="931667"/>
                  </a:lnTo>
                  <a:lnTo>
                    <a:pt x="7936" y="888940"/>
                  </a:lnTo>
                  <a:lnTo>
                    <a:pt x="0" y="839748"/>
                  </a:lnTo>
                  <a:lnTo>
                    <a:pt x="0" y="155649"/>
                  </a:lnTo>
                  <a:close/>
                </a:path>
              </a:pathLst>
            </a:custGeom>
            <a:noFill/>
            <a:ln cap="flat" cmpd="sng" w="190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914290" y="3224668"/>
              <a:ext cx="934085" cy="995680"/>
            </a:xfrm>
            <a:custGeom>
              <a:rect b="b" l="l" r="r" t="t"/>
              <a:pathLst>
                <a:path extrusionOk="0" h="995679" w="934085">
                  <a:moveTo>
                    <a:pt x="0" y="155649"/>
                  </a:moveTo>
                  <a:lnTo>
                    <a:pt x="7936" y="106457"/>
                  </a:lnTo>
                  <a:lnTo>
                    <a:pt x="30035" y="63730"/>
                  </a:lnTo>
                  <a:lnTo>
                    <a:pt x="63730" y="30035"/>
                  </a:lnTo>
                  <a:lnTo>
                    <a:pt x="106457" y="7936"/>
                  </a:lnTo>
                  <a:lnTo>
                    <a:pt x="155649" y="0"/>
                  </a:lnTo>
                  <a:lnTo>
                    <a:pt x="778248" y="0"/>
                  </a:lnTo>
                  <a:lnTo>
                    <a:pt x="837810" y="11849"/>
                  </a:lnTo>
                  <a:lnTo>
                    <a:pt x="888298" y="45599"/>
                  </a:lnTo>
                  <a:lnTo>
                    <a:pt x="922048" y="96087"/>
                  </a:lnTo>
                  <a:lnTo>
                    <a:pt x="933898" y="155649"/>
                  </a:lnTo>
                  <a:lnTo>
                    <a:pt x="933898" y="839748"/>
                  </a:lnTo>
                  <a:lnTo>
                    <a:pt x="925961" y="888940"/>
                  </a:lnTo>
                  <a:lnTo>
                    <a:pt x="903862" y="931667"/>
                  </a:lnTo>
                  <a:lnTo>
                    <a:pt x="870167" y="965362"/>
                  </a:lnTo>
                  <a:lnTo>
                    <a:pt x="827440" y="987461"/>
                  </a:lnTo>
                  <a:lnTo>
                    <a:pt x="778248" y="995397"/>
                  </a:lnTo>
                  <a:lnTo>
                    <a:pt x="155649" y="995397"/>
                  </a:lnTo>
                  <a:lnTo>
                    <a:pt x="106457" y="987461"/>
                  </a:lnTo>
                  <a:lnTo>
                    <a:pt x="63730" y="965362"/>
                  </a:lnTo>
                  <a:lnTo>
                    <a:pt x="30035" y="931667"/>
                  </a:lnTo>
                  <a:lnTo>
                    <a:pt x="7936" y="888940"/>
                  </a:lnTo>
                  <a:lnTo>
                    <a:pt x="0" y="839748"/>
                  </a:lnTo>
                  <a:lnTo>
                    <a:pt x="0" y="155649"/>
                  </a:lnTo>
                  <a:close/>
                </a:path>
              </a:pathLst>
            </a:custGeom>
            <a:noFill/>
            <a:ln cap="flat" cmpd="sng" w="19025">
              <a:solidFill>
                <a:srgbClr val="741A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131664" y="2263745"/>
              <a:ext cx="934085" cy="930910"/>
            </a:xfrm>
            <a:custGeom>
              <a:rect b="b" l="l" r="r" t="t"/>
              <a:pathLst>
                <a:path extrusionOk="0" h="930910" w="934085">
                  <a:moveTo>
                    <a:pt x="0" y="155152"/>
                  </a:moveTo>
                  <a:lnTo>
                    <a:pt x="7910" y="106112"/>
                  </a:lnTo>
                  <a:lnTo>
                    <a:pt x="29939" y="63521"/>
                  </a:lnTo>
                  <a:lnTo>
                    <a:pt x="63530" y="29935"/>
                  </a:lnTo>
                  <a:lnTo>
                    <a:pt x="106127" y="7909"/>
                  </a:lnTo>
                  <a:lnTo>
                    <a:pt x="155174" y="0"/>
                  </a:lnTo>
                  <a:lnTo>
                    <a:pt x="778748" y="0"/>
                  </a:lnTo>
                  <a:lnTo>
                    <a:pt x="838129" y="11810"/>
                  </a:lnTo>
                  <a:lnTo>
                    <a:pt x="888473" y="45442"/>
                  </a:lnTo>
                  <a:lnTo>
                    <a:pt x="922098" y="95778"/>
                  </a:lnTo>
                  <a:lnTo>
                    <a:pt x="933898" y="155152"/>
                  </a:lnTo>
                  <a:lnTo>
                    <a:pt x="933898" y="775748"/>
                  </a:lnTo>
                  <a:lnTo>
                    <a:pt x="925989" y="824783"/>
                  </a:lnTo>
                  <a:lnTo>
                    <a:pt x="903966" y="867372"/>
                  </a:lnTo>
                  <a:lnTo>
                    <a:pt x="870383" y="900959"/>
                  </a:lnTo>
                  <a:lnTo>
                    <a:pt x="827792" y="922987"/>
                  </a:lnTo>
                  <a:lnTo>
                    <a:pt x="778748" y="930898"/>
                  </a:lnTo>
                  <a:lnTo>
                    <a:pt x="155174" y="930898"/>
                  </a:lnTo>
                  <a:lnTo>
                    <a:pt x="106127" y="922987"/>
                  </a:lnTo>
                  <a:lnTo>
                    <a:pt x="63530" y="900959"/>
                  </a:lnTo>
                  <a:lnTo>
                    <a:pt x="29939" y="867372"/>
                  </a:lnTo>
                  <a:lnTo>
                    <a:pt x="7910" y="824783"/>
                  </a:lnTo>
                  <a:lnTo>
                    <a:pt x="0" y="775748"/>
                  </a:lnTo>
                  <a:lnTo>
                    <a:pt x="0" y="155152"/>
                  </a:lnTo>
                  <a:close/>
                </a:path>
              </a:pathLst>
            </a:custGeom>
            <a:noFill/>
            <a:ln cap="flat" cmpd="sng" w="190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2688069" y="1972320"/>
              <a:ext cx="744298" cy="68729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2947144" y="2910519"/>
              <a:ext cx="773998" cy="68729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8" name="Google Shape;318;p25"/>
          <p:cNvSpPr/>
          <p:nvPr/>
        </p:nvSpPr>
        <p:spPr>
          <a:xfrm>
            <a:off x="2811094" y="4477941"/>
            <a:ext cx="325199" cy="31829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25"/>
          <p:cNvSpPr txBox="1"/>
          <p:nvPr/>
        </p:nvSpPr>
        <p:spPr>
          <a:xfrm>
            <a:off x="3197256" y="4522245"/>
            <a:ext cx="9398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MSCOCO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4398641" y="4555926"/>
            <a:ext cx="1559996" cy="18333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21" name="Google Shape;321;p25"/>
          <p:cNvGrpSpPr/>
          <p:nvPr/>
        </p:nvGrpSpPr>
        <p:grpSpPr>
          <a:xfrm>
            <a:off x="6733136" y="2321745"/>
            <a:ext cx="1143000" cy="2329520"/>
            <a:chOff x="6733136" y="2321745"/>
            <a:chExt cx="1143000" cy="2329520"/>
          </a:xfrm>
        </p:grpSpPr>
        <p:sp>
          <p:nvSpPr>
            <p:cNvPr id="322" name="Google Shape;322;p25"/>
            <p:cNvSpPr/>
            <p:nvPr/>
          </p:nvSpPr>
          <p:spPr>
            <a:xfrm>
              <a:off x="6961910" y="4296991"/>
              <a:ext cx="685498" cy="354274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6733136" y="2321745"/>
              <a:ext cx="1143000" cy="1953895"/>
            </a:xfrm>
            <a:custGeom>
              <a:rect b="b" l="l" r="r" t="t"/>
              <a:pathLst>
                <a:path extrusionOk="0" h="1953895" w="1143000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07" y="117600"/>
                  </a:lnTo>
                  <a:lnTo>
                    <a:pt x="1142997" y="190499"/>
                  </a:lnTo>
                  <a:lnTo>
                    <a:pt x="1142997" y="1763396"/>
                  </a:lnTo>
                  <a:lnTo>
                    <a:pt x="1137967" y="1807073"/>
                  </a:lnTo>
                  <a:lnTo>
                    <a:pt x="1123637" y="1847168"/>
                  </a:lnTo>
                  <a:lnTo>
                    <a:pt x="1101151" y="1882539"/>
                  </a:lnTo>
                  <a:lnTo>
                    <a:pt x="1071652" y="1912042"/>
                  </a:lnTo>
                  <a:lnTo>
                    <a:pt x="1036281" y="1934531"/>
                  </a:lnTo>
                  <a:lnTo>
                    <a:pt x="996182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4" name="Google Shape;324;p25"/>
          <p:cNvSpPr txBox="1"/>
          <p:nvPr/>
        </p:nvSpPr>
        <p:spPr>
          <a:xfrm>
            <a:off x="6874361" y="336954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6874336" y="240824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6912611" y="3886192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6912585" y="288889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5"/>
          <p:cNvGrpSpPr/>
          <p:nvPr/>
        </p:nvGrpSpPr>
        <p:grpSpPr>
          <a:xfrm>
            <a:off x="6520361" y="1516471"/>
            <a:ext cx="1560195" cy="2369981"/>
            <a:chOff x="6520361" y="1516471"/>
            <a:chExt cx="1560195" cy="2369981"/>
          </a:xfrm>
        </p:grpSpPr>
        <p:sp>
          <p:nvSpPr>
            <p:cNvPr id="329" name="Google Shape;329;p25"/>
            <p:cNvSpPr/>
            <p:nvPr/>
          </p:nvSpPr>
          <p:spPr>
            <a:xfrm>
              <a:off x="6520361" y="1516471"/>
              <a:ext cx="1560195" cy="248285"/>
            </a:xfrm>
            <a:custGeom>
              <a:rect b="b" l="l" r="r" t="t"/>
              <a:pathLst>
                <a:path extrusionOk="0" h="248285" w="1560195">
                  <a:moveTo>
                    <a:pt x="0" y="41349"/>
                  </a:moveTo>
                  <a:lnTo>
                    <a:pt x="3251" y="25254"/>
                  </a:lnTo>
                  <a:lnTo>
                    <a:pt x="12118" y="12110"/>
                  </a:lnTo>
                  <a:lnTo>
                    <a:pt x="25270" y="3249"/>
                  </a:lnTo>
                  <a:lnTo>
                    <a:pt x="41374" y="0"/>
                  </a:lnTo>
                  <a:lnTo>
                    <a:pt x="1518646" y="0"/>
                  </a:lnTo>
                  <a:lnTo>
                    <a:pt x="1553057" y="18408"/>
                  </a:lnTo>
                  <a:lnTo>
                    <a:pt x="1559996" y="41349"/>
                  </a:lnTo>
                  <a:lnTo>
                    <a:pt x="1559996" y="206747"/>
                  </a:lnTo>
                  <a:lnTo>
                    <a:pt x="1556749" y="222842"/>
                  </a:lnTo>
                  <a:lnTo>
                    <a:pt x="1547890" y="235987"/>
                  </a:lnTo>
                  <a:lnTo>
                    <a:pt x="1534747" y="244849"/>
                  </a:lnTo>
                  <a:lnTo>
                    <a:pt x="1518646" y="248099"/>
                  </a:lnTo>
                  <a:lnTo>
                    <a:pt x="41374" y="248099"/>
                  </a:lnTo>
                  <a:lnTo>
                    <a:pt x="25270" y="244849"/>
                  </a:lnTo>
                  <a:lnTo>
                    <a:pt x="12118" y="235987"/>
                  </a:lnTo>
                  <a:lnTo>
                    <a:pt x="3251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7300885" y="1821793"/>
              <a:ext cx="3810" cy="500380"/>
            </a:xfrm>
            <a:custGeom>
              <a:rect b="b" l="l" r="r" t="t"/>
              <a:pathLst>
                <a:path extrusionOk="0" h="500380" w="3809">
                  <a:moveTo>
                    <a:pt x="3749" y="4999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2"/>
                  </a:moveTo>
                  <a:lnTo>
                    <a:pt x="15424" y="0"/>
                  </a:lnTo>
                  <a:lnTo>
                    <a:pt x="31474" y="43104"/>
                  </a:lnTo>
                  <a:lnTo>
                    <a:pt x="0" y="43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4"/>
                  </a:moveTo>
                  <a:lnTo>
                    <a:pt x="15424" y="0"/>
                  </a:lnTo>
                  <a:lnTo>
                    <a:pt x="0" y="43342"/>
                  </a:lnTo>
                  <a:lnTo>
                    <a:pt x="31474" y="43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7261360" y="378104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7261385" y="326439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7261335" y="278374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7654434" y="3449993"/>
              <a:ext cx="190500" cy="260350"/>
            </a:xfrm>
            <a:custGeom>
              <a:rect b="b" l="l" r="r" t="t"/>
              <a:pathLst>
                <a:path extrusionOk="0" h="260350" w="190500">
                  <a:moveTo>
                    <a:pt x="0" y="251024"/>
                  </a:moveTo>
                  <a:lnTo>
                    <a:pt x="7701" y="254062"/>
                  </a:lnTo>
                  <a:lnTo>
                    <a:pt x="28465" y="258586"/>
                  </a:lnTo>
                  <a:lnTo>
                    <a:pt x="58777" y="259792"/>
                  </a:lnTo>
                  <a:lnTo>
                    <a:pt x="95124" y="252874"/>
                  </a:lnTo>
                  <a:lnTo>
                    <a:pt x="133363" y="234236"/>
                  </a:lnTo>
                  <a:lnTo>
                    <a:pt x="166824" y="205115"/>
                  </a:lnTo>
                  <a:lnTo>
                    <a:pt x="188211" y="167954"/>
                  </a:lnTo>
                  <a:lnTo>
                    <a:pt x="190224" y="125199"/>
                  </a:lnTo>
                  <a:lnTo>
                    <a:pt x="181941" y="102586"/>
                  </a:lnTo>
                  <a:lnTo>
                    <a:pt x="148079" y="58589"/>
                  </a:lnTo>
                  <a:lnTo>
                    <a:pt x="110204" y="30196"/>
                  </a:lnTo>
                  <a:lnTo>
                    <a:pt x="64174" y="9074"/>
                  </a:lnTo>
                  <a:lnTo>
                    <a:pt x="30049" y="574"/>
                  </a:lnTo>
                  <a:lnTo>
                    <a:pt x="265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7662334" y="344014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524" y="21349"/>
                  </a:moveTo>
                  <a:lnTo>
                    <a:pt x="0" y="8424"/>
                  </a:lnTo>
                  <a:lnTo>
                    <a:pt x="30149" y="0"/>
                  </a:lnTo>
                  <a:lnTo>
                    <a:pt x="18649" y="9849"/>
                  </a:lnTo>
                  <a:lnTo>
                    <a:pt x="28524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7662334" y="3440143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849"/>
                  </a:moveTo>
                  <a:lnTo>
                    <a:pt x="30149" y="0"/>
                  </a:lnTo>
                  <a:lnTo>
                    <a:pt x="0" y="8424"/>
                  </a:lnTo>
                  <a:lnTo>
                    <a:pt x="28524" y="21349"/>
                  </a:lnTo>
                  <a:lnTo>
                    <a:pt x="18649" y="98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5" name="Google Shape;345;p25"/>
          <p:cNvSpPr/>
          <p:nvPr/>
        </p:nvSpPr>
        <p:spPr>
          <a:xfrm>
            <a:off x="1166047" y="4375291"/>
            <a:ext cx="1304397" cy="1532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46" name="Google Shape;346;p25"/>
          <p:cNvGrpSpPr/>
          <p:nvPr/>
        </p:nvGrpSpPr>
        <p:grpSpPr>
          <a:xfrm>
            <a:off x="1166022" y="2316382"/>
            <a:ext cx="1304925" cy="1856105"/>
            <a:chOff x="1166022" y="2316382"/>
            <a:chExt cx="1304925" cy="1856105"/>
          </a:xfrm>
        </p:grpSpPr>
        <p:sp>
          <p:nvSpPr>
            <p:cNvPr id="347" name="Google Shape;347;p25"/>
            <p:cNvSpPr/>
            <p:nvPr/>
          </p:nvSpPr>
          <p:spPr>
            <a:xfrm>
              <a:off x="1166022" y="231638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1" y="167560"/>
                  </a:lnTo>
                  <a:lnTo>
                    <a:pt x="22097" y="121798"/>
                  </a:lnTo>
                  <a:lnTo>
                    <a:pt x="47761" y="81430"/>
                  </a:lnTo>
                  <a:lnTo>
                    <a:pt x="81428" y="47761"/>
                  </a:lnTo>
                  <a:lnTo>
                    <a:pt x="121795" y="22097"/>
                  </a:lnTo>
                  <a:lnTo>
                    <a:pt x="167555" y="5741"/>
                  </a:lnTo>
                  <a:lnTo>
                    <a:pt x="217404" y="0"/>
                  </a:lnTo>
                  <a:lnTo>
                    <a:pt x="1086992" y="0"/>
                  </a:lnTo>
                  <a:lnTo>
                    <a:pt x="1129604" y="4215"/>
                  </a:lnTo>
                  <a:lnTo>
                    <a:pt x="1170190" y="16549"/>
                  </a:lnTo>
                  <a:lnTo>
                    <a:pt x="1207608" y="36526"/>
                  </a:lnTo>
                  <a:lnTo>
                    <a:pt x="1240720" y="63677"/>
                  </a:lnTo>
                  <a:lnTo>
                    <a:pt x="1267870" y="96788"/>
                  </a:lnTo>
                  <a:lnTo>
                    <a:pt x="1287848" y="134208"/>
                  </a:lnTo>
                  <a:lnTo>
                    <a:pt x="1300181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5" y="1688235"/>
                  </a:lnTo>
                  <a:lnTo>
                    <a:pt x="1282300" y="1733999"/>
                  </a:lnTo>
                  <a:lnTo>
                    <a:pt x="1256636" y="1774369"/>
                  </a:lnTo>
                  <a:lnTo>
                    <a:pt x="1222968" y="1808041"/>
                  </a:lnTo>
                  <a:lnTo>
                    <a:pt x="1182602" y="1833708"/>
                  </a:lnTo>
                  <a:lnTo>
                    <a:pt x="1136841" y="1850066"/>
                  </a:lnTo>
                  <a:lnTo>
                    <a:pt x="1086992" y="1855808"/>
                  </a:lnTo>
                  <a:lnTo>
                    <a:pt x="217404" y="1855808"/>
                  </a:lnTo>
                  <a:lnTo>
                    <a:pt x="167555" y="1850066"/>
                  </a:lnTo>
                  <a:lnTo>
                    <a:pt x="121795" y="1833708"/>
                  </a:lnTo>
                  <a:lnTo>
                    <a:pt x="81428" y="1808041"/>
                  </a:lnTo>
                  <a:lnTo>
                    <a:pt x="47761" y="1774369"/>
                  </a:lnTo>
                  <a:lnTo>
                    <a:pt x="22097" y="1733999"/>
                  </a:lnTo>
                  <a:lnTo>
                    <a:pt x="5741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097" y="1050922"/>
                  </a:moveTo>
                  <a:lnTo>
                    <a:pt x="0" y="1050922"/>
                  </a:ln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922"/>
                  </a:move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lnTo>
                    <a:pt x="0" y="1050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0" name="Google Shape;350;p25"/>
          <p:cNvSpPr txBox="1"/>
          <p:nvPr/>
        </p:nvSpPr>
        <p:spPr>
          <a:xfrm>
            <a:off x="1613029" y="3536787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1469472" y="240288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25"/>
          <p:cNvGrpSpPr/>
          <p:nvPr/>
        </p:nvGrpSpPr>
        <p:grpSpPr>
          <a:xfrm>
            <a:off x="1064635" y="1511109"/>
            <a:ext cx="1507490" cy="1537445"/>
            <a:chOff x="1064635" y="1511109"/>
            <a:chExt cx="1507490" cy="1537445"/>
          </a:xfrm>
        </p:grpSpPr>
        <p:sp>
          <p:nvSpPr>
            <p:cNvPr id="353" name="Google Shape;353;p25"/>
            <p:cNvSpPr/>
            <p:nvPr/>
          </p:nvSpPr>
          <p:spPr>
            <a:xfrm>
              <a:off x="1818221" y="285741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064635" y="1511109"/>
              <a:ext cx="1507490" cy="248285"/>
            </a:xfrm>
            <a:custGeom>
              <a:rect b="b" l="l" r="r" t="t"/>
              <a:pathLst>
                <a:path extrusionOk="0" h="248285" w="1507489">
                  <a:moveTo>
                    <a:pt x="0" y="41349"/>
                  </a:moveTo>
                  <a:lnTo>
                    <a:pt x="3249" y="25254"/>
                  </a:lnTo>
                  <a:lnTo>
                    <a:pt x="12110" y="12110"/>
                  </a:lnTo>
                  <a:lnTo>
                    <a:pt x="25254" y="3249"/>
                  </a:lnTo>
                  <a:lnTo>
                    <a:pt x="41349" y="0"/>
                  </a:lnTo>
                  <a:lnTo>
                    <a:pt x="1465834" y="0"/>
                  </a:lnTo>
                  <a:lnTo>
                    <a:pt x="1500244" y="18408"/>
                  </a:lnTo>
                  <a:lnTo>
                    <a:pt x="1507184" y="41349"/>
                  </a:lnTo>
                  <a:lnTo>
                    <a:pt x="1507184" y="206747"/>
                  </a:lnTo>
                  <a:lnTo>
                    <a:pt x="1503936" y="222842"/>
                  </a:lnTo>
                  <a:lnTo>
                    <a:pt x="1495078" y="235987"/>
                  </a:lnTo>
                  <a:lnTo>
                    <a:pt x="1481935" y="244849"/>
                  </a:lnTo>
                  <a:lnTo>
                    <a:pt x="1465834" y="248099"/>
                  </a:lnTo>
                  <a:lnTo>
                    <a:pt x="41349" y="248099"/>
                  </a:lnTo>
                  <a:lnTo>
                    <a:pt x="25254" y="244849"/>
                  </a:lnTo>
                  <a:lnTo>
                    <a:pt x="12110" y="235987"/>
                  </a:lnTo>
                  <a:lnTo>
                    <a:pt x="3249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7" name="Google Shape;357;p25"/>
          <p:cNvSpPr txBox="1"/>
          <p:nvPr/>
        </p:nvSpPr>
        <p:spPr>
          <a:xfrm>
            <a:off x="1234004" y="1225038"/>
            <a:ext cx="6595109" cy="72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0" lvl="0" marL="0" marR="164401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scone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baseline="30000" i="1" lang="en" sz="1500">
                <a:latin typeface="Arial"/>
                <a:ea typeface="Arial"/>
                <a:cs typeface="Arial"/>
                <a:sym typeface="Arial"/>
              </a:rPr>
              <a:t>Image-Specific Loss	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Text-Specific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63195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zebra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25"/>
          <p:cNvGrpSpPr/>
          <p:nvPr/>
        </p:nvGrpSpPr>
        <p:grpSpPr>
          <a:xfrm>
            <a:off x="1802488" y="1773009"/>
            <a:ext cx="31750" cy="629964"/>
            <a:chOff x="1802488" y="1773009"/>
            <a:chExt cx="31750" cy="629964"/>
          </a:xfrm>
        </p:grpSpPr>
        <p:sp>
          <p:nvSpPr>
            <p:cNvPr id="359" name="Google Shape;359;p25"/>
            <p:cNvSpPr/>
            <p:nvPr/>
          </p:nvSpPr>
          <p:spPr>
            <a:xfrm>
              <a:off x="1818221" y="1816233"/>
              <a:ext cx="0" cy="586740"/>
            </a:xfrm>
            <a:custGeom>
              <a:rect b="b" l="l" r="r" t="t"/>
              <a:pathLst>
                <a:path extrusionOk="0" h="586739" w="120000">
                  <a:moveTo>
                    <a:pt x="0" y="58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802488" y="177300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802488" y="177300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2" name="Google Shape;362;p25"/>
          <p:cNvSpPr txBox="1"/>
          <p:nvPr/>
        </p:nvSpPr>
        <p:spPr>
          <a:xfrm>
            <a:off x="8905471" y="4854693"/>
            <a:ext cx="1524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384724" y="535134"/>
            <a:ext cx="46482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Combine to form a Caption Model</a:t>
            </a:r>
            <a:endParaRPr sz="3000"/>
          </a:p>
        </p:txBody>
      </p:sp>
      <p:grpSp>
        <p:nvGrpSpPr>
          <p:cNvPr id="368" name="Google Shape;368;p26"/>
          <p:cNvGrpSpPr/>
          <p:nvPr/>
        </p:nvGrpSpPr>
        <p:grpSpPr>
          <a:xfrm>
            <a:off x="3307468" y="2318232"/>
            <a:ext cx="1304925" cy="1856105"/>
            <a:chOff x="3307468" y="2318232"/>
            <a:chExt cx="1304925" cy="1856105"/>
          </a:xfrm>
        </p:grpSpPr>
        <p:sp>
          <p:nvSpPr>
            <p:cNvPr id="369" name="Google Shape;369;p26"/>
            <p:cNvSpPr/>
            <p:nvPr/>
          </p:nvSpPr>
          <p:spPr>
            <a:xfrm>
              <a:off x="3307468" y="231823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2" y="167560"/>
                  </a:lnTo>
                  <a:lnTo>
                    <a:pt x="22100" y="121798"/>
                  </a:lnTo>
                  <a:lnTo>
                    <a:pt x="47767" y="81430"/>
                  </a:lnTo>
                  <a:lnTo>
                    <a:pt x="81438" y="47761"/>
                  </a:lnTo>
                  <a:lnTo>
                    <a:pt x="121809" y="22097"/>
                  </a:lnTo>
                  <a:lnTo>
                    <a:pt x="167572" y="5741"/>
                  </a:lnTo>
                  <a:lnTo>
                    <a:pt x="217424" y="0"/>
                  </a:lnTo>
                  <a:lnTo>
                    <a:pt x="1086997" y="0"/>
                  </a:lnTo>
                  <a:lnTo>
                    <a:pt x="1129618" y="4215"/>
                  </a:lnTo>
                  <a:lnTo>
                    <a:pt x="1170207" y="16549"/>
                  </a:lnTo>
                  <a:lnTo>
                    <a:pt x="1207622" y="36526"/>
                  </a:lnTo>
                  <a:lnTo>
                    <a:pt x="1240722" y="63677"/>
                  </a:lnTo>
                  <a:lnTo>
                    <a:pt x="1267873" y="96788"/>
                  </a:lnTo>
                  <a:lnTo>
                    <a:pt x="1287850" y="134208"/>
                  </a:lnTo>
                  <a:lnTo>
                    <a:pt x="1300182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6" y="1688235"/>
                  </a:lnTo>
                  <a:lnTo>
                    <a:pt x="1282302" y="1733999"/>
                  </a:lnTo>
                  <a:lnTo>
                    <a:pt x="1256639" y="1774369"/>
                  </a:lnTo>
                  <a:lnTo>
                    <a:pt x="1222973" y="1808041"/>
                  </a:lnTo>
                  <a:lnTo>
                    <a:pt x="1182608" y="1833708"/>
                  </a:lnTo>
                  <a:lnTo>
                    <a:pt x="1136848" y="1850066"/>
                  </a:lnTo>
                  <a:lnTo>
                    <a:pt x="1086997" y="1855808"/>
                  </a:lnTo>
                  <a:lnTo>
                    <a:pt x="217424" y="1855808"/>
                  </a:lnTo>
                  <a:lnTo>
                    <a:pt x="167572" y="1850066"/>
                  </a:lnTo>
                  <a:lnTo>
                    <a:pt x="121809" y="1833708"/>
                  </a:lnTo>
                  <a:lnTo>
                    <a:pt x="81438" y="1808041"/>
                  </a:lnTo>
                  <a:lnTo>
                    <a:pt x="47767" y="1774369"/>
                  </a:lnTo>
                  <a:lnTo>
                    <a:pt x="22100" y="1733999"/>
                  </a:lnTo>
                  <a:lnTo>
                    <a:pt x="5742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423043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122" y="1050872"/>
                  </a:moveTo>
                  <a:lnTo>
                    <a:pt x="0" y="1050872"/>
                  </a:ln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3423043" y="3050218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0" y="1050872"/>
                  </a:moveTo>
                  <a:lnTo>
                    <a:pt x="257774" y="0"/>
                  </a:lnTo>
                  <a:lnTo>
                    <a:pt x="773348" y="0"/>
                  </a:lnTo>
                  <a:lnTo>
                    <a:pt x="1031122" y="1050872"/>
                  </a:lnTo>
                  <a:lnTo>
                    <a:pt x="0" y="1050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2" name="Google Shape;372;p26"/>
          <p:cNvSpPr txBox="1"/>
          <p:nvPr/>
        </p:nvSpPr>
        <p:spPr>
          <a:xfrm>
            <a:off x="3733413" y="3538645"/>
            <a:ext cx="4108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3589867" y="2404732"/>
            <a:ext cx="697865" cy="3975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1166047" y="4375291"/>
            <a:ext cx="1304397" cy="153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26"/>
          <p:cNvSpPr/>
          <p:nvPr/>
        </p:nvSpPr>
        <p:spPr>
          <a:xfrm>
            <a:off x="4160716" y="4292816"/>
            <a:ext cx="329749" cy="3182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26"/>
          <p:cNvSpPr txBox="1"/>
          <p:nvPr/>
        </p:nvSpPr>
        <p:spPr>
          <a:xfrm>
            <a:off x="4551242" y="4337098"/>
            <a:ext cx="9398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MSCOCO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26"/>
          <p:cNvGrpSpPr/>
          <p:nvPr/>
        </p:nvGrpSpPr>
        <p:grpSpPr>
          <a:xfrm>
            <a:off x="3922867" y="1927143"/>
            <a:ext cx="3724542" cy="2724122"/>
            <a:chOff x="3922867" y="1927143"/>
            <a:chExt cx="3724542" cy="2724122"/>
          </a:xfrm>
        </p:grpSpPr>
        <p:sp>
          <p:nvSpPr>
            <p:cNvPr id="378" name="Google Shape;378;p26"/>
            <p:cNvSpPr/>
            <p:nvPr/>
          </p:nvSpPr>
          <p:spPr>
            <a:xfrm>
              <a:off x="4547765" y="1927143"/>
              <a:ext cx="225724" cy="1999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959667" y="2027810"/>
              <a:ext cx="565150" cy="290830"/>
            </a:xfrm>
            <a:custGeom>
              <a:rect b="b" l="l" r="r" t="t"/>
              <a:pathLst>
                <a:path extrusionOk="0" h="290830" w="565150">
                  <a:moveTo>
                    <a:pt x="0" y="290421"/>
                  </a:moveTo>
                  <a:lnTo>
                    <a:pt x="23522" y="218345"/>
                  </a:lnTo>
                  <a:lnTo>
                    <a:pt x="51365" y="183570"/>
                  </a:lnTo>
                  <a:lnTo>
                    <a:pt x="88544" y="150311"/>
                  </a:lnTo>
                  <a:lnTo>
                    <a:pt x="134018" y="119072"/>
                  </a:lnTo>
                  <a:lnTo>
                    <a:pt x="186749" y="90359"/>
                  </a:lnTo>
                  <a:lnTo>
                    <a:pt x="230447" y="70787"/>
                  </a:lnTo>
                  <a:lnTo>
                    <a:pt x="277211" y="53133"/>
                  </a:lnTo>
                  <a:lnTo>
                    <a:pt x="326600" y="37609"/>
                  </a:lnTo>
                  <a:lnTo>
                    <a:pt x="378174" y="24429"/>
                  </a:lnTo>
                  <a:lnTo>
                    <a:pt x="431505" y="13808"/>
                  </a:lnTo>
                  <a:lnTo>
                    <a:pt x="486149" y="5957"/>
                  </a:lnTo>
                  <a:lnTo>
                    <a:pt x="527714" y="2017"/>
                  </a:lnTo>
                  <a:lnTo>
                    <a:pt x="555623" y="367"/>
                  </a:lnTo>
                  <a:lnTo>
                    <a:pt x="557948" y="262"/>
                  </a:lnTo>
                  <a:lnTo>
                    <a:pt x="560273" y="167"/>
                  </a:lnTo>
                  <a:lnTo>
                    <a:pt x="562623" y="79"/>
                  </a:lnTo>
                  <a:lnTo>
                    <a:pt x="5649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374" y="21419"/>
                  </a:moveTo>
                  <a:lnTo>
                    <a:pt x="10899" y="10519"/>
                  </a:lnTo>
                  <a:lnTo>
                    <a:pt x="0" y="0"/>
                  </a:lnTo>
                  <a:lnTo>
                    <a:pt x="29624" y="10189"/>
                  </a:lnTo>
                  <a:lnTo>
                    <a:pt x="374" y="21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513740" y="201729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899" y="10519"/>
                  </a:moveTo>
                  <a:lnTo>
                    <a:pt x="374" y="21419"/>
                  </a:lnTo>
                  <a:lnTo>
                    <a:pt x="29624" y="10189"/>
                  </a:lnTo>
                  <a:lnTo>
                    <a:pt x="0" y="0"/>
                  </a:lnTo>
                  <a:lnTo>
                    <a:pt x="10899" y="105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4796615" y="2027868"/>
              <a:ext cx="539115" cy="311150"/>
            </a:xfrm>
            <a:custGeom>
              <a:rect b="b" l="l" r="r" t="t"/>
              <a:pathLst>
                <a:path extrusionOk="0" h="311150" w="539114">
                  <a:moveTo>
                    <a:pt x="538848" y="311026"/>
                  </a:moveTo>
                  <a:lnTo>
                    <a:pt x="533062" y="272154"/>
                  </a:lnTo>
                  <a:lnTo>
                    <a:pt x="516362" y="233823"/>
                  </a:lnTo>
                  <a:lnTo>
                    <a:pt x="489742" y="196574"/>
                  </a:lnTo>
                  <a:lnTo>
                    <a:pt x="454193" y="160949"/>
                  </a:lnTo>
                  <a:lnTo>
                    <a:pt x="410706" y="127487"/>
                  </a:lnTo>
                  <a:lnTo>
                    <a:pt x="360274" y="96732"/>
                  </a:lnTo>
                  <a:lnTo>
                    <a:pt x="318485" y="75768"/>
                  </a:lnTo>
                  <a:lnTo>
                    <a:pt x="273761" y="56858"/>
                  </a:lnTo>
                  <a:lnTo>
                    <a:pt x="226526" y="40230"/>
                  </a:lnTo>
                  <a:lnTo>
                    <a:pt x="177199" y="26114"/>
                  </a:lnTo>
                  <a:lnTo>
                    <a:pt x="126212" y="14738"/>
                  </a:lnTo>
                  <a:lnTo>
                    <a:pt x="73949" y="6329"/>
                  </a:lnTo>
                  <a:lnTo>
                    <a:pt x="34195" y="2106"/>
                  </a:lnTo>
                  <a:lnTo>
                    <a:pt x="824" y="3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199" y="21417"/>
                  </a:moveTo>
                  <a:lnTo>
                    <a:pt x="0" y="10102"/>
                  </a:lnTo>
                  <a:lnTo>
                    <a:pt x="29649" y="0"/>
                  </a:lnTo>
                  <a:lnTo>
                    <a:pt x="18724" y="10487"/>
                  </a:lnTo>
                  <a:lnTo>
                    <a:pt x="29199" y="21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4777890" y="2017380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487"/>
                  </a:moveTo>
                  <a:lnTo>
                    <a:pt x="29649" y="0"/>
                  </a:lnTo>
                  <a:lnTo>
                    <a:pt x="0" y="10102"/>
                  </a:lnTo>
                  <a:lnTo>
                    <a:pt x="29199" y="21417"/>
                  </a:lnTo>
                  <a:lnTo>
                    <a:pt x="18724" y="1048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938617" y="2859269"/>
              <a:ext cx="0" cy="191135"/>
            </a:xfrm>
            <a:custGeom>
              <a:rect b="b" l="l" r="r" t="t"/>
              <a:pathLst>
                <a:path extrusionOk="0" h="191135" w="120000">
                  <a:moveTo>
                    <a:pt x="0" y="1909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0" y="43249"/>
                  </a:lnTo>
                  <a:lnTo>
                    <a:pt x="15749" y="0"/>
                  </a:lnTo>
                  <a:lnTo>
                    <a:pt x="3147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922867" y="28160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49"/>
                  </a:moveTo>
                  <a:lnTo>
                    <a:pt x="15749" y="0"/>
                  </a:lnTo>
                  <a:lnTo>
                    <a:pt x="0" y="43249"/>
                  </a:lnTo>
                  <a:lnTo>
                    <a:pt x="3147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6961911" y="4296991"/>
              <a:ext cx="685498" cy="3542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9" name="Google Shape;389;p26"/>
          <p:cNvSpPr txBox="1"/>
          <p:nvPr/>
        </p:nvSpPr>
        <p:spPr>
          <a:xfrm>
            <a:off x="4419671" y="2134332"/>
            <a:ext cx="528955" cy="236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168275" lvl="0" marL="180340" marR="508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rial"/>
                <a:ea typeface="Arial"/>
                <a:cs typeface="Arial"/>
                <a:sym typeface="Arial"/>
              </a:rPr>
              <a:t>Elementwise  sum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1246704" y="1565905"/>
            <a:ext cx="1140460" cy="21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Arial"/>
              <a:ea typeface="Arial"/>
              <a:cs typeface="Arial"/>
              <a:sym typeface="Arial"/>
            </a:endParaRPr>
          </a:p>
          <a:p>
            <a:pPr indent="0" lvl="0" marL="25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CNN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26"/>
          <p:cNvGrpSpPr/>
          <p:nvPr/>
        </p:nvGrpSpPr>
        <p:grpSpPr>
          <a:xfrm>
            <a:off x="1064635" y="1511109"/>
            <a:ext cx="6811501" cy="2764531"/>
            <a:chOff x="1064635" y="1511109"/>
            <a:chExt cx="6811501" cy="2764531"/>
          </a:xfrm>
        </p:grpSpPr>
        <p:sp>
          <p:nvSpPr>
            <p:cNvPr id="392" name="Google Shape;392;p26"/>
            <p:cNvSpPr/>
            <p:nvPr/>
          </p:nvSpPr>
          <p:spPr>
            <a:xfrm>
              <a:off x="1166022" y="2316382"/>
              <a:ext cx="1304925" cy="1856105"/>
            </a:xfrm>
            <a:custGeom>
              <a:rect b="b" l="l" r="r" t="t"/>
              <a:pathLst>
                <a:path extrusionOk="0" h="1856104" w="1304925">
                  <a:moveTo>
                    <a:pt x="0" y="217412"/>
                  </a:moveTo>
                  <a:lnTo>
                    <a:pt x="5741" y="167560"/>
                  </a:lnTo>
                  <a:lnTo>
                    <a:pt x="22097" y="121798"/>
                  </a:lnTo>
                  <a:lnTo>
                    <a:pt x="47761" y="81430"/>
                  </a:lnTo>
                  <a:lnTo>
                    <a:pt x="81428" y="47761"/>
                  </a:lnTo>
                  <a:lnTo>
                    <a:pt x="121795" y="22097"/>
                  </a:lnTo>
                  <a:lnTo>
                    <a:pt x="167555" y="5741"/>
                  </a:lnTo>
                  <a:lnTo>
                    <a:pt x="217404" y="0"/>
                  </a:lnTo>
                  <a:lnTo>
                    <a:pt x="1086992" y="0"/>
                  </a:lnTo>
                  <a:lnTo>
                    <a:pt x="1129604" y="4215"/>
                  </a:lnTo>
                  <a:lnTo>
                    <a:pt x="1170190" y="16549"/>
                  </a:lnTo>
                  <a:lnTo>
                    <a:pt x="1207608" y="36526"/>
                  </a:lnTo>
                  <a:lnTo>
                    <a:pt x="1240720" y="63677"/>
                  </a:lnTo>
                  <a:lnTo>
                    <a:pt x="1267870" y="96788"/>
                  </a:lnTo>
                  <a:lnTo>
                    <a:pt x="1287848" y="134208"/>
                  </a:lnTo>
                  <a:lnTo>
                    <a:pt x="1300181" y="174795"/>
                  </a:lnTo>
                  <a:lnTo>
                    <a:pt x="1304397" y="217412"/>
                  </a:lnTo>
                  <a:lnTo>
                    <a:pt x="1304397" y="1638384"/>
                  </a:lnTo>
                  <a:lnTo>
                    <a:pt x="1298655" y="1688235"/>
                  </a:lnTo>
                  <a:lnTo>
                    <a:pt x="1282300" y="1733999"/>
                  </a:lnTo>
                  <a:lnTo>
                    <a:pt x="1256636" y="1774369"/>
                  </a:lnTo>
                  <a:lnTo>
                    <a:pt x="1222968" y="1808041"/>
                  </a:lnTo>
                  <a:lnTo>
                    <a:pt x="1182602" y="1833708"/>
                  </a:lnTo>
                  <a:lnTo>
                    <a:pt x="1136841" y="1850066"/>
                  </a:lnTo>
                  <a:lnTo>
                    <a:pt x="1086992" y="1855808"/>
                  </a:lnTo>
                  <a:lnTo>
                    <a:pt x="217404" y="1855808"/>
                  </a:lnTo>
                  <a:lnTo>
                    <a:pt x="167555" y="1850066"/>
                  </a:lnTo>
                  <a:lnTo>
                    <a:pt x="121795" y="1833708"/>
                  </a:lnTo>
                  <a:lnTo>
                    <a:pt x="81428" y="1808041"/>
                  </a:lnTo>
                  <a:lnTo>
                    <a:pt x="47761" y="1774369"/>
                  </a:lnTo>
                  <a:lnTo>
                    <a:pt x="22097" y="1733999"/>
                  </a:lnTo>
                  <a:lnTo>
                    <a:pt x="5741" y="1688235"/>
                  </a:lnTo>
                  <a:lnTo>
                    <a:pt x="0" y="1638384"/>
                  </a:lnTo>
                  <a:lnTo>
                    <a:pt x="0" y="217412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302672" y="3048343"/>
              <a:ext cx="1031240" cy="1050925"/>
            </a:xfrm>
            <a:custGeom>
              <a:rect b="b" l="l" r="r" t="t"/>
              <a:pathLst>
                <a:path extrusionOk="0" h="1050925" w="1031239">
                  <a:moveTo>
                    <a:pt x="1031097" y="1050922"/>
                  </a:moveTo>
                  <a:lnTo>
                    <a:pt x="0" y="1050922"/>
                  </a:lnTo>
                  <a:lnTo>
                    <a:pt x="257774" y="0"/>
                  </a:lnTo>
                  <a:lnTo>
                    <a:pt x="773323" y="0"/>
                  </a:lnTo>
                  <a:lnTo>
                    <a:pt x="1031097" y="1050922"/>
                  </a:lnTo>
                  <a:close/>
                </a:path>
              </a:pathLst>
            </a:custGeom>
            <a:solidFill>
              <a:srgbClr val="C8D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302672" y="2402882"/>
              <a:ext cx="1031240" cy="1696720"/>
            </a:xfrm>
            <a:custGeom>
              <a:rect b="b" l="l" r="r" t="t"/>
              <a:pathLst>
                <a:path extrusionOk="0" h="1696720" w="1031239">
                  <a:moveTo>
                    <a:pt x="0" y="1696384"/>
                  </a:moveTo>
                  <a:lnTo>
                    <a:pt x="257774" y="645461"/>
                  </a:lnTo>
                  <a:lnTo>
                    <a:pt x="773323" y="645461"/>
                  </a:lnTo>
                  <a:lnTo>
                    <a:pt x="1031097" y="1696384"/>
                  </a:lnTo>
                  <a:lnTo>
                    <a:pt x="0" y="1696384"/>
                  </a:lnTo>
                  <a:close/>
                </a:path>
                <a:path extrusionOk="0" h="1696720" w="1031239">
                  <a:moveTo>
                    <a:pt x="166799" y="0"/>
                  </a:moveTo>
                  <a:lnTo>
                    <a:pt x="864298" y="0"/>
                  </a:lnTo>
                  <a:lnTo>
                    <a:pt x="864298" y="397511"/>
                  </a:lnTo>
                  <a:lnTo>
                    <a:pt x="166799" y="397511"/>
                  </a:lnTo>
                  <a:lnTo>
                    <a:pt x="166799" y="0"/>
                  </a:lnTo>
                  <a:close/>
                </a:path>
                <a:path extrusionOk="0" h="1696720" w="1031239">
                  <a:moveTo>
                    <a:pt x="515548" y="645461"/>
                  </a:moveTo>
                  <a:lnTo>
                    <a:pt x="515548" y="45453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802488" y="28141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1064635" y="1511109"/>
              <a:ext cx="1507490" cy="248285"/>
            </a:xfrm>
            <a:custGeom>
              <a:rect b="b" l="l" r="r" t="t"/>
              <a:pathLst>
                <a:path extrusionOk="0" h="248285" w="1507489">
                  <a:moveTo>
                    <a:pt x="0" y="41349"/>
                  </a:moveTo>
                  <a:lnTo>
                    <a:pt x="3249" y="25254"/>
                  </a:lnTo>
                  <a:lnTo>
                    <a:pt x="12110" y="12110"/>
                  </a:lnTo>
                  <a:lnTo>
                    <a:pt x="25254" y="3249"/>
                  </a:lnTo>
                  <a:lnTo>
                    <a:pt x="41349" y="0"/>
                  </a:lnTo>
                  <a:lnTo>
                    <a:pt x="1465834" y="0"/>
                  </a:lnTo>
                  <a:lnTo>
                    <a:pt x="1500244" y="18408"/>
                  </a:lnTo>
                  <a:lnTo>
                    <a:pt x="1507184" y="41349"/>
                  </a:lnTo>
                  <a:lnTo>
                    <a:pt x="1507184" y="206747"/>
                  </a:lnTo>
                  <a:lnTo>
                    <a:pt x="1503936" y="222842"/>
                  </a:lnTo>
                  <a:lnTo>
                    <a:pt x="1495078" y="235987"/>
                  </a:lnTo>
                  <a:lnTo>
                    <a:pt x="1481935" y="244849"/>
                  </a:lnTo>
                  <a:lnTo>
                    <a:pt x="1465834" y="248099"/>
                  </a:lnTo>
                  <a:lnTo>
                    <a:pt x="41349" y="248099"/>
                  </a:lnTo>
                  <a:lnTo>
                    <a:pt x="25254" y="244849"/>
                  </a:lnTo>
                  <a:lnTo>
                    <a:pt x="12110" y="235987"/>
                  </a:lnTo>
                  <a:lnTo>
                    <a:pt x="3249" y="222842"/>
                  </a:lnTo>
                  <a:lnTo>
                    <a:pt x="0" y="206747"/>
                  </a:lnTo>
                  <a:lnTo>
                    <a:pt x="0" y="41349"/>
                  </a:lnTo>
                  <a:close/>
                </a:path>
              </a:pathLst>
            </a:custGeom>
            <a:noFill/>
            <a:ln cap="flat" cmpd="sng" w="19025">
              <a:solidFill>
                <a:srgbClr val="0B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6733136" y="2321745"/>
              <a:ext cx="1143000" cy="1953895"/>
            </a:xfrm>
            <a:custGeom>
              <a:rect b="b" l="l" r="r" t="t"/>
              <a:pathLst>
                <a:path extrusionOk="0" h="1953895" w="1143000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07" y="117600"/>
                  </a:lnTo>
                  <a:lnTo>
                    <a:pt x="1142997" y="190499"/>
                  </a:lnTo>
                  <a:lnTo>
                    <a:pt x="1142997" y="1763396"/>
                  </a:lnTo>
                  <a:lnTo>
                    <a:pt x="1137967" y="1807073"/>
                  </a:lnTo>
                  <a:lnTo>
                    <a:pt x="1123637" y="1847168"/>
                  </a:lnTo>
                  <a:lnTo>
                    <a:pt x="1101151" y="1882539"/>
                  </a:lnTo>
                  <a:lnTo>
                    <a:pt x="1071652" y="1912042"/>
                  </a:lnTo>
                  <a:lnTo>
                    <a:pt x="1036281" y="1934531"/>
                  </a:lnTo>
                  <a:lnTo>
                    <a:pt x="996182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6874361" y="3369543"/>
              <a:ext cx="774065" cy="354330"/>
            </a:xfrm>
            <a:custGeom>
              <a:rect b="b" l="l" r="r" t="t"/>
              <a:pathLst>
                <a:path extrusionOk="0" h="354329" w="774065">
                  <a:moveTo>
                    <a:pt x="773998" y="354299"/>
                  </a:moveTo>
                  <a:lnTo>
                    <a:pt x="0" y="354299"/>
                  </a:lnTo>
                  <a:lnTo>
                    <a:pt x="0" y="0"/>
                  </a:lnTo>
                  <a:lnTo>
                    <a:pt x="773998" y="0"/>
                  </a:lnTo>
                  <a:lnTo>
                    <a:pt x="773998" y="354299"/>
                  </a:lnTo>
                  <a:close/>
                </a:path>
              </a:pathLst>
            </a:custGeom>
            <a:solidFill>
              <a:srgbClr val="D8E9D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874361" y="3369543"/>
              <a:ext cx="774065" cy="354330"/>
            </a:xfrm>
            <a:custGeom>
              <a:rect b="b" l="l" r="r" t="t"/>
              <a:pathLst>
                <a:path extrusionOk="0" h="354329" w="774065">
                  <a:moveTo>
                    <a:pt x="0" y="0"/>
                  </a:moveTo>
                  <a:lnTo>
                    <a:pt x="773998" y="0"/>
                  </a:lnTo>
                  <a:lnTo>
                    <a:pt x="773998" y="354299"/>
                  </a:lnTo>
                  <a:lnTo>
                    <a:pt x="0" y="354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6874336" y="2408245"/>
              <a:ext cx="774065" cy="318770"/>
            </a:xfrm>
            <a:custGeom>
              <a:rect b="b" l="l" r="r" t="t"/>
              <a:pathLst>
                <a:path extrusionOk="0" h="318769" w="774065">
                  <a:moveTo>
                    <a:pt x="773998" y="318299"/>
                  </a:moveTo>
                  <a:lnTo>
                    <a:pt x="0" y="318299"/>
                  </a:lnTo>
                  <a:lnTo>
                    <a:pt x="0" y="0"/>
                  </a:lnTo>
                  <a:lnTo>
                    <a:pt x="773998" y="0"/>
                  </a:lnTo>
                  <a:lnTo>
                    <a:pt x="773998" y="318299"/>
                  </a:lnTo>
                  <a:close/>
                </a:path>
              </a:pathLst>
            </a:custGeom>
            <a:solidFill>
              <a:srgbClr val="F9CA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6874336" y="2408245"/>
              <a:ext cx="774065" cy="318770"/>
            </a:xfrm>
            <a:custGeom>
              <a:rect b="b" l="l" r="r" t="t"/>
              <a:pathLst>
                <a:path extrusionOk="0" h="318769" w="774065">
                  <a:moveTo>
                    <a:pt x="0" y="0"/>
                  </a:moveTo>
                  <a:lnTo>
                    <a:pt x="773998" y="0"/>
                  </a:lnTo>
                  <a:lnTo>
                    <a:pt x="773998" y="318299"/>
                  </a:lnTo>
                  <a:lnTo>
                    <a:pt x="0" y="318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6912611" y="3886192"/>
              <a:ext cx="697865" cy="318770"/>
            </a:xfrm>
            <a:custGeom>
              <a:rect b="b" l="l" r="r" t="t"/>
              <a:pathLst>
                <a:path extrusionOk="0" h="318770" w="697865">
                  <a:moveTo>
                    <a:pt x="697498" y="318299"/>
                  </a:moveTo>
                  <a:lnTo>
                    <a:pt x="0" y="318299"/>
                  </a:lnTo>
                  <a:lnTo>
                    <a:pt x="0" y="0"/>
                  </a:lnTo>
                  <a:lnTo>
                    <a:pt x="697498" y="0"/>
                  </a:lnTo>
                  <a:lnTo>
                    <a:pt x="697498" y="318299"/>
                  </a:lnTo>
                  <a:close/>
                </a:path>
              </a:pathLst>
            </a:custGeom>
            <a:solidFill>
              <a:srgbClr val="F9CA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912586" y="2888894"/>
              <a:ext cx="697865" cy="1315720"/>
            </a:xfrm>
            <a:custGeom>
              <a:rect b="b" l="l" r="r" t="t"/>
              <a:pathLst>
                <a:path extrusionOk="0" h="1315720" w="697865">
                  <a:moveTo>
                    <a:pt x="24" y="997297"/>
                  </a:moveTo>
                  <a:lnTo>
                    <a:pt x="697523" y="997297"/>
                  </a:lnTo>
                  <a:lnTo>
                    <a:pt x="697523" y="1315597"/>
                  </a:lnTo>
                  <a:lnTo>
                    <a:pt x="24" y="1315597"/>
                  </a:lnTo>
                  <a:lnTo>
                    <a:pt x="24" y="997297"/>
                  </a:lnTo>
                  <a:close/>
                </a:path>
                <a:path extrusionOk="0" h="1315720" w="697865">
                  <a:moveTo>
                    <a:pt x="0" y="0"/>
                  </a:moveTo>
                  <a:lnTo>
                    <a:pt x="697498" y="0"/>
                  </a:lnTo>
                  <a:lnTo>
                    <a:pt x="697498" y="318299"/>
                  </a:lnTo>
                  <a:lnTo>
                    <a:pt x="0" y="318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5" name="Google Shape;405;p26"/>
          <p:cNvSpPr/>
          <p:nvPr/>
        </p:nvSpPr>
        <p:spPr>
          <a:xfrm>
            <a:off x="3876967" y="151281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47" y="25255"/>
                </a:lnTo>
                <a:lnTo>
                  <a:pt x="12106" y="12111"/>
                </a:lnTo>
                <a:lnTo>
                  <a:pt x="25249" y="3249"/>
                </a:lnTo>
                <a:lnTo>
                  <a:pt x="41349" y="0"/>
                </a:lnTo>
                <a:lnTo>
                  <a:pt x="1518621" y="0"/>
                </a:lnTo>
                <a:lnTo>
                  <a:pt x="1553032" y="18410"/>
                </a:lnTo>
                <a:lnTo>
                  <a:pt x="1559971" y="41349"/>
                </a:lnTo>
                <a:lnTo>
                  <a:pt x="1559971" y="206749"/>
                </a:lnTo>
                <a:lnTo>
                  <a:pt x="1556724" y="222845"/>
                </a:lnTo>
                <a:lnTo>
                  <a:pt x="1547865" y="235988"/>
                </a:lnTo>
                <a:lnTo>
                  <a:pt x="1534722" y="244850"/>
                </a:lnTo>
                <a:lnTo>
                  <a:pt x="1518621" y="248099"/>
                </a:lnTo>
                <a:lnTo>
                  <a:pt x="41349" y="248099"/>
                </a:lnTo>
                <a:lnTo>
                  <a:pt x="25249" y="244850"/>
                </a:lnTo>
                <a:lnTo>
                  <a:pt x="12106" y="235988"/>
                </a:lnTo>
                <a:lnTo>
                  <a:pt x="3247" y="222845"/>
                </a:lnTo>
                <a:lnTo>
                  <a:pt x="0" y="206749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26"/>
          <p:cNvSpPr txBox="1"/>
          <p:nvPr/>
        </p:nvSpPr>
        <p:spPr>
          <a:xfrm>
            <a:off x="4171540" y="1542880"/>
            <a:ext cx="9690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Image-Text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6781820" y="1571267"/>
            <a:ext cx="103505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Arial"/>
                <a:ea typeface="Arial"/>
                <a:cs typeface="Arial"/>
                <a:sym typeface="Arial"/>
              </a:rPr>
              <a:t>Text-Specific Loss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87325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257809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42570" marR="0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6520361" y="1516471"/>
            <a:ext cx="1560195" cy="248285"/>
          </a:xfrm>
          <a:custGeom>
            <a:rect b="b" l="l" r="r" t="t"/>
            <a:pathLst>
              <a:path extrusionOk="0" h="248285" w="1560195">
                <a:moveTo>
                  <a:pt x="0" y="41349"/>
                </a:moveTo>
                <a:lnTo>
                  <a:pt x="3251" y="25254"/>
                </a:lnTo>
                <a:lnTo>
                  <a:pt x="12118" y="12110"/>
                </a:lnTo>
                <a:lnTo>
                  <a:pt x="25270" y="3249"/>
                </a:lnTo>
                <a:lnTo>
                  <a:pt x="41374" y="0"/>
                </a:lnTo>
                <a:lnTo>
                  <a:pt x="1518646" y="0"/>
                </a:lnTo>
                <a:lnTo>
                  <a:pt x="1553057" y="18408"/>
                </a:lnTo>
                <a:lnTo>
                  <a:pt x="1559996" y="41349"/>
                </a:lnTo>
                <a:lnTo>
                  <a:pt x="1559996" y="206747"/>
                </a:lnTo>
                <a:lnTo>
                  <a:pt x="1556749" y="222842"/>
                </a:lnTo>
                <a:lnTo>
                  <a:pt x="1547890" y="235987"/>
                </a:lnTo>
                <a:lnTo>
                  <a:pt x="1534747" y="244849"/>
                </a:lnTo>
                <a:lnTo>
                  <a:pt x="1518646" y="248099"/>
                </a:lnTo>
                <a:lnTo>
                  <a:pt x="41374" y="248099"/>
                </a:lnTo>
                <a:lnTo>
                  <a:pt x="25270" y="244849"/>
                </a:lnTo>
                <a:lnTo>
                  <a:pt x="12118" y="235987"/>
                </a:lnTo>
                <a:lnTo>
                  <a:pt x="3251" y="222842"/>
                </a:lnTo>
                <a:lnTo>
                  <a:pt x="0" y="206747"/>
                </a:lnTo>
                <a:lnTo>
                  <a:pt x="0" y="41349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1802488" y="1773008"/>
            <a:ext cx="6031016" cy="2519782"/>
            <a:chOff x="1802488" y="1773008"/>
            <a:chExt cx="6031016" cy="2519782"/>
          </a:xfrm>
        </p:grpSpPr>
        <p:sp>
          <p:nvSpPr>
            <p:cNvPr id="410" name="Google Shape;410;p26"/>
            <p:cNvSpPr/>
            <p:nvPr/>
          </p:nvSpPr>
          <p:spPr>
            <a:xfrm>
              <a:off x="4658190" y="1818008"/>
              <a:ext cx="2540" cy="118745"/>
            </a:xfrm>
            <a:custGeom>
              <a:rect b="b" l="l" r="r" t="t"/>
              <a:pathLst>
                <a:path extrusionOk="0" h="118744" w="2539">
                  <a:moveTo>
                    <a:pt x="2424" y="11865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539"/>
                  </a:moveTo>
                  <a:lnTo>
                    <a:pt x="14849" y="0"/>
                  </a:lnTo>
                  <a:lnTo>
                    <a:pt x="31449" y="42894"/>
                  </a:lnTo>
                  <a:lnTo>
                    <a:pt x="0" y="43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642465" y="177479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49" y="42894"/>
                  </a:moveTo>
                  <a:lnTo>
                    <a:pt x="14849" y="0"/>
                  </a:lnTo>
                  <a:lnTo>
                    <a:pt x="0" y="43539"/>
                  </a:lnTo>
                  <a:lnTo>
                    <a:pt x="31449" y="4289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763965" y="2338895"/>
              <a:ext cx="1143635" cy="1953895"/>
            </a:xfrm>
            <a:custGeom>
              <a:rect b="b" l="l" r="r" t="t"/>
              <a:pathLst>
                <a:path extrusionOk="0" h="1953895" w="1143635">
                  <a:moveTo>
                    <a:pt x="0" y="190499"/>
                  </a:moveTo>
                  <a:lnTo>
                    <a:pt x="5031" y="146820"/>
                  </a:lnTo>
                  <a:lnTo>
                    <a:pt x="19364" y="106723"/>
                  </a:lnTo>
                  <a:lnTo>
                    <a:pt x="41855" y="71352"/>
                  </a:lnTo>
                  <a:lnTo>
                    <a:pt x="71360" y="41851"/>
                  </a:lnTo>
                  <a:lnTo>
                    <a:pt x="106736" y="19363"/>
                  </a:lnTo>
                  <a:lnTo>
                    <a:pt x="146838" y="5031"/>
                  </a:lnTo>
                  <a:lnTo>
                    <a:pt x="190524" y="0"/>
                  </a:lnTo>
                  <a:lnTo>
                    <a:pt x="952498" y="0"/>
                  </a:lnTo>
                  <a:lnTo>
                    <a:pt x="1025410" y="14500"/>
                  </a:lnTo>
                  <a:lnTo>
                    <a:pt x="1087222" y="55797"/>
                  </a:lnTo>
                  <a:lnTo>
                    <a:pt x="1128519" y="117600"/>
                  </a:lnTo>
                  <a:lnTo>
                    <a:pt x="1143022" y="190499"/>
                  </a:lnTo>
                  <a:lnTo>
                    <a:pt x="1143022" y="1763396"/>
                  </a:lnTo>
                  <a:lnTo>
                    <a:pt x="1137990" y="1807073"/>
                  </a:lnTo>
                  <a:lnTo>
                    <a:pt x="1123657" y="1847168"/>
                  </a:lnTo>
                  <a:lnTo>
                    <a:pt x="1101166" y="1882539"/>
                  </a:lnTo>
                  <a:lnTo>
                    <a:pt x="1071661" y="1912042"/>
                  </a:lnTo>
                  <a:lnTo>
                    <a:pt x="1036286" y="1934531"/>
                  </a:lnTo>
                  <a:lnTo>
                    <a:pt x="996183" y="1948864"/>
                  </a:lnTo>
                  <a:lnTo>
                    <a:pt x="952498" y="1953896"/>
                  </a:lnTo>
                  <a:lnTo>
                    <a:pt x="190524" y="1953896"/>
                  </a:lnTo>
                  <a:lnTo>
                    <a:pt x="146838" y="1948864"/>
                  </a:lnTo>
                  <a:lnTo>
                    <a:pt x="106736" y="1934531"/>
                  </a:lnTo>
                  <a:lnTo>
                    <a:pt x="71360" y="1912042"/>
                  </a:lnTo>
                  <a:lnTo>
                    <a:pt x="41855" y="1882539"/>
                  </a:lnTo>
                  <a:lnTo>
                    <a:pt x="19364" y="1847168"/>
                  </a:lnTo>
                  <a:lnTo>
                    <a:pt x="5031" y="1807073"/>
                  </a:lnTo>
                  <a:lnTo>
                    <a:pt x="0" y="1763396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cap="flat" cmpd="sng" w="19025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1818221" y="1816233"/>
              <a:ext cx="0" cy="586740"/>
            </a:xfrm>
            <a:custGeom>
              <a:rect b="b" l="l" r="r" t="t"/>
              <a:pathLst>
                <a:path extrusionOk="0" h="586739" w="120000">
                  <a:moveTo>
                    <a:pt x="0" y="58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1802488" y="177300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300885" y="1821793"/>
              <a:ext cx="3810" cy="500380"/>
            </a:xfrm>
            <a:custGeom>
              <a:rect b="b" l="l" r="r" t="t"/>
              <a:pathLst>
                <a:path extrusionOk="0" h="500380" w="3809">
                  <a:moveTo>
                    <a:pt x="3749" y="49995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43342"/>
                  </a:moveTo>
                  <a:lnTo>
                    <a:pt x="15424" y="0"/>
                  </a:lnTo>
                  <a:lnTo>
                    <a:pt x="31474" y="43104"/>
                  </a:lnTo>
                  <a:lnTo>
                    <a:pt x="0" y="43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7285135" y="1778571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104"/>
                  </a:moveTo>
                  <a:lnTo>
                    <a:pt x="15424" y="0"/>
                  </a:lnTo>
                  <a:lnTo>
                    <a:pt x="0" y="43342"/>
                  </a:lnTo>
                  <a:lnTo>
                    <a:pt x="31474" y="431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261360" y="378104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7245635" y="373781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261385" y="326439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7245635" y="322116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7261335" y="278374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7245610" y="274051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654434" y="3450317"/>
              <a:ext cx="179070" cy="259715"/>
            </a:xfrm>
            <a:custGeom>
              <a:rect b="b" l="l" r="r" t="t"/>
              <a:pathLst>
                <a:path extrusionOk="0" h="259714" w="179070">
                  <a:moveTo>
                    <a:pt x="0" y="250699"/>
                  </a:moveTo>
                  <a:lnTo>
                    <a:pt x="7244" y="253737"/>
                  </a:lnTo>
                  <a:lnTo>
                    <a:pt x="26778" y="258261"/>
                  </a:lnTo>
                  <a:lnTo>
                    <a:pt x="55297" y="259467"/>
                  </a:lnTo>
                  <a:lnTo>
                    <a:pt x="89499" y="252549"/>
                  </a:lnTo>
                  <a:lnTo>
                    <a:pt x="125488" y="233911"/>
                  </a:lnTo>
                  <a:lnTo>
                    <a:pt x="156980" y="204790"/>
                  </a:lnTo>
                  <a:lnTo>
                    <a:pt x="177101" y="167629"/>
                  </a:lnTo>
                  <a:lnTo>
                    <a:pt x="178974" y="124874"/>
                  </a:lnTo>
                  <a:lnTo>
                    <a:pt x="171162" y="102261"/>
                  </a:lnTo>
                  <a:lnTo>
                    <a:pt x="139244" y="58264"/>
                  </a:lnTo>
                  <a:lnTo>
                    <a:pt x="103536" y="29871"/>
                  </a:lnTo>
                  <a:lnTo>
                    <a:pt x="60149" y="8749"/>
                  </a:lnTo>
                  <a:lnTo>
                    <a:pt x="27999" y="249"/>
                  </a:lnTo>
                  <a:lnTo>
                    <a:pt x="2652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7662309" y="3440567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424" y="21324"/>
                  </a:moveTo>
                  <a:lnTo>
                    <a:pt x="0" y="8149"/>
                  </a:lnTo>
                  <a:lnTo>
                    <a:pt x="30249" y="0"/>
                  </a:lnTo>
                  <a:lnTo>
                    <a:pt x="18649" y="9749"/>
                  </a:lnTo>
                  <a:lnTo>
                    <a:pt x="28424" y="21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7662309" y="3440567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749"/>
                  </a:moveTo>
                  <a:lnTo>
                    <a:pt x="30249" y="0"/>
                  </a:lnTo>
                  <a:lnTo>
                    <a:pt x="0" y="8149"/>
                  </a:lnTo>
                  <a:lnTo>
                    <a:pt x="28424" y="21324"/>
                  </a:lnTo>
                  <a:lnTo>
                    <a:pt x="18649" y="97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2" name="Google Shape;432;p26"/>
          <p:cNvSpPr txBox="1"/>
          <p:nvPr/>
        </p:nvSpPr>
        <p:spPr>
          <a:xfrm>
            <a:off x="4905214" y="3386693"/>
            <a:ext cx="774065" cy="354330"/>
          </a:xfrm>
          <a:prstGeom prst="rect">
            <a:avLst/>
          </a:prstGeom>
          <a:solidFill>
            <a:srgbClr val="D8E9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49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4905164" y="2425395"/>
            <a:ext cx="7740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lang="en" sz="1575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6"/>
          <p:cNvSpPr txBox="1"/>
          <p:nvPr/>
        </p:nvSpPr>
        <p:spPr>
          <a:xfrm>
            <a:off x="4943440" y="3903341"/>
            <a:ext cx="697865" cy="318770"/>
          </a:xfrm>
          <a:prstGeom prst="rect">
            <a:avLst/>
          </a:prstGeom>
          <a:solidFill>
            <a:srgbClr val="F9CA9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glove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 txBox="1"/>
          <p:nvPr/>
        </p:nvSpPr>
        <p:spPr>
          <a:xfrm>
            <a:off x="4943414" y="2906044"/>
            <a:ext cx="697865" cy="31877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26"/>
          <p:cNvGrpSpPr/>
          <p:nvPr/>
        </p:nvGrpSpPr>
        <p:grpSpPr>
          <a:xfrm>
            <a:off x="1020797" y="1462047"/>
            <a:ext cx="7093159" cy="3220170"/>
            <a:chOff x="1020797" y="1462047"/>
            <a:chExt cx="7093159" cy="3220170"/>
          </a:xfrm>
        </p:grpSpPr>
        <p:sp>
          <p:nvSpPr>
            <p:cNvPr id="437" name="Google Shape;437;p26"/>
            <p:cNvSpPr/>
            <p:nvPr/>
          </p:nvSpPr>
          <p:spPr>
            <a:xfrm>
              <a:off x="5292189" y="3798192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5276464" y="375496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5292189" y="3281543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5276464" y="323831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5292164" y="2800894"/>
              <a:ext cx="0" cy="105410"/>
            </a:xfrm>
            <a:custGeom>
              <a:rect b="b" l="l" r="r" t="t"/>
              <a:pathLst>
                <a:path extrusionOk="0" h="105410" w="120000">
                  <a:moveTo>
                    <a:pt x="0" y="105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5276439" y="275766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5685263" y="3467393"/>
              <a:ext cx="189865" cy="284480"/>
            </a:xfrm>
            <a:custGeom>
              <a:rect b="b" l="l" r="r" t="t"/>
              <a:pathLst>
                <a:path extrusionOk="0" h="284479" w="189864">
                  <a:moveTo>
                    <a:pt x="0" y="250774"/>
                  </a:moveTo>
                  <a:lnTo>
                    <a:pt x="7684" y="263793"/>
                  </a:lnTo>
                  <a:lnTo>
                    <a:pt x="28399" y="276811"/>
                  </a:lnTo>
                  <a:lnTo>
                    <a:pt x="58640" y="284243"/>
                  </a:lnTo>
                  <a:lnTo>
                    <a:pt x="94899" y="280499"/>
                  </a:lnTo>
                  <a:lnTo>
                    <a:pt x="133061" y="261510"/>
                  </a:lnTo>
                  <a:lnTo>
                    <a:pt x="166452" y="229255"/>
                  </a:lnTo>
                  <a:lnTo>
                    <a:pt x="187792" y="187223"/>
                  </a:lnTo>
                  <a:lnTo>
                    <a:pt x="189799" y="138899"/>
                  </a:lnTo>
                  <a:lnTo>
                    <a:pt x="181540" y="113550"/>
                  </a:lnTo>
                  <a:lnTo>
                    <a:pt x="147752" y="64604"/>
                  </a:lnTo>
                  <a:lnTo>
                    <a:pt x="109952" y="33209"/>
                  </a:lnTo>
                  <a:lnTo>
                    <a:pt x="63999" y="9974"/>
                  </a:lnTo>
                  <a:lnTo>
                    <a:pt x="29974" y="599"/>
                  </a:lnTo>
                  <a:lnTo>
                    <a:pt x="265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693163" y="345761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28424" y="21349"/>
                  </a:moveTo>
                  <a:lnTo>
                    <a:pt x="0" y="8224"/>
                  </a:lnTo>
                  <a:lnTo>
                    <a:pt x="30199" y="0"/>
                  </a:lnTo>
                  <a:lnTo>
                    <a:pt x="18649" y="9774"/>
                  </a:lnTo>
                  <a:lnTo>
                    <a:pt x="28424" y="2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5693163" y="3457618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18649" y="9774"/>
                  </a:moveTo>
                  <a:lnTo>
                    <a:pt x="30199" y="0"/>
                  </a:lnTo>
                  <a:lnTo>
                    <a:pt x="0" y="8224"/>
                  </a:lnTo>
                  <a:lnTo>
                    <a:pt x="28424" y="21349"/>
                  </a:lnTo>
                  <a:lnTo>
                    <a:pt x="18649" y="97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020797" y="1462047"/>
              <a:ext cx="1606550" cy="3214370"/>
            </a:xfrm>
            <a:custGeom>
              <a:rect b="b" l="l" r="r" t="t"/>
              <a:pathLst>
                <a:path extrusionOk="0" h="3214370" w="1606550">
                  <a:moveTo>
                    <a:pt x="1606496" y="3213893"/>
                  </a:moveTo>
                  <a:lnTo>
                    <a:pt x="0" y="3213893"/>
                  </a:lnTo>
                  <a:lnTo>
                    <a:pt x="0" y="0"/>
                  </a:lnTo>
                  <a:lnTo>
                    <a:pt x="1606496" y="0"/>
                  </a:lnTo>
                  <a:lnTo>
                    <a:pt x="1606496" y="3213893"/>
                  </a:lnTo>
                  <a:close/>
                </a:path>
              </a:pathLst>
            </a:custGeom>
            <a:solidFill>
              <a:srgbClr val="FFFFFF">
                <a:alpha val="8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503069" y="3244343"/>
              <a:ext cx="772160" cy="1905"/>
            </a:xfrm>
            <a:custGeom>
              <a:rect b="b" l="l" r="r" t="t"/>
              <a:pathLst>
                <a:path extrusionOk="0" h="1905" w="772160">
                  <a:moveTo>
                    <a:pt x="0" y="0"/>
                  </a:moveTo>
                  <a:lnTo>
                    <a:pt x="771698" y="16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484344" y="3233668"/>
              <a:ext cx="29845" cy="21590"/>
            </a:xfrm>
            <a:custGeom>
              <a:rect b="b" l="l" r="r" t="t"/>
              <a:pathLst>
                <a:path extrusionOk="0" h="21589" w="29844">
                  <a:moveTo>
                    <a:pt x="29399" y="21424"/>
                  </a:moveTo>
                  <a:lnTo>
                    <a:pt x="0" y="10649"/>
                  </a:lnTo>
                  <a:lnTo>
                    <a:pt x="29449" y="0"/>
                  </a:lnTo>
                  <a:lnTo>
                    <a:pt x="18724" y="10674"/>
                  </a:lnTo>
                  <a:lnTo>
                    <a:pt x="29399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484344" y="3233668"/>
              <a:ext cx="29845" cy="21590"/>
            </a:xfrm>
            <a:custGeom>
              <a:rect b="b" l="l" r="r" t="t"/>
              <a:pathLst>
                <a:path extrusionOk="0" h="21589" w="29844">
                  <a:moveTo>
                    <a:pt x="18724" y="10674"/>
                  </a:moveTo>
                  <a:lnTo>
                    <a:pt x="29449" y="0"/>
                  </a:lnTo>
                  <a:lnTo>
                    <a:pt x="0" y="10649"/>
                  </a:lnTo>
                  <a:lnTo>
                    <a:pt x="29399" y="21424"/>
                  </a:lnTo>
                  <a:lnTo>
                    <a:pt x="18724" y="106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264043" y="32352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24" y="10749"/>
                  </a:lnTo>
                  <a:lnTo>
                    <a:pt x="49" y="0"/>
                  </a:lnTo>
                  <a:lnTo>
                    <a:pt x="29449" y="10774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264043" y="32352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24" y="10749"/>
                  </a:moveTo>
                  <a:lnTo>
                    <a:pt x="0" y="21424"/>
                  </a:lnTo>
                  <a:lnTo>
                    <a:pt x="29449" y="10774"/>
                  </a:lnTo>
                  <a:lnTo>
                    <a:pt x="49" y="0"/>
                  </a:lnTo>
                  <a:lnTo>
                    <a:pt x="10724" y="107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487086" y="1467847"/>
              <a:ext cx="1626870" cy="3214370"/>
            </a:xfrm>
            <a:custGeom>
              <a:rect b="b" l="l" r="r" t="t"/>
              <a:pathLst>
                <a:path extrusionOk="0" h="3214370" w="1626870">
                  <a:moveTo>
                    <a:pt x="1626596" y="3213893"/>
                  </a:moveTo>
                  <a:lnTo>
                    <a:pt x="0" y="3213893"/>
                  </a:lnTo>
                  <a:lnTo>
                    <a:pt x="0" y="0"/>
                  </a:lnTo>
                  <a:lnTo>
                    <a:pt x="1626596" y="0"/>
                  </a:lnTo>
                  <a:lnTo>
                    <a:pt x="1626596" y="3213893"/>
                  </a:lnTo>
                  <a:close/>
                </a:path>
              </a:pathLst>
            </a:custGeom>
            <a:solidFill>
              <a:srgbClr val="FFFFFF">
                <a:alpha val="8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56" name="Google Shape;456;p26"/>
          <p:cNvSpPr txBox="1"/>
          <p:nvPr/>
        </p:nvSpPr>
        <p:spPr>
          <a:xfrm>
            <a:off x="2792655" y="3362134"/>
            <a:ext cx="1714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Arial"/>
                <a:ea typeface="Arial"/>
                <a:cs typeface="Arial"/>
                <a:sym typeface="Arial"/>
              </a:rPr>
              <a:t>init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6"/>
          <p:cNvSpPr txBox="1"/>
          <p:nvPr/>
        </p:nvSpPr>
        <p:spPr>
          <a:xfrm>
            <a:off x="2576668" y="3495483"/>
            <a:ext cx="6038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Arial"/>
                <a:ea typeface="Arial"/>
                <a:cs typeface="Arial"/>
                <a:sym typeface="Arial"/>
              </a:rPr>
              <a:t>parameters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6"/>
          <p:cNvSpPr txBox="1"/>
          <p:nvPr/>
        </p:nvSpPr>
        <p:spPr>
          <a:xfrm>
            <a:off x="6203160" y="3350409"/>
            <a:ext cx="1714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Arial"/>
                <a:ea typeface="Arial"/>
                <a:cs typeface="Arial"/>
                <a:sym typeface="Arial"/>
              </a:rPr>
              <a:t>init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5987174" y="3483758"/>
            <a:ext cx="6038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Arial"/>
                <a:ea typeface="Arial"/>
                <a:cs typeface="Arial"/>
                <a:sym typeface="Arial"/>
              </a:rPr>
              <a:t>parameters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26"/>
          <p:cNvGrpSpPr/>
          <p:nvPr/>
        </p:nvGrpSpPr>
        <p:grpSpPr>
          <a:xfrm>
            <a:off x="5932837" y="3233568"/>
            <a:ext cx="801169" cy="21590"/>
            <a:chOff x="5932837" y="3233568"/>
            <a:chExt cx="801169" cy="21590"/>
          </a:xfrm>
        </p:grpSpPr>
        <p:sp>
          <p:nvSpPr>
            <p:cNvPr id="461" name="Google Shape;461;p26"/>
            <p:cNvSpPr/>
            <p:nvPr/>
          </p:nvSpPr>
          <p:spPr>
            <a:xfrm>
              <a:off x="5951562" y="3244268"/>
              <a:ext cx="763905" cy="0"/>
            </a:xfrm>
            <a:custGeom>
              <a:rect b="b" l="l" r="r" t="t"/>
              <a:pathLst>
                <a:path extrusionOk="0" h="120000" w="763904">
                  <a:moveTo>
                    <a:pt x="0" y="0"/>
                  </a:moveTo>
                  <a:lnTo>
                    <a:pt x="76332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5932837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29449" y="21424"/>
                  </a:moveTo>
                  <a:lnTo>
                    <a:pt x="0" y="10699"/>
                  </a:lnTo>
                  <a:lnTo>
                    <a:pt x="29449" y="0"/>
                  </a:lnTo>
                  <a:lnTo>
                    <a:pt x="18724" y="10699"/>
                  </a:lnTo>
                  <a:lnTo>
                    <a:pt x="29449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5932837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8724" y="10699"/>
                  </a:moveTo>
                  <a:lnTo>
                    <a:pt x="29449" y="0"/>
                  </a:lnTo>
                  <a:lnTo>
                    <a:pt x="0" y="10699"/>
                  </a:lnTo>
                  <a:lnTo>
                    <a:pt x="29449" y="21424"/>
                  </a:lnTo>
                  <a:lnTo>
                    <a:pt x="18724" y="106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04161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0" y="21424"/>
                  </a:moveTo>
                  <a:lnTo>
                    <a:pt x="10724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704161" y="3233568"/>
              <a:ext cx="29845" cy="21590"/>
            </a:xfrm>
            <a:custGeom>
              <a:rect b="b" l="l" r="r" t="t"/>
              <a:pathLst>
                <a:path extrusionOk="0" h="21589" w="29845">
                  <a:moveTo>
                    <a:pt x="10724" y="10699"/>
                  </a:moveTo>
                  <a:lnTo>
                    <a:pt x="0" y="21424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724" y="106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6" name="Google Shape;466;p26"/>
          <p:cNvSpPr txBox="1"/>
          <p:nvPr/>
        </p:nvSpPr>
        <p:spPr>
          <a:xfrm>
            <a:off x="8770376" y="4766031"/>
            <a:ext cx="177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445466" y="4625975"/>
            <a:ext cx="7987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Not different from existing caption models. Problem: </a:t>
            </a:r>
            <a:r>
              <a:rPr b="1" lang="en" sz="2000"/>
              <a:t>Forgetting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/>
          <p:nvPr>
            <p:ph idx="12" type="sldNum"/>
          </p:nvPr>
        </p:nvSpPr>
        <p:spPr>
          <a:xfrm>
            <a:off x="8744976" y="4768063"/>
            <a:ext cx="22860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27"/>
          <p:cNvSpPr txBox="1"/>
          <p:nvPr>
            <p:ph type="title"/>
          </p:nvPr>
        </p:nvSpPr>
        <p:spPr>
          <a:xfrm>
            <a:off x="384726" y="535125"/>
            <a:ext cx="1789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</a:rPr>
              <a:t>Insights</a:t>
            </a:r>
            <a:endParaRPr sz="3000"/>
          </a:p>
        </p:txBody>
      </p:sp>
      <p:sp>
        <p:nvSpPr>
          <p:cNvPr id="474" name="Google Shape;474;p27"/>
          <p:cNvSpPr txBox="1"/>
          <p:nvPr/>
        </p:nvSpPr>
        <p:spPr>
          <a:xfrm>
            <a:off x="123275" y="1634775"/>
            <a:ext cx="88503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2385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3. We need to Overcome this “forgetting” since  pre-training alone is not sufficient.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186175" y="4263508"/>
            <a:ext cx="84087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[Catastrophic Forgetting in Neural Networks. Kirkpatrick et al. PNAS 2017]</a:t>
            </a:r>
            <a:endParaRPr sz="1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Catastrophic forgetting occurs because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when many of the weights where "knowledge is stored" are changed, it is unlikely for prior knowledge to be kept intact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24242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