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bril Fatface" charset="1" panose="02000503000000020003"/>
      <p:regular r:id="rId17"/>
    </p:embeddedFont>
    <p:embeddedFont>
      <p:font typeface="Open Sans 1" charset="1" panose="00000000000000000000"/>
      <p:regular r:id="rId18"/>
    </p:embeddedFont>
    <p:embeddedFont>
      <p:font typeface="Poppins Bold" charset="1" panose="00000800000000000000"/>
      <p:regular r:id="rId19"/>
    </p:embeddedFont>
    <p:embeddedFont>
      <p:font typeface="Poppins" charset="1" panose="00000500000000000000"/>
      <p:regular r:id="rId20"/>
    </p:embeddedFont>
    <p:embeddedFont>
      <p:font typeface="Roboto" charset="1" panose="02000000000000000000"/>
      <p:regular r:id="rId21"/>
    </p:embeddedFont>
    <p:embeddedFont>
      <p:font typeface="Roboto Bold" charset="1" panose="02000000000000000000"/>
      <p:regular r:id="rId22"/>
    </p:embeddedFont>
    <p:embeddedFont>
      <p:font typeface="Open Sans 2" charset="1" panose="020B06060305040202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https://uits.edu.bd/ratri-datta/"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https://www.sciencedirect.com/science/article/pii/S2210670720309070" TargetMode="External" Type="http://schemas.openxmlformats.org/officeDocument/2006/relationships/hyperlink"/><Relationship Id="rId13" Target="https://link.springer.com/article/10.1007/s11042-022-12166-x" TargetMode="External" Type="http://schemas.openxmlformats.org/officeDocument/2006/relationships/hyperlink"/><Relationship Id="rId14" Target="https://www.mdpi.com/2079-9292/11/6/904" TargetMode="External" Type="http://schemas.openxmlformats.org/officeDocument/2006/relationships/hyperlink"/><Relationship Id="rId15" Target="https://www.mdpi.com/2079-9292/11/6/904" TargetMode="External" Type="http://schemas.openxmlformats.org/officeDocument/2006/relationships/hyperlink"/><Relationship Id="rId16" Target="https://www.mdpi.com/2079-9292/11/6/904" TargetMode="External" Type="http://schemas.openxmlformats.org/officeDocument/2006/relationships/hyperlink"/><Relationship Id="rId17" Target="https://ieeexplore.ieee.org/abstract/document/9297902"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22.png" Type="http://schemas.openxmlformats.org/officeDocument/2006/relationships/image"/><Relationship Id="rId13" Target="../media/image2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83982" y="9605805"/>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051626" y="6005355"/>
            <a:ext cx="3207674" cy="7200900"/>
          </a:xfrm>
          <a:custGeom>
            <a:avLst/>
            <a:gdLst/>
            <a:ahLst/>
            <a:cxnLst/>
            <a:rect r="r" b="b" t="t" l="l"/>
            <a:pathLst>
              <a:path h="7200900" w="3207674">
                <a:moveTo>
                  <a:pt x="0" y="0"/>
                </a:moveTo>
                <a:lnTo>
                  <a:pt x="3207674" y="0"/>
                </a:lnTo>
                <a:lnTo>
                  <a:pt x="3207674" y="7200900"/>
                </a:lnTo>
                <a:lnTo>
                  <a:pt x="0" y="72009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48618" y="1028700"/>
            <a:ext cx="3630502" cy="3630502"/>
          </a:xfrm>
          <a:custGeom>
            <a:avLst/>
            <a:gdLst/>
            <a:ahLst/>
            <a:cxnLst/>
            <a:rect r="r" b="b" t="t" l="l"/>
            <a:pathLst>
              <a:path h="3630502" w="3630502">
                <a:moveTo>
                  <a:pt x="0" y="0"/>
                </a:moveTo>
                <a:lnTo>
                  <a:pt x="3630502" y="0"/>
                </a:lnTo>
                <a:lnTo>
                  <a:pt x="3630502" y="3630502"/>
                </a:lnTo>
                <a:lnTo>
                  <a:pt x="0" y="3630502"/>
                </a:lnTo>
                <a:lnTo>
                  <a:pt x="0" y="0"/>
                </a:lnTo>
                <a:close/>
              </a:path>
            </a:pathLst>
          </a:custGeom>
          <a:blipFill>
            <a:blip r:embed="rId8">
              <a:alphaModFix amt="5000"/>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2042697" y="3748514"/>
            <a:ext cx="2837586" cy="3024558"/>
          </a:xfrm>
          <a:custGeom>
            <a:avLst/>
            <a:gdLst/>
            <a:ahLst/>
            <a:cxnLst/>
            <a:rect r="r" b="b" t="t" l="l"/>
            <a:pathLst>
              <a:path h="3024558" w="2837586">
                <a:moveTo>
                  <a:pt x="0" y="0"/>
                </a:moveTo>
                <a:lnTo>
                  <a:pt x="2837585" y="0"/>
                </a:lnTo>
                <a:lnTo>
                  <a:pt x="2837585" y="3024558"/>
                </a:lnTo>
                <a:lnTo>
                  <a:pt x="0" y="3024558"/>
                </a:lnTo>
                <a:lnTo>
                  <a:pt x="0" y="0"/>
                </a:lnTo>
                <a:close/>
              </a:path>
            </a:pathLst>
          </a:custGeom>
          <a:blipFill>
            <a:blip r:embed="rId10">
              <a:alphaModFix amt="500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8207453" y="1900603"/>
            <a:ext cx="1873093" cy="1386089"/>
          </a:xfrm>
          <a:custGeom>
            <a:avLst/>
            <a:gdLst/>
            <a:ahLst/>
            <a:cxnLst/>
            <a:rect r="r" b="b" t="t" l="l"/>
            <a:pathLst>
              <a:path h="1386089" w="1873093">
                <a:moveTo>
                  <a:pt x="0" y="0"/>
                </a:moveTo>
                <a:lnTo>
                  <a:pt x="1873094" y="0"/>
                </a:lnTo>
                <a:lnTo>
                  <a:pt x="1873094" y="1386089"/>
                </a:lnTo>
                <a:lnTo>
                  <a:pt x="0" y="138608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2200300" y="4910063"/>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14">
              <a:alphaModFix amt="7999"/>
              <a:extLst>
                <a:ext uri="{96DAC541-7B7A-43D3-8B79-37D633B846F1}">
                  <asvg:svgBlip xmlns:asvg="http://schemas.microsoft.com/office/drawing/2016/SVG/main" r:embed="rId15"/>
                </a:ext>
              </a:extLst>
            </a:blip>
            <a:stretch>
              <a:fillRect l="0" t="0" r="0" b="0"/>
            </a:stretch>
          </a:blipFill>
        </p:spPr>
      </p:sp>
      <p:sp>
        <p:nvSpPr>
          <p:cNvPr name="TextBox 9" id="9"/>
          <p:cNvSpPr txBox="true"/>
          <p:nvPr/>
        </p:nvSpPr>
        <p:spPr>
          <a:xfrm rot="0">
            <a:off x="0" y="3858657"/>
            <a:ext cx="17876810" cy="1840200"/>
          </a:xfrm>
          <a:prstGeom prst="rect">
            <a:avLst/>
          </a:prstGeom>
        </p:spPr>
        <p:txBody>
          <a:bodyPr anchor="t" rtlCol="false" tIns="0" lIns="0" bIns="0" rIns="0">
            <a:spAutoFit/>
          </a:bodyPr>
          <a:lstStyle/>
          <a:p>
            <a:pPr algn="ctr">
              <a:lnSpc>
                <a:spcPts val="7288"/>
              </a:lnSpc>
            </a:pPr>
            <a:r>
              <a:rPr lang="en-US" sz="6023">
                <a:solidFill>
                  <a:srgbClr val="0B2F3D"/>
                </a:solidFill>
                <a:latin typeface="Abril Fatface"/>
                <a:ea typeface="Abril Fatface"/>
                <a:cs typeface="Abril Fatface"/>
                <a:sym typeface="Abril Fatface"/>
              </a:rPr>
              <a:t>AN EFFECTIVE ANALYSIS ON FACE MASK DETECTION USING CNN MODEL</a:t>
            </a:r>
          </a:p>
        </p:txBody>
      </p:sp>
      <p:sp>
        <p:nvSpPr>
          <p:cNvPr name="TextBox 10" id="10"/>
          <p:cNvSpPr txBox="true"/>
          <p:nvPr/>
        </p:nvSpPr>
        <p:spPr>
          <a:xfrm rot="0">
            <a:off x="-5441719" y="3372417"/>
            <a:ext cx="17876810" cy="399038"/>
          </a:xfrm>
          <a:prstGeom prst="rect">
            <a:avLst/>
          </a:prstGeom>
        </p:spPr>
        <p:txBody>
          <a:bodyPr anchor="t" rtlCol="false" tIns="0" lIns="0" bIns="0" rIns="0">
            <a:spAutoFit/>
          </a:bodyPr>
          <a:lstStyle/>
          <a:p>
            <a:pPr algn="ctr">
              <a:lnSpc>
                <a:spcPts val="2901"/>
              </a:lnSpc>
            </a:pPr>
            <a:r>
              <a:rPr lang="en-US" sz="3223">
                <a:solidFill>
                  <a:srgbClr val="0B2F3D"/>
                </a:solidFill>
                <a:latin typeface="Open Sans 1"/>
                <a:ea typeface="Open Sans 1"/>
                <a:cs typeface="Open Sans 1"/>
                <a:sym typeface="Open Sans 1"/>
              </a:rPr>
              <a:t>PRESENTATION TITLE - </a:t>
            </a:r>
          </a:p>
        </p:txBody>
      </p:sp>
      <p:sp>
        <p:nvSpPr>
          <p:cNvPr name="TextBox 11" id="11"/>
          <p:cNvSpPr txBox="true"/>
          <p:nvPr/>
        </p:nvSpPr>
        <p:spPr>
          <a:xfrm rot="0">
            <a:off x="783982" y="7216335"/>
            <a:ext cx="2959775" cy="439222"/>
          </a:xfrm>
          <a:prstGeom prst="rect">
            <a:avLst/>
          </a:prstGeom>
        </p:spPr>
        <p:txBody>
          <a:bodyPr anchor="t" rtlCol="false" tIns="0" lIns="0" bIns="0" rIns="0">
            <a:spAutoFit/>
          </a:bodyPr>
          <a:lstStyle/>
          <a:p>
            <a:pPr algn="ctr">
              <a:lnSpc>
                <a:spcPts val="3042"/>
              </a:lnSpc>
              <a:spcBef>
                <a:spcPct val="0"/>
              </a:spcBef>
            </a:pPr>
            <a:r>
              <a:rPr lang="en-US" b="true" sz="3042">
                <a:solidFill>
                  <a:srgbClr val="0B2F3D"/>
                </a:solidFill>
                <a:latin typeface="Poppins Bold"/>
                <a:ea typeface="Poppins Bold"/>
                <a:cs typeface="Poppins Bold"/>
                <a:sym typeface="Poppins Bold"/>
              </a:rPr>
              <a:t>Presented To - </a:t>
            </a:r>
          </a:p>
        </p:txBody>
      </p:sp>
      <p:sp>
        <p:nvSpPr>
          <p:cNvPr name="TextBox 12" id="12"/>
          <p:cNvSpPr txBox="true"/>
          <p:nvPr/>
        </p:nvSpPr>
        <p:spPr>
          <a:xfrm rot="0">
            <a:off x="7108627" y="7216335"/>
            <a:ext cx="2984063" cy="439222"/>
          </a:xfrm>
          <a:prstGeom prst="rect">
            <a:avLst/>
          </a:prstGeom>
        </p:spPr>
        <p:txBody>
          <a:bodyPr anchor="t" rtlCol="false" tIns="0" lIns="0" bIns="0" rIns="0">
            <a:spAutoFit/>
          </a:bodyPr>
          <a:lstStyle/>
          <a:p>
            <a:pPr algn="ctr">
              <a:lnSpc>
                <a:spcPts val="3042"/>
              </a:lnSpc>
              <a:spcBef>
                <a:spcPct val="0"/>
              </a:spcBef>
            </a:pPr>
            <a:r>
              <a:rPr lang="en-US" b="true" sz="3042">
                <a:solidFill>
                  <a:srgbClr val="0B2F3D"/>
                </a:solidFill>
                <a:latin typeface="Poppins Bold"/>
                <a:ea typeface="Poppins Bold"/>
                <a:cs typeface="Poppins Bold"/>
                <a:sym typeface="Poppins Bold"/>
              </a:rPr>
              <a:t>Presented By - </a:t>
            </a:r>
          </a:p>
        </p:txBody>
      </p:sp>
      <p:sp>
        <p:nvSpPr>
          <p:cNvPr name="TextBox 13" id="13"/>
          <p:cNvSpPr txBox="true"/>
          <p:nvPr/>
        </p:nvSpPr>
        <p:spPr>
          <a:xfrm rot="0">
            <a:off x="783982" y="7950832"/>
            <a:ext cx="4331721" cy="1302822"/>
          </a:xfrm>
          <a:prstGeom prst="rect">
            <a:avLst/>
          </a:prstGeom>
        </p:spPr>
        <p:txBody>
          <a:bodyPr anchor="t" rtlCol="false" tIns="0" lIns="0" bIns="0" rIns="0">
            <a:spAutoFit/>
          </a:bodyPr>
          <a:lstStyle/>
          <a:p>
            <a:pPr algn="l">
              <a:lnSpc>
                <a:spcPts val="2542"/>
              </a:lnSpc>
            </a:pPr>
            <a:r>
              <a:rPr lang="en-US" sz="2542">
                <a:solidFill>
                  <a:srgbClr val="0B2F3D"/>
                </a:solidFill>
                <a:latin typeface="Poppins"/>
                <a:ea typeface="Poppins"/>
                <a:cs typeface="Poppins"/>
                <a:sym typeface="Poppins"/>
                <a:hlinkClick r:id="rId16" tooltip="https://uits.edu.bd/ratri-datta/"/>
              </a:rPr>
              <a:t>Ratri Datta</a:t>
            </a:r>
          </a:p>
          <a:p>
            <a:pPr algn="l">
              <a:lnSpc>
                <a:spcPts val="2542"/>
              </a:lnSpc>
            </a:pPr>
            <a:r>
              <a:rPr lang="en-US" sz="2542">
                <a:solidFill>
                  <a:srgbClr val="0B2F3D"/>
                </a:solidFill>
                <a:latin typeface="Poppins"/>
                <a:ea typeface="Poppins"/>
                <a:cs typeface="Poppins"/>
                <a:sym typeface="Poppins"/>
              </a:rPr>
              <a:t>Lecturer, Dept. of CSE</a:t>
            </a:r>
          </a:p>
          <a:p>
            <a:pPr algn="l">
              <a:lnSpc>
                <a:spcPts val="2542"/>
              </a:lnSpc>
            </a:pPr>
            <a:r>
              <a:rPr lang="en-US" sz="2542">
                <a:solidFill>
                  <a:srgbClr val="0B2F3D"/>
                </a:solidFill>
                <a:latin typeface="Poppins"/>
                <a:ea typeface="Poppins"/>
                <a:cs typeface="Poppins"/>
                <a:sym typeface="Poppins"/>
              </a:rPr>
              <a:t>UITS.</a:t>
            </a:r>
          </a:p>
          <a:p>
            <a:pPr algn="l">
              <a:lnSpc>
                <a:spcPts val="2542"/>
              </a:lnSpc>
              <a:spcBef>
                <a:spcPct val="0"/>
              </a:spcBef>
            </a:pPr>
          </a:p>
        </p:txBody>
      </p:sp>
      <p:sp>
        <p:nvSpPr>
          <p:cNvPr name="TextBox 14" id="14"/>
          <p:cNvSpPr txBox="true"/>
          <p:nvPr/>
        </p:nvSpPr>
        <p:spPr>
          <a:xfrm rot="0">
            <a:off x="7108627" y="7955478"/>
            <a:ext cx="6942999" cy="1617147"/>
          </a:xfrm>
          <a:prstGeom prst="rect">
            <a:avLst/>
          </a:prstGeom>
        </p:spPr>
        <p:txBody>
          <a:bodyPr anchor="t" rtlCol="false" tIns="0" lIns="0" bIns="0" rIns="0">
            <a:spAutoFit/>
          </a:bodyPr>
          <a:lstStyle/>
          <a:p>
            <a:pPr algn="l">
              <a:lnSpc>
                <a:spcPts val="2542"/>
              </a:lnSpc>
            </a:pPr>
            <a:r>
              <a:rPr lang="en-US" sz="2542">
                <a:solidFill>
                  <a:srgbClr val="0B2F3D"/>
                </a:solidFill>
                <a:latin typeface="Poppins"/>
                <a:ea typeface="Poppins"/>
                <a:cs typeface="Poppins"/>
                <a:sym typeface="Poppins"/>
              </a:rPr>
              <a:t>Md. Mehadi Hasan, ID : 2125051003</a:t>
            </a:r>
          </a:p>
          <a:p>
            <a:pPr algn="l">
              <a:lnSpc>
                <a:spcPts val="2542"/>
              </a:lnSpc>
            </a:pPr>
            <a:r>
              <a:rPr lang="en-US" sz="2542">
                <a:solidFill>
                  <a:srgbClr val="0B2F3D"/>
                </a:solidFill>
                <a:latin typeface="Poppins"/>
                <a:ea typeface="Poppins"/>
                <a:cs typeface="Poppins"/>
                <a:sym typeface="Poppins"/>
              </a:rPr>
              <a:t>Maheru Tabassum Ohana, ID : 2125051015</a:t>
            </a:r>
          </a:p>
          <a:p>
            <a:pPr algn="l">
              <a:lnSpc>
                <a:spcPts val="2542"/>
              </a:lnSpc>
            </a:pPr>
            <a:r>
              <a:rPr lang="en-US" sz="2542">
                <a:solidFill>
                  <a:srgbClr val="0B2F3D"/>
                </a:solidFill>
                <a:latin typeface="Poppins"/>
                <a:ea typeface="Poppins"/>
                <a:cs typeface="Poppins"/>
                <a:sym typeface="Poppins"/>
              </a:rPr>
              <a:t>Sowrobh Bhuiyan, ID : 2125051026</a:t>
            </a:r>
          </a:p>
          <a:p>
            <a:pPr algn="l">
              <a:lnSpc>
                <a:spcPts val="2542"/>
              </a:lnSpc>
            </a:pPr>
            <a:r>
              <a:rPr lang="en-US" sz="2542">
                <a:solidFill>
                  <a:srgbClr val="0B2F3D"/>
                </a:solidFill>
                <a:latin typeface="Poppins"/>
                <a:ea typeface="Poppins"/>
                <a:cs typeface="Poppins"/>
                <a:sym typeface="Poppins"/>
              </a:rPr>
              <a:t>Mofidul Haque Nibir, ID : 2125051020</a:t>
            </a:r>
          </a:p>
          <a:p>
            <a:pPr algn="l">
              <a:lnSpc>
                <a:spcPts val="2542"/>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358722" y="9248346"/>
            <a:ext cx="1900578" cy="330200"/>
          </a:xfrm>
          <a:prstGeom prst="rect">
            <a:avLst/>
          </a:prstGeom>
        </p:spPr>
        <p:txBody>
          <a:bodyPr anchor="t" rtlCol="false" tIns="0" lIns="0" bIns="0" rIns="0">
            <a:spAutoFit/>
          </a:bodyPr>
          <a:lstStyle/>
          <a:p>
            <a:pPr algn="r">
              <a:lnSpc>
                <a:spcPts val="2499"/>
              </a:lnSpc>
            </a:pPr>
            <a:r>
              <a:rPr lang="en-US" sz="2499">
                <a:solidFill>
                  <a:srgbClr val="0B2F3D"/>
                </a:solidFill>
                <a:latin typeface="Roboto"/>
                <a:ea typeface="Roboto"/>
                <a:cs typeface="Roboto"/>
                <a:sym typeface="Roboto"/>
              </a:rPr>
              <a:t>Page 09</a:t>
            </a:r>
          </a:p>
        </p:txBody>
      </p:sp>
      <p:sp>
        <p:nvSpPr>
          <p:cNvPr name="Freeform 5" id="5"/>
          <p:cNvSpPr/>
          <p:nvPr/>
        </p:nvSpPr>
        <p:spPr>
          <a:xfrm flipH="false" flipV="false" rot="0">
            <a:off x="385049" y="419100"/>
            <a:ext cx="3630502" cy="3630502"/>
          </a:xfrm>
          <a:custGeom>
            <a:avLst/>
            <a:gdLst/>
            <a:ahLst/>
            <a:cxnLst/>
            <a:rect r="r" b="b" t="t" l="l"/>
            <a:pathLst>
              <a:path h="3630502" w="3630502">
                <a:moveTo>
                  <a:pt x="0" y="0"/>
                </a:moveTo>
                <a:lnTo>
                  <a:pt x="3630502" y="0"/>
                </a:lnTo>
                <a:lnTo>
                  <a:pt x="3630502" y="3630501"/>
                </a:lnTo>
                <a:lnTo>
                  <a:pt x="0" y="3630501"/>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446443" y="2661365"/>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8">
              <a:alphaModFix amt="7999"/>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4015551" y="647700"/>
            <a:ext cx="10042862" cy="990601"/>
          </a:xfrm>
          <a:prstGeom prst="rect">
            <a:avLst/>
          </a:prstGeom>
        </p:spPr>
        <p:txBody>
          <a:bodyPr anchor="t" rtlCol="false" tIns="0" lIns="0" bIns="0" rIns="0">
            <a:spAutoFit/>
          </a:bodyPr>
          <a:lstStyle/>
          <a:p>
            <a:pPr algn="ctr">
              <a:lnSpc>
                <a:spcPts val="7200"/>
              </a:lnSpc>
            </a:pPr>
            <a:r>
              <a:rPr lang="en-US" sz="8000">
                <a:solidFill>
                  <a:srgbClr val="0B2F3D"/>
                </a:solidFill>
                <a:latin typeface="Abril Fatface"/>
                <a:ea typeface="Abril Fatface"/>
                <a:cs typeface="Abril Fatface"/>
                <a:sym typeface="Abril Fatface"/>
              </a:rPr>
              <a:t>References</a:t>
            </a:r>
          </a:p>
        </p:txBody>
      </p:sp>
      <p:sp>
        <p:nvSpPr>
          <p:cNvPr name="Freeform 8" id="8"/>
          <p:cNvSpPr/>
          <p:nvPr/>
        </p:nvSpPr>
        <p:spPr>
          <a:xfrm flipH="false" flipV="false" rot="0">
            <a:off x="11729073" y="6606152"/>
            <a:ext cx="2837586" cy="3024558"/>
          </a:xfrm>
          <a:custGeom>
            <a:avLst/>
            <a:gdLst/>
            <a:ahLst/>
            <a:cxnLst/>
            <a:rect r="r" b="b" t="t" l="l"/>
            <a:pathLst>
              <a:path h="3024558" w="2837586">
                <a:moveTo>
                  <a:pt x="0" y="0"/>
                </a:moveTo>
                <a:lnTo>
                  <a:pt x="2837586" y="0"/>
                </a:lnTo>
                <a:lnTo>
                  <a:pt x="2837586" y="3024559"/>
                </a:lnTo>
                <a:lnTo>
                  <a:pt x="0" y="3024559"/>
                </a:lnTo>
                <a:lnTo>
                  <a:pt x="0" y="0"/>
                </a:lnTo>
                <a:close/>
              </a:path>
            </a:pathLst>
          </a:custGeom>
          <a:blipFill>
            <a:blip r:embed="rId10">
              <a:alphaModFix amt="500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1085080" y="2423581"/>
            <a:ext cx="16117839" cy="5934710"/>
          </a:xfrm>
          <a:prstGeom prst="rect">
            <a:avLst/>
          </a:prstGeom>
        </p:spPr>
        <p:txBody>
          <a:bodyPr anchor="t" rtlCol="false" tIns="0" lIns="0" bIns="0" rIns="0">
            <a:spAutoFit/>
          </a:bodyPr>
          <a:lstStyle/>
          <a:p>
            <a:pPr algn="l" marL="561339" indent="-280669" lvl="1">
              <a:lnSpc>
                <a:spcPts val="3639"/>
              </a:lnSpc>
              <a:buAutoNum type="arabicPeriod" startAt="1"/>
            </a:pPr>
            <a:r>
              <a:rPr lang="en-US" sz="2599">
                <a:solidFill>
                  <a:srgbClr val="000000"/>
                </a:solidFill>
                <a:latin typeface="Roboto"/>
                <a:ea typeface="Roboto"/>
                <a:cs typeface="Roboto"/>
                <a:sym typeface="Roboto"/>
              </a:rPr>
              <a:t>P. Nagrath, R. Ja</a:t>
            </a:r>
            <a:r>
              <a:rPr lang="en-US" sz="2599">
                <a:solidFill>
                  <a:srgbClr val="000000"/>
                </a:solidFill>
                <a:latin typeface="Roboto"/>
                <a:ea typeface="Roboto"/>
                <a:cs typeface="Roboto"/>
                <a:sym typeface="Roboto"/>
              </a:rPr>
              <a:t>in, A. Madan, R. Arora, P. Kataria, and J. Hemanth, "SSDMNV2: A real-time DNN-based face mask detection system using single shot multibox detector and MobileNetV2," ScienceDirect, vol. 81, pp. 14999-15015, Dec. 2020, doi: 10.1016/j.jnca.2020.103184. Available: </a:t>
            </a:r>
            <a:r>
              <a:rPr lang="en-US" sz="2599" u="sng">
                <a:solidFill>
                  <a:srgbClr val="000000"/>
                </a:solidFill>
                <a:latin typeface="Roboto"/>
                <a:ea typeface="Roboto"/>
                <a:cs typeface="Roboto"/>
                <a:sym typeface="Roboto"/>
                <a:hlinkClick r:id="rId12" tooltip="https://www.sciencedirect.com/science/article/pii/S2210670720309070"/>
              </a:rPr>
              <a:t>https://www.sciencedirect.com/science/article/pii/S2210670720309070</a:t>
            </a:r>
            <a:r>
              <a:rPr lang="en-US" sz="2599">
                <a:solidFill>
                  <a:srgbClr val="000000"/>
                </a:solidFill>
                <a:latin typeface="Roboto"/>
                <a:ea typeface="Roboto"/>
                <a:cs typeface="Roboto"/>
                <a:sym typeface="Roboto"/>
              </a:rPr>
              <a:t>.</a:t>
            </a:r>
          </a:p>
          <a:p>
            <a:pPr algn="l" marL="561339" indent="-280669" lvl="1">
              <a:lnSpc>
                <a:spcPts val="3639"/>
              </a:lnSpc>
              <a:buAutoNum type="arabicPeriod" startAt="1"/>
            </a:pPr>
            <a:r>
              <a:rPr lang="en-US" sz="2599">
                <a:solidFill>
                  <a:srgbClr val="000000"/>
                </a:solidFill>
                <a:latin typeface="Roboto"/>
                <a:ea typeface="Roboto"/>
                <a:cs typeface="Roboto"/>
                <a:sym typeface="Roboto"/>
              </a:rPr>
              <a:t>"A real time face mask detection system using convolutional neural network," Springer Link, vol. 81, pp. 14999-15015, Feb. 25, 2022. Available: </a:t>
            </a:r>
            <a:r>
              <a:rPr lang="en-US" sz="2599" u="sng">
                <a:solidFill>
                  <a:srgbClr val="000000"/>
                </a:solidFill>
                <a:latin typeface="Roboto"/>
                <a:ea typeface="Roboto"/>
                <a:cs typeface="Roboto"/>
                <a:sym typeface="Roboto"/>
                <a:hlinkClick r:id="rId13" tooltip="https://link.springer.com/article/10.1007/s11042-022-12166-x"/>
              </a:rPr>
              <a:t>https://link.springer.com/article/10.1007/s11042-022-12166-x</a:t>
            </a:r>
            <a:r>
              <a:rPr lang="en-US" sz="2599">
                <a:solidFill>
                  <a:srgbClr val="000000"/>
                </a:solidFill>
                <a:latin typeface="Roboto"/>
                <a:ea typeface="Roboto"/>
                <a:cs typeface="Roboto"/>
                <a:sym typeface="Roboto"/>
              </a:rPr>
              <a:t>.</a:t>
            </a:r>
          </a:p>
          <a:p>
            <a:pPr algn="l" marL="561339" indent="-280669" lvl="1">
              <a:lnSpc>
                <a:spcPts val="3639"/>
              </a:lnSpc>
              <a:buAutoNum type="arabicPeriod" startAt="1"/>
            </a:pPr>
            <a:r>
              <a:rPr lang="en-US" sz="2599">
                <a:solidFill>
                  <a:srgbClr val="000000"/>
                </a:solidFill>
                <a:latin typeface="Roboto"/>
                <a:ea typeface="Roboto"/>
                <a:cs typeface="Roboto"/>
                <a:sym typeface="Roboto"/>
              </a:rPr>
              <a:t>T. A. Kumar, R. Rajmohan, M. Pavithra, S. A. Ajagbe, R. Hodhod, and T. Gaber, "Automatic face mask detection system in public transportation in smart cities using IoT and deep learning," Electronics, vol. 11, no. 6, pp. 904, 2022. doi: 10.3390/electronics11060904. Available: </a:t>
            </a:r>
            <a:r>
              <a:rPr lang="en-US" sz="2599" u="sng">
                <a:solidFill>
                  <a:srgbClr val="000000"/>
                </a:solidFill>
                <a:latin typeface="Roboto"/>
                <a:ea typeface="Roboto"/>
                <a:cs typeface="Roboto"/>
                <a:sym typeface="Roboto"/>
                <a:hlinkClick r:id="rId14" tooltip="https://www.mdpi.com/2079-9292/11/6/904"/>
              </a:rPr>
              <a:t>https://www.mdpi.</a:t>
            </a:r>
            <a:r>
              <a:rPr lang="en-US" sz="2599" u="sng">
                <a:solidFill>
                  <a:srgbClr val="000000"/>
                </a:solidFill>
                <a:latin typeface="Roboto"/>
                <a:ea typeface="Roboto"/>
                <a:cs typeface="Roboto"/>
                <a:sym typeface="Roboto"/>
                <a:hlinkClick r:id="rId15" tooltip="https://www.mdpi.com/2079-9292/11/6/904"/>
              </a:rPr>
              <a:t>co</a:t>
            </a:r>
            <a:r>
              <a:rPr lang="en-US" sz="2599" u="sng">
                <a:solidFill>
                  <a:srgbClr val="000000"/>
                </a:solidFill>
                <a:latin typeface="Roboto"/>
                <a:ea typeface="Roboto"/>
                <a:cs typeface="Roboto"/>
                <a:sym typeface="Roboto"/>
                <a:hlinkClick r:id="rId16" tooltip="https://www.mdpi.com/2079-9292/11/6/904"/>
              </a:rPr>
              <a:t>m/2079-9292/11/6/904</a:t>
            </a:r>
            <a:r>
              <a:rPr lang="en-US" sz="2599">
                <a:solidFill>
                  <a:srgbClr val="000000"/>
                </a:solidFill>
                <a:latin typeface="Roboto"/>
                <a:ea typeface="Roboto"/>
                <a:cs typeface="Roboto"/>
                <a:sym typeface="Roboto"/>
              </a:rPr>
              <a:t>.</a:t>
            </a:r>
          </a:p>
          <a:p>
            <a:pPr algn="l" marL="561339" indent="-280669" lvl="1">
              <a:lnSpc>
                <a:spcPts val="3639"/>
              </a:lnSpc>
              <a:buAutoNum type="arabicPeriod" startAt="1"/>
            </a:pPr>
            <a:r>
              <a:rPr lang="en-US" sz="2599">
                <a:solidFill>
                  <a:srgbClr val="000000"/>
                </a:solidFill>
                <a:latin typeface="Roboto"/>
                <a:ea typeface="Roboto"/>
                <a:cs typeface="Roboto"/>
                <a:sym typeface="Roboto"/>
              </a:rPr>
              <a:t>K. Bhambani, T. Jain, and K. A. Sultanpure, "Real-time face mask and social distancing violation detection system using YOLO," in Proc. IEEE, 2020. Available: </a:t>
            </a:r>
            <a:r>
              <a:rPr lang="en-US" sz="2599" u="sng">
                <a:solidFill>
                  <a:srgbClr val="000000"/>
                </a:solidFill>
                <a:latin typeface="Roboto"/>
                <a:ea typeface="Roboto"/>
                <a:cs typeface="Roboto"/>
                <a:sym typeface="Roboto"/>
                <a:hlinkClick r:id="rId17" tooltip="https://ieeexplore.ieee.org/abstract/document/9297902"/>
              </a:rPr>
              <a:t>https://ieeexplore.ieee.org/abstract/document/9297902</a:t>
            </a:r>
            <a:r>
              <a:rPr lang="en-US" sz="2599">
                <a:solidFill>
                  <a:srgbClr val="000000"/>
                </a:solidFill>
                <a:latin typeface="Roboto"/>
                <a:ea typeface="Roboto"/>
                <a:cs typeface="Roboto"/>
                <a:sym typeface="Roboto"/>
              </a:rPr>
              <a: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051626" y="6005355"/>
            <a:ext cx="3207674" cy="7200900"/>
          </a:xfrm>
          <a:custGeom>
            <a:avLst/>
            <a:gdLst/>
            <a:ahLst/>
            <a:cxnLst/>
            <a:rect r="r" b="b" t="t" l="l"/>
            <a:pathLst>
              <a:path h="7200900" w="3207674">
                <a:moveTo>
                  <a:pt x="0" y="0"/>
                </a:moveTo>
                <a:lnTo>
                  <a:pt x="3207674" y="0"/>
                </a:lnTo>
                <a:lnTo>
                  <a:pt x="3207674" y="7200900"/>
                </a:lnTo>
                <a:lnTo>
                  <a:pt x="0" y="72009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ea typeface="Abril Fatface"/>
                <a:cs typeface="Abril Fatface"/>
                <a:sym typeface="Abril Fatface"/>
              </a:rPr>
              <a:t>BORCELLE</a:t>
            </a:r>
          </a:p>
        </p:txBody>
      </p:sp>
      <p:sp>
        <p:nvSpPr>
          <p:cNvPr name="Freeform 6" id="6"/>
          <p:cNvSpPr/>
          <p:nvPr/>
        </p:nvSpPr>
        <p:spPr>
          <a:xfrm flipH="false" flipV="false" rot="0">
            <a:off x="3772502" y="3116143"/>
            <a:ext cx="3630502" cy="3630502"/>
          </a:xfrm>
          <a:custGeom>
            <a:avLst/>
            <a:gdLst/>
            <a:ahLst/>
            <a:cxnLst/>
            <a:rect r="r" b="b" t="t" l="l"/>
            <a:pathLst>
              <a:path h="3630502" w="3630502">
                <a:moveTo>
                  <a:pt x="0" y="0"/>
                </a:moveTo>
                <a:lnTo>
                  <a:pt x="3630501" y="0"/>
                </a:lnTo>
                <a:lnTo>
                  <a:pt x="3630501" y="3630501"/>
                </a:lnTo>
                <a:lnTo>
                  <a:pt x="0" y="3630501"/>
                </a:lnTo>
                <a:lnTo>
                  <a:pt x="0" y="0"/>
                </a:lnTo>
                <a:close/>
              </a:path>
            </a:pathLst>
          </a:custGeom>
          <a:blipFill>
            <a:blip r:embed="rId8">
              <a:alphaModFix amt="5000"/>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1127953" y="3314773"/>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10">
              <a:alphaModFix amt="500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3072510" y="4883635"/>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12">
              <a:alphaModFix amt="7999"/>
              <a:extLst>
                <a:ext uri="{96DAC541-7B7A-43D3-8B79-37D633B846F1}">
                  <asvg:svgBlip xmlns:asvg="http://schemas.microsoft.com/office/drawing/2016/SVG/main" r:embed="rId13"/>
                </a:ext>
              </a:extLst>
            </a:blip>
            <a:stretch>
              <a:fillRect l="0" t="0" r="0" b="0"/>
            </a:stretch>
          </a:blipFill>
        </p:spPr>
      </p:sp>
      <p:sp>
        <p:nvSpPr>
          <p:cNvPr name="TextBox 9" id="9"/>
          <p:cNvSpPr txBox="true"/>
          <p:nvPr/>
        </p:nvSpPr>
        <p:spPr>
          <a:xfrm rot="0">
            <a:off x="5392684" y="4343702"/>
            <a:ext cx="7502632" cy="1252449"/>
          </a:xfrm>
          <a:prstGeom prst="rect">
            <a:avLst/>
          </a:prstGeom>
        </p:spPr>
        <p:txBody>
          <a:bodyPr anchor="t" rtlCol="false" tIns="0" lIns="0" bIns="0" rIns="0">
            <a:spAutoFit/>
          </a:bodyPr>
          <a:lstStyle/>
          <a:p>
            <a:pPr algn="ctr">
              <a:lnSpc>
                <a:spcPts val="9110"/>
              </a:lnSpc>
            </a:pPr>
            <a:r>
              <a:rPr lang="en-US" sz="10122">
                <a:solidFill>
                  <a:srgbClr val="0B2F3D"/>
                </a:solidFill>
                <a:latin typeface="Abril Fatface"/>
                <a:ea typeface="Abril Fatface"/>
                <a:cs typeface="Abril Fatface"/>
                <a:sym typeface="Abril Fatface"/>
              </a:rPr>
              <a:t>THANKS</a:t>
            </a:r>
          </a:p>
        </p:txBody>
      </p:sp>
      <p:sp>
        <p:nvSpPr>
          <p:cNvPr name="TextBox 10" id="10"/>
          <p:cNvSpPr txBox="true"/>
          <p:nvPr/>
        </p:nvSpPr>
        <p:spPr>
          <a:xfrm rot="0">
            <a:off x="5741254" y="5829287"/>
            <a:ext cx="6805492" cy="399761"/>
          </a:xfrm>
          <a:prstGeom prst="rect">
            <a:avLst/>
          </a:prstGeom>
        </p:spPr>
        <p:txBody>
          <a:bodyPr anchor="t" rtlCol="false" tIns="0" lIns="0" bIns="0" rIns="0">
            <a:spAutoFit/>
          </a:bodyPr>
          <a:lstStyle/>
          <a:p>
            <a:pPr algn="ctr">
              <a:lnSpc>
                <a:spcPts val="2988"/>
              </a:lnSpc>
            </a:pPr>
            <a:r>
              <a:rPr lang="en-US" sz="2988" spc="262">
                <a:solidFill>
                  <a:srgbClr val="0B2F3D"/>
                </a:solidFill>
                <a:latin typeface="Roboto"/>
                <a:ea typeface="Roboto"/>
                <a:cs typeface="Roboto"/>
                <a:sym typeface="Roboto"/>
              </a:rPr>
              <a:t>FOR YOUR ATTENTION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76638" y="1635508"/>
            <a:ext cx="3630502" cy="3630502"/>
          </a:xfrm>
          <a:custGeom>
            <a:avLst/>
            <a:gdLst/>
            <a:ahLst/>
            <a:cxnLst/>
            <a:rect r="r" b="b" t="t" l="l"/>
            <a:pathLst>
              <a:path h="3630502" w="3630502">
                <a:moveTo>
                  <a:pt x="0" y="0"/>
                </a:moveTo>
                <a:lnTo>
                  <a:pt x="3630501" y="0"/>
                </a:lnTo>
                <a:lnTo>
                  <a:pt x="3630501" y="3630502"/>
                </a:lnTo>
                <a:lnTo>
                  <a:pt x="0" y="3630502"/>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876646" y="3403001"/>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8">
              <a:alphaModFix amt="7999"/>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1955582" y="1891942"/>
            <a:ext cx="6774149" cy="6774149"/>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8C02"/>
            </a:solidFill>
          </p:spPr>
        </p:sp>
        <p:sp>
          <p:nvSpPr>
            <p:cNvPr name="TextBox 8" id="8"/>
            <p:cNvSpPr txBox="true"/>
            <p:nvPr/>
          </p:nvSpPr>
          <p:spPr>
            <a:xfrm>
              <a:off x="76200" y="95250"/>
              <a:ext cx="660400" cy="641350"/>
            </a:xfrm>
            <a:prstGeom prst="rect">
              <a:avLst/>
            </a:prstGeom>
          </p:spPr>
          <p:txBody>
            <a:bodyPr anchor="ctr" rtlCol="false" tIns="50909" lIns="50909" bIns="50909" rIns="50909"/>
            <a:lstStyle/>
            <a:p>
              <a:pPr algn="ctr">
                <a:lnSpc>
                  <a:spcPts val="1942"/>
                </a:lnSpc>
              </a:pPr>
            </a:p>
          </p:txBody>
        </p:sp>
      </p:grpSp>
      <p:grpSp>
        <p:nvGrpSpPr>
          <p:cNvPr name="Group 9" id="9"/>
          <p:cNvGrpSpPr/>
          <p:nvPr/>
        </p:nvGrpSpPr>
        <p:grpSpPr>
          <a:xfrm rot="0">
            <a:off x="2200300" y="2082113"/>
            <a:ext cx="6312945" cy="631294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B2F3D"/>
            </a:solidFill>
          </p:spPr>
        </p:sp>
        <p:sp>
          <p:nvSpPr>
            <p:cNvPr name="TextBox 11" id="11"/>
            <p:cNvSpPr txBox="true"/>
            <p:nvPr/>
          </p:nvSpPr>
          <p:spPr>
            <a:xfrm>
              <a:off x="76200" y="95250"/>
              <a:ext cx="660400" cy="641350"/>
            </a:xfrm>
            <a:prstGeom prst="rect">
              <a:avLst/>
            </a:prstGeom>
          </p:spPr>
          <p:txBody>
            <a:bodyPr anchor="ctr" rtlCol="false" tIns="50909" lIns="50909" bIns="50909" rIns="50909"/>
            <a:lstStyle/>
            <a:p>
              <a:pPr algn="ctr">
                <a:lnSpc>
                  <a:spcPts val="1942"/>
                </a:lnSpc>
              </a:pPr>
            </a:p>
          </p:txBody>
        </p:sp>
      </p:grpSp>
      <p:grpSp>
        <p:nvGrpSpPr>
          <p:cNvPr name="Group 12" id="12"/>
          <p:cNvGrpSpPr/>
          <p:nvPr/>
        </p:nvGrpSpPr>
        <p:grpSpPr>
          <a:xfrm rot="0">
            <a:off x="2390289" y="2319143"/>
            <a:ext cx="5932966" cy="5838885"/>
            <a:chOff x="0" y="0"/>
            <a:chExt cx="6452291" cy="6349975"/>
          </a:xfrm>
        </p:grpSpPr>
        <p:sp>
          <p:nvSpPr>
            <p:cNvPr name="Freeform 13" id="13"/>
            <p:cNvSpPr/>
            <p:nvPr/>
          </p:nvSpPr>
          <p:spPr>
            <a:xfrm flipH="false" flipV="false" rot="0">
              <a:off x="0" y="0"/>
              <a:ext cx="6452291" cy="6349975"/>
            </a:xfrm>
            <a:custGeom>
              <a:avLst/>
              <a:gdLst/>
              <a:ahLst/>
              <a:cxnLst/>
              <a:rect r="r" b="b" t="t" l="l"/>
              <a:pathLst>
                <a:path h="6349975" w="6452291">
                  <a:moveTo>
                    <a:pt x="6452291" y="3175025"/>
                  </a:moveTo>
                  <a:cubicBezTo>
                    <a:pt x="6452291" y="4928451"/>
                    <a:pt x="5007868" y="6349975"/>
                    <a:pt x="3226145" y="6349975"/>
                  </a:cubicBezTo>
                  <a:cubicBezTo>
                    <a:pt x="1444397" y="6349975"/>
                    <a:pt x="0" y="4928451"/>
                    <a:pt x="0" y="3175025"/>
                  </a:cubicBezTo>
                  <a:cubicBezTo>
                    <a:pt x="0" y="1421511"/>
                    <a:pt x="1444397" y="0"/>
                    <a:pt x="3226145" y="0"/>
                  </a:cubicBezTo>
                  <a:cubicBezTo>
                    <a:pt x="5007894" y="0"/>
                    <a:pt x="6452291" y="1421511"/>
                    <a:pt x="6452291" y="3175025"/>
                  </a:cubicBezTo>
                  <a:close/>
                </a:path>
              </a:pathLst>
            </a:custGeom>
            <a:blipFill>
              <a:blip r:embed="rId10"/>
              <a:stretch>
                <a:fillRect l="-51249" t="0" r="-51249" b="0"/>
              </a:stretch>
            </a:blipFill>
          </p:spPr>
        </p:sp>
      </p:grpSp>
      <p:sp>
        <p:nvSpPr>
          <p:cNvPr name="TextBox 14" id="14"/>
          <p:cNvSpPr txBox="true"/>
          <p:nvPr/>
        </p:nvSpPr>
        <p:spPr>
          <a:xfrm rot="0">
            <a:off x="9845597" y="4254988"/>
            <a:ext cx="6636513" cy="4171952"/>
          </a:xfrm>
          <a:prstGeom prst="rect">
            <a:avLst/>
          </a:prstGeom>
        </p:spPr>
        <p:txBody>
          <a:bodyPr anchor="t" rtlCol="false" tIns="0" lIns="0" bIns="0" rIns="0">
            <a:spAutoFit/>
          </a:bodyPr>
          <a:lstStyle/>
          <a:p>
            <a:pPr algn="l">
              <a:lnSpc>
                <a:spcPts val="4799"/>
              </a:lnSpc>
            </a:pPr>
            <a:r>
              <a:rPr lang="en-US" sz="2999">
                <a:solidFill>
                  <a:srgbClr val="000000"/>
                </a:solidFill>
                <a:latin typeface="Roboto"/>
                <a:ea typeface="Roboto"/>
                <a:cs typeface="Roboto"/>
                <a:sym typeface="Roboto"/>
              </a:rPr>
              <a:t>The COVID-19 pandemic underscored the need for technologies to enforce mask-wearing. Deep learning-powered face mask detection systems provide accurate, efficient, and scalable solutions for real-time public safety.</a:t>
            </a:r>
          </a:p>
          <a:p>
            <a:pPr algn="l">
              <a:lnSpc>
                <a:spcPts val="4799"/>
              </a:lnSpc>
            </a:pPr>
          </a:p>
        </p:txBody>
      </p:sp>
      <p:sp>
        <p:nvSpPr>
          <p:cNvPr name="Freeform 15" id="15"/>
          <p:cNvSpPr/>
          <p:nvPr/>
        </p:nvSpPr>
        <p:spPr>
          <a:xfrm flipH="false" flipV="false" rot="0">
            <a:off x="15840507" y="5370500"/>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11">
              <a:alphaModFix amt="5000"/>
              <a:extLst>
                <a:ext uri="{96DAC541-7B7A-43D3-8B79-37D633B846F1}">
                  <asvg:svgBlip xmlns:asvg="http://schemas.microsoft.com/office/drawing/2016/SVG/main" r:embed="rId12"/>
                </a:ext>
              </a:extLst>
            </a:blip>
            <a:stretch>
              <a:fillRect l="0" t="0" r="0" b="0"/>
            </a:stretch>
          </a:blipFill>
        </p:spPr>
      </p:sp>
      <p:sp>
        <p:nvSpPr>
          <p:cNvPr name="TextBox 16" id="16"/>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ea typeface="Abril Fatface"/>
                <a:cs typeface="Abril Fatface"/>
                <a:sym typeface="Abril Fatface"/>
              </a:rPr>
              <a:t>BORCELLE</a:t>
            </a:r>
          </a:p>
        </p:txBody>
      </p:sp>
      <p:sp>
        <p:nvSpPr>
          <p:cNvPr name="TextBox 17" id="17"/>
          <p:cNvSpPr txBox="true"/>
          <p:nvPr/>
        </p:nvSpPr>
        <p:spPr>
          <a:xfrm rot="0">
            <a:off x="9845597" y="2729416"/>
            <a:ext cx="6795493" cy="933450"/>
          </a:xfrm>
          <a:prstGeom prst="rect">
            <a:avLst/>
          </a:prstGeom>
        </p:spPr>
        <p:txBody>
          <a:bodyPr anchor="t" rtlCol="false" tIns="0" lIns="0" bIns="0" rIns="0">
            <a:spAutoFit/>
          </a:bodyPr>
          <a:lstStyle/>
          <a:p>
            <a:pPr algn="l">
              <a:lnSpc>
                <a:spcPts val="6750"/>
              </a:lnSpc>
            </a:pPr>
            <a:r>
              <a:rPr lang="en-US" sz="7500">
                <a:solidFill>
                  <a:srgbClr val="0B2F3D"/>
                </a:solidFill>
                <a:latin typeface="Abril Fatface"/>
                <a:ea typeface="Abril Fatface"/>
                <a:cs typeface="Abril Fatface"/>
                <a:sym typeface="Abril Fatface"/>
              </a:rPr>
              <a:t>Introduction</a:t>
            </a:r>
          </a:p>
        </p:txBody>
      </p:sp>
      <p:sp>
        <p:nvSpPr>
          <p:cNvPr name="TextBox 18" id="18"/>
          <p:cNvSpPr txBox="true"/>
          <p:nvPr/>
        </p:nvSpPr>
        <p:spPr>
          <a:xfrm rot="0">
            <a:off x="15358722" y="9248346"/>
            <a:ext cx="1900578" cy="330200"/>
          </a:xfrm>
          <a:prstGeom prst="rect">
            <a:avLst/>
          </a:prstGeom>
        </p:spPr>
        <p:txBody>
          <a:bodyPr anchor="t" rtlCol="false" tIns="0" lIns="0" bIns="0" rIns="0">
            <a:spAutoFit/>
          </a:bodyPr>
          <a:lstStyle/>
          <a:p>
            <a:pPr algn="r">
              <a:lnSpc>
                <a:spcPts val="2499"/>
              </a:lnSpc>
            </a:pPr>
            <a:r>
              <a:rPr lang="en-US" sz="2499">
                <a:solidFill>
                  <a:srgbClr val="0B2F3D"/>
                </a:solidFill>
                <a:latin typeface="Roboto"/>
                <a:ea typeface="Roboto"/>
                <a:cs typeface="Roboto"/>
                <a:sym typeface="Roboto"/>
              </a:rPr>
              <a:t>Page 01</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358722" y="9248346"/>
            <a:ext cx="1900578" cy="330200"/>
          </a:xfrm>
          <a:prstGeom prst="rect">
            <a:avLst/>
          </a:prstGeom>
        </p:spPr>
        <p:txBody>
          <a:bodyPr anchor="t" rtlCol="false" tIns="0" lIns="0" bIns="0" rIns="0">
            <a:spAutoFit/>
          </a:bodyPr>
          <a:lstStyle/>
          <a:p>
            <a:pPr algn="r">
              <a:lnSpc>
                <a:spcPts val="2499"/>
              </a:lnSpc>
            </a:pPr>
            <a:r>
              <a:rPr lang="en-US" sz="2499">
                <a:solidFill>
                  <a:srgbClr val="0B2F3D"/>
                </a:solidFill>
                <a:latin typeface="Roboto"/>
                <a:ea typeface="Roboto"/>
                <a:cs typeface="Roboto"/>
                <a:sym typeface="Roboto"/>
              </a:rPr>
              <a:t>Page 02</a:t>
            </a:r>
          </a:p>
        </p:txBody>
      </p:sp>
      <p:sp>
        <p:nvSpPr>
          <p:cNvPr name="Freeform 5" id="5"/>
          <p:cNvSpPr/>
          <p:nvPr/>
        </p:nvSpPr>
        <p:spPr>
          <a:xfrm flipH="false" flipV="false" rot="0">
            <a:off x="359280" y="274555"/>
            <a:ext cx="6025241" cy="2914025"/>
          </a:xfrm>
          <a:custGeom>
            <a:avLst/>
            <a:gdLst/>
            <a:ahLst/>
            <a:cxnLst/>
            <a:rect r="r" b="b" t="t" l="l"/>
            <a:pathLst>
              <a:path h="2914025" w="6025241">
                <a:moveTo>
                  <a:pt x="0" y="0"/>
                </a:moveTo>
                <a:lnTo>
                  <a:pt x="6025240" y="0"/>
                </a:lnTo>
                <a:lnTo>
                  <a:pt x="6025240" y="2914026"/>
                </a:lnTo>
                <a:lnTo>
                  <a:pt x="0" y="29140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334618" y="1101787"/>
            <a:ext cx="1489806" cy="1259563"/>
          </a:xfrm>
          <a:custGeom>
            <a:avLst/>
            <a:gdLst/>
            <a:ahLst/>
            <a:cxnLst/>
            <a:rect r="r" b="b" t="t" l="l"/>
            <a:pathLst>
              <a:path h="1259563" w="1489806">
                <a:moveTo>
                  <a:pt x="0" y="0"/>
                </a:moveTo>
                <a:lnTo>
                  <a:pt x="1489806" y="0"/>
                </a:lnTo>
                <a:lnTo>
                  <a:pt x="1489806" y="1259563"/>
                </a:lnTo>
                <a:lnTo>
                  <a:pt x="0" y="12595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4950111" y="2197980"/>
            <a:ext cx="10042862" cy="990601"/>
          </a:xfrm>
          <a:prstGeom prst="rect">
            <a:avLst/>
          </a:prstGeom>
        </p:spPr>
        <p:txBody>
          <a:bodyPr anchor="t" rtlCol="false" tIns="0" lIns="0" bIns="0" rIns="0">
            <a:spAutoFit/>
          </a:bodyPr>
          <a:lstStyle/>
          <a:p>
            <a:pPr algn="ctr">
              <a:lnSpc>
                <a:spcPts val="7200"/>
              </a:lnSpc>
            </a:pPr>
            <a:r>
              <a:rPr lang="en-US" sz="8000">
                <a:solidFill>
                  <a:srgbClr val="0B2F3D"/>
                </a:solidFill>
                <a:latin typeface="Abril Fatface"/>
                <a:ea typeface="Abril Fatface"/>
                <a:cs typeface="Abril Fatface"/>
                <a:sym typeface="Abril Fatface"/>
              </a:rPr>
              <a:t>BackGround </a:t>
            </a:r>
          </a:p>
        </p:txBody>
      </p:sp>
      <p:sp>
        <p:nvSpPr>
          <p:cNvPr name="TextBox 8" id="8"/>
          <p:cNvSpPr txBox="true"/>
          <p:nvPr/>
        </p:nvSpPr>
        <p:spPr>
          <a:xfrm rot="0">
            <a:off x="2616617" y="3394935"/>
            <a:ext cx="14215708" cy="5456557"/>
          </a:xfrm>
          <a:prstGeom prst="rect">
            <a:avLst/>
          </a:prstGeom>
        </p:spPr>
        <p:txBody>
          <a:bodyPr anchor="t" rtlCol="false" tIns="0" lIns="0" bIns="0" rIns="0">
            <a:spAutoFit/>
          </a:bodyPr>
          <a:lstStyle/>
          <a:p>
            <a:pPr algn="l" marL="734051" indent="-367026" lvl="1">
              <a:lnSpc>
                <a:spcPts val="5439"/>
              </a:lnSpc>
              <a:buFont typeface="Arial"/>
              <a:buChar char="•"/>
            </a:pPr>
            <a:r>
              <a:rPr lang="en-US" sz="3399">
                <a:solidFill>
                  <a:srgbClr val="000000"/>
                </a:solidFill>
                <a:latin typeface="Roboto"/>
                <a:ea typeface="Roboto"/>
                <a:cs typeface="Roboto"/>
                <a:sym typeface="Roboto"/>
              </a:rPr>
              <a:t>COVID-19 made mask-wearing essential for public health.</a:t>
            </a:r>
          </a:p>
          <a:p>
            <a:pPr algn="l" marL="734051" indent="-367026" lvl="1">
              <a:lnSpc>
                <a:spcPts val="5439"/>
              </a:lnSpc>
              <a:buFont typeface="Arial"/>
              <a:buChar char="•"/>
            </a:pPr>
            <a:r>
              <a:rPr lang="en-US" sz="3399">
                <a:solidFill>
                  <a:srgbClr val="000000"/>
                </a:solidFill>
                <a:latin typeface="Roboto"/>
                <a:ea typeface="Roboto"/>
                <a:cs typeface="Roboto"/>
                <a:sym typeface="Roboto"/>
              </a:rPr>
              <a:t>Manual enforcement was difficult, driving the need for automation.</a:t>
            </a:r>
          </a:p>
          <a:p>
            <a:pPr algn="l" marL="734051" indent="-367026" lvl="1">
              <a:lnSpc>
                <a:spcPts val="5439"/>
              </a:lnSpc>
              <a:buFont typeface="Arial"/>
              <a:buChar char="•"/>
            </a:pPr>
            <a:r>
              <a:rPr lang="en-US" sz="3399">
                <a:solidFill>
                  <a:srgbClr val="000000"/>
                </a:solidFill>
                <a:latin typeface="Roboto"/>
                <a:ea typeface="Roboto"/>
                <a:cs typeface="Roboto"/>
                <a:sym typeface="Roboto"/>
              </a:rPr>
              <a:t>AI advancements enabled real-time mask detection using CNN.</a:t>
            </a:r>
          </a:p>
          <a:p>
            <a:pPr algn="l" marL="734051" indent="-367026" lvl="1">
              <a:lnSpc>
                <a:spcPts val="5439"/>
              </a:lnSpc>
              <a:buFont typeface="Arial"/>
              <a:buChar char="•"/>
            </a:pPr>
            <a:r>
              <a:rPr lang="en-US" b="true" sz="3399">
                <a:solidFill>
                  <a:srgbClr val="000000"/>
                </a:solidFill>
                <a:latin typeface="Roboto Bold"/>
                <a:ea typeface="Roboto Bold"/>
                <a:cs typeface="Roboto Bold"/>
                <a:sym typeface="Roboto Bold"/>
              </a:rPr>
              <a:t>Challenges:</a:t>
            </a:r>
            <a:r>
              <a:rPr lang="en-US" sz="3399">
                <a:solidFill>
                  <a:srgbClr val="000000"/>
                </a:solidFill>
                <a:latin typeface="Roboto"/>
                <a:ea typeface="Roboto"/>
                <a:cs typeface="Roboto"/>
                <a:sym typeface="Roboto"/>
              </a:rPr>
              <a:t> Limited datasets, mask interference, and computational efficiency.</a:t>
            </a:r>
          </a:p>
          <a:p>
            <a:pPr algn="l" marL="734051" indent="-367026" lvl="1">
              <a:lnSpc>
                <a:spcPts val="5439"/>
              </a:lnSpc>
              <a:buFont typeface="Arial"/>
              <a:buChar char="•"/>
            </a:pPr>
            <a:r>
              <a:rPr lang="en-US" b="true" sz="3399">
                <a:solidFill>
                  <a:srgbClr val="000000"/>
                </a:solidFill>
                <a:latin typeface="Roboto Bold"/>
                <a:ea typeface="Roboto Bold"/>
                <a:cs typeface="Roboto Bold"/>
                <a:sym typeface="Roboto Bold"/>
              </a:rPr>
              <a:t>Solutions:</a:t>
            </a:r>
            <a:r>
              <a:rPr lang="en-US" sz="3399">
                <a:solidFill>
                  <a:srgbClr val="000000"/>
                </a:solidFill>
                <a:latin typeface="Roboto"/>
                <a:ea typeface="Roboto"/>
                <a:cs typeface="Roboto"/>
                <a:sym typeface="Roboto"/>
              </a:rPr>
              <a:t> CNN-based models for improved accuracy.</a:t>
            </a:r>
          </a:p>
          <a:p>
            <a:pPr algn="l" marL="734051" indent="-367026" lvl="1">
              <a:lnSpc>
                <a:spcPts val="5439"/>
              </a:lnSpc>
              <a:buFont typeface="Arial"/>
              <a:buChar char="•"/>
            </a:pPr>
            <a:r>
              <a:rPr lang="en-US" sz="3399">
                <a:solidFill>
                  <a:srgbClr val="000000"/>
                </a:solidFill>
                <a:latin typeface="Roboto"/>
                <a:ea typeface="Roboto"/>
                <a:cs typeface="Roboto"/>
                <a:sym typeface="Roboto"/>
              </a:rPr>
              <a:t>Applications: Used in public transport and surveillance for compliance.</a:t>
            </a:r>
          </a:p>
          <a:p>
            <a:pPr algn="l" marL="734051" indent="-367026" lvl="1">
              <a:lnSpc>
                <a:spcPts val="5439"/>
              </a:lnSpc>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358722" y="9248346"/>
            <a:ext cx="1900578" cy="330200"/>
          </a:xfrm>
          <a:prstGeom prst="rect">
            <a:avLst/>
          </a:prstGeom>
        </p:spPr>
        <p:txBody>
          <a:bodyPr anchor="t" rtlCol="false" tIns="0" lIns="0" bIns="0" rIns="0">
            <a:spAutoFit/>
          </a:bodyPr>
          <a:lstStyle/>
          <a:p>
            <a:pPr algn="r">
              <a:lnSpc>
                <a:spcPts val="2499"/>
              </a:lnSpc>
            </a:pPr>
            <a:r>
              <a:rPr lang="en-US" sz="2499">
                <a:solidFill>
                  <a:srgbClr val="0B2F3D"/>
                </a:solidFill>
                <a:latin typeface="Roboto"/>
                <a:ea typeface="Roboto"/>
                <a:cs typeface="Roboto"/>
                <a:sym typeface="Roboto"/>
              </a:rPr>
              <a:t>Page 03</a:t>
            </a:r>
          </a:p>
        </p:txBody>
      </p:sp>
      <p:sp>
        <p:nvSpPr>
          <p:cNvPr name="Freeform 5" id="5"/>
          <p:cNvSpPr/>
          <p:nvPr/>
        </p:nvSpPr>
        <p:spPr>
          <a:xfrm flipH="false" flipV="false" rot="0">
            <a:off x="4238819" y="1028700"/>
            <a:ext cx="3630502" cy="3630502"/>
          </a:xfrm>
          <a:custGeom>
            <a:avLst/>
            <a:gdLst/>
            <a:ahLst/>
            <a:cxnLst/>
            <a:rect r="r" b="b" t="t" l="l"/>
            <a:pathLst>
              <a:path h="3630502" w="3630502">
                <a:moveTo>
                  <a:pt x="0" y="0"/>
                </a:moveTo>
                <a:lnTo>
                  <a:pt x="3630501" y="0"/>
                </a:lnTo>
                <a:lnTo>
                  <a:pt x="3630501" y="3630502"/>
                </a:lnTo>
                <a:lnTo>
                  <a:pt x="0" y="3630502"/>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538827" y="2796193"/>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8">
              <a:alphaModFix amt="7999"/>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4919512" y="1950296"/>
            <a:ext cx="8448975" cy="990601"/>
          </a:xfrm>
          <a:prstGeom prst="rect">
            <a:avLst/>
          </a:prstGeom>
        </p:spPr>
        <p:txBody>
          <a:bodyPr anchor="t" rtlCol="false" tIns="0" lIns="0" bIns="0" rIns="0">
            <a:spAutoFit/>
          </a:bodyPr>
          <a:lstStyle/>
          <a:p>
            <a:pPr algn="ctr">
              <a:lnSpc>
                <a:spcPts val="7200"/>
              </a:lnSpc>
            </a:pPr>
            <a:r>
              <a:rPr lang="en-US" sz="8000">
                <a:solidFill>
                  <a:srgbClr val="0B2F3D"/>
                </a:solidFill>
                <a:latin typeface="Abril Fatface"/>
                <a:ea typeface="Abril Fatface"/>
                <a:cs typeface="Abril Fatface"/>
                <a:sym typeface="Abril Fatface"/>
              </a:rPr>
              <a:t>Methodology</a:t>
            </a:r>
          </a:p>
        </p:txBody>
      </p:sp>
      <p:grpSp>
        <p:nvGrpSpPr>
          <p:cNvPr name="Group 8" id="8"/>
          <p:cNvGrpSpPr/>
          <p:nvPr/>
        </p:nvGrpSpPr>
        <p:grpSpPr>
          <a:xfrm rot="0">
            <a:off x="1028700" y="3557012"/>
            <a:ext cx="7781625" cy="1708475"/>
            <a:chOff x="0" y="0"/>
            <a:chExt cx="2049481" cy="449969"/>
          </a:xfrm>
        </p:grpSpPr>
        <p:sp>
          <p:nvSpPr>
            <p:cNvPr name="Freeform 9" id="9"/>
            <p:cNvSpPr/>
            <p:nvPr/>
          </p:nvSpPr>
          <p:spPr>
            <a:xfrm flipH="false" flipV="false" rot="0">
              <a:off x="0" y="0"/>
              <a:ext cx="2049481" cy="449969"/>
            </a:xfrm>
            <a:custGeom>
              <a:avLst/>
              <a:gdLst/>
              <a:ahLst/>
              <a:cxnLst/>
              <a:rect r="r" b="b" t="t" l="l"/>
              <a:pathLst>
                <a:path h="449969" w="2049481">
                  <a:moveTo>
                    <a:pt x="1846281" y="0"/>
                  </a:moveTo>
                  <a:cubicBezTo>
                    <a:pt x="1958506" y="0"/>
                    <a:pt x="2049481" y="100729"/>
                    <a:pt x="2049481" y="224984"/>
                  </a:cubicBezTo>
                  <a:cubicBezTo>
                    <a:pt x="2049481" y="349240"/>
                    <a:pt x="1958506" y="449969"/>
                    <a:pt x="1846281" y="449969"/>
                  </a:cubicBezTo>
                  <a:lnTo>
                    <a:pt x="203200" y="449969"/>
                  </a:lnTo>
                  <a:cubicBezTo>
                    <a:pt x="90976" y="449969"/>
                    <a:pt x="0" y="349240"/>
                    <a:pt x="0" y="224984"/>
                  </a:cubicBezTo>
                  <a:cubicBezTo>
                    <a:pt x="0" y="100729"/>
                    <a:pt x="90976" y="0"/>
                    <a:pt x="203200" y="0"/>
                  </a:cubicBezTo>
                  <a:close/>
                </a:path>
              </a:pathLst>
            </a:custGeom>
            <a:solidFill>
              <a:srgbClr val="0B2F3D"/>
            </a:solidFill>
          </p:spPr>
        </p:sp>
        <p:sp>
          <p:nvSpPr>
            <p:cNvPr name="TextBox 10" id="10"/>
            <p:cNvSpPr txBox="true"/>
            <p:nvPr/>
          </p:nvSpPr>
          <p:spPr>
            <a:xfrm>
              <a:off x="0" y="19050"/>
              <a:ext cx="2049481" cy="430919"/>
            </a:xfrm>
            <a:prstGeom prst="rect">
              <a:avLst/>
            </a:prstGeom>
          </p:spPr>
          <p:txBody>
            <a:bodyPr anchor="ctr" rtlCol="false" tIns="50800" lIns="50800" bIns="50800" rIns="50800"/>
            <a:lstStyle/>
            <a:p>
              <a:pPr algn="ctr">
                <a:lnSpc>
                  <a:spcPts val="1942"/>
                </a:lnSpc>
              </a:pPr>
            </a:p>
          </p:txBody>
        </p:sp>
      </p:grpSp>
      <p:grpSp>
        <p:nvGrpSpPr>
          <p:cNvPr name="Group 11" id="11"/>
          <p:cNvGrpSpPr/>
          <p:nvPr/>
        </p:nvGrpSpPr>
        <p:grpSpPr>
          <a:xfrm rot="0">
            <a:off x="1347903" y="3315788"/>
            <a:ext cx="2190923" cy="219092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14300" cap="sq">
              <a:solidFill>
                <a:srgbClr val="ED8C02"/>
              </a:solidFill>
              <a:prstDash val="solid"/>
              <a:miter/>
            </a:ln>
          </p:spPr>
        </p:sp>
        <p:sp>
          <p:nvSpPr>
            <p:cNvPr name="TextBox 13" id="13"/>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14" id="14"/>
          <p:cNvSpPr txBox="true"/>
          <p:nvPr/>
        </p:nvSpPr>
        <p:spPr>
          <a:xfrm rot="0">
            <a:off x="1575600" y="4125500"/>
            <a:ext cx="1735529" cy="742950"/>
          </a:xfrm>
          <a:prstGeom prst="rect">
            <a:avLst/>
          </a:prstGeom>
        </p:spPr>
        <p:txBody>
          <a:bodyPr anchor="t" rtlCol="false" tIns="0" lIns="0" bIns="0" rIns="0">
            <a:spAutoFit/>
          </a:bodyPr>
          <a:lstStyle/>
          <a:p>
            <a:pPr algn="ctr">
              <a:lnSpc>
                <a:spcPts val="5400"/>
              </a:lnSpc>
            </a:pPr>
            <a:r>
              <a:rPr lang="en-US" sz="6000">
                <a:solidFill>
                  <a:srgbClr val="0B2F3D"/>
                </a:solidFill>
                <a:latin typeface="Abril Fatface"/>
                <a:ea typeface="Abril Fatface"/>
                <a:cs typeface="Abril Fatface"/>
                <a:sym typeface="Abril Fatface"/>
              </a:rPr>
              <a:t>01</a:t>
            </a:r>
          </a:p>
        </p:txBody>
      </p:sp>
      <p:sp>
        <p:nvSpPr>
          <p:cNvPr name="TextBox 15" id="15"/>
          <p:cNvSpPr txBox="true"/>
          <p:nvPr/>
        </p:nvSpPr>
        <p:spPr>
          <a:xfrm rot="0">
            <a:off x="3669503" y="3613054"/>
            <a:ext cx="4769133" cy="1491616"/>
          </a:xfrm>
          <a:prstGeom prst="rect">
            <a:avLst/>
          </a:prstGeom>
        </p:spPr>
        <p:txBody>
          <a:bodyPr anchor="t" rtlCol="false" tIns="0" lIns="0" bIns="0" rIns="0">
            <a:spAutoFit/>
          </a:bodyPr>
          <a:lstStyle/>
          <a:p>
            <a:pPr algn="l">
              <a:lnSpc>
                <a:spcPts val="4019"/>
              </a:lnSpc>
            </a:pPr>
            <a:r>
              <a:rPr lang="en-US" sz="2512" b="true">
                <a:solidFill>
                  <a:srgbClr val="FFFFFF"/>
                </a:solidFill>
                <a:latin typeface="Roboto Bold"/>
                <a:ea typeface="Roboto Bold"/>
                <a:cs typeface="Roboto Bold"/>
                <a:sym typeface="Roboto Bold"/>
              </a:rPr>
              <a:t>Dataset: </a:t>
            </a:r>
            <a:r>
              <a:rPr lang="en-US" sz="2512">
                <a:solidFill>
                  <a:srgbClr val="FFFFFF"/>
                </a:solidFill>
                <a:latin typeface="Roboto"/>
                <a:ea typeface="Roboto"/>
                <a:cs typeface="Roboto"/>
                <a:sym typeface="Roboto"/>
              </a:rPr>
              <a:t>Kaggle’s Face Mask Dataset (images of masked and unmasked people).</a:t>
            </a:r>
          </a:p>
        </p:txBody>
      </p:sp>
      <p:grpSp>
        <p:nvGrpSpPr>
          <p:cNvPr name="Group 16" id="16"/>
          <p:cNvGrpSpPr/>
          <p:nvPr/>
        </p:nvGrpSpPr>
        <p:grpSpPr>
          <a:xfrm rot="0">
            <a:off x="1028700" y="6116412"/>
            <a:ext cx="7887000" cy="2121737"/>
            <a:chOff x="0" y="0"/>
            <a:chExt cx="1891908" cy="508955"/>
          </a:xfrm>
        </p:grpSpPr>
        <p:sp>
          <p:nvSpPr>
            <p:cNvPr name="Freeform 17" id="17"/>
            <p:cNvSpPr/>
            <p:nvPr/>
          </p:nvSpPr>
          <p:spPr>
            <a:xfrm flipH="false" flipV="false" rot="0">
              <a:off x="0" y="0"/>
              <a:ext cx="1891908" cy="508955"/>
            </a:xfrm>
            <a:custGeom>
              <a:avLst/>
              <a:gdLst/>
              <a:ahLst/>
              <a:cxnLst/>
              <a:rect r="r" b="b" t="t" l="l"/>
              <a:pathLst>
                <a:path h="508955" w="1891908">
                  <a:moveTo>
                    <a:pt x="1688708" y="0"/>
                  </a:moveTo>
                  <a:cubicBezTo>
                    <a:pt x="1800933" y="0"/>
                    <a:pt x="1891908" y="113934"/>
                    <a:pt x="1891908" y="254478"/>
                  </a:cubicBezTo>
                  <a:cubicBezTo>
                    <a:pt x="1891908" y="395022"/>
                    <a:pt x="1800933" y="508955"/>
                    <a:pt x="1688708" y="508955"/>
                  </a:cubicBezTo>
                  <a:lnTo>
                    <a:pt x="203200" y="508955"/>
                  </a:lnTo>
                  <a:cubicBezTo>
                    <a:pt x="90976" y="508955"/>
                    <a:pt x="0" y="395022"/>
                    <a:pt x="0" y="254478"/>
                  </a:cubicBezTo>
                  <a:cubicBezTo>
                    <a:pt x="0" y="113934"/>
                    <a:pt x="90976" y="0"/>
                    <a:pt x="203200" y="0"/>
                  </a:cubicBezTo>
                  <a:close/>
                </a:path>
              </a:pathLst>
            </a:custGeom>
            <a:solidFill>
              <a:srgbClr val="0B2F3D"/>
            </a:solidFill>
          </p:spPr>
        </p:sp>
        <p:sp>
          <p:nvSpPr>
            <p:cNvPr name="TextBox 18" id="18"/>
            <p:cNvSpPr txBox="true"/>
            <p:nvPr/>
          </p:nvSpPr>
          <p:spPr>
            <a:xfrm>
              <a:off x="0" y="19050"/>
              <a:ext cx="1891908" cy="489905"/>
            </a:xfrm>
            <a:prstGeom prst="rect">
              <a:avLst/>
            </a:prstGeom>
          </p:spPr>
          <p:txBody>
            <a:bodyPr anchor="ctr" rtlCol="false" tIns="50800" lIns="50800" bIns="50800" rIns="50800"/>
            <a:lstStyle/>
            <a:p>
              <a:pPr algn="ctr">
                <a:lnSpc>
                  <a:spcPts val="1942"/>
                </a:lnSpc>
              </a:pPr>
            </a:p>
          </p:txBody>
        </p:sp>
      </p:grpSp>
      <p:grpSp>
        <p:nvGrpSpPr>
          <p:cNvPr name="Group 19" id="19"/>
          <p:cNvGrpSpPr/>
          <p:nvPr/>
        </p:nvGrpSpPr>
        <p:grpSpPr>
          <a:xfrm rot="0">
            <a:off x="1254248" y="5996635"/>
            <a:ext cx="2415255" cy="2466124"/>
            <a:chOff x="0" y="0"/>
            <a:chExt cx="757556" cy="773511"/>
          </a:xfrm>
        </p:grpSpPr>
        <p:sp>
          <p:nvSpPr>
            <p:cNvPr name="Freeform 20" id="20"/>
            <p:cNvSpPr/>
            <p:nvPr/>
          </p:nvSpPr>
          <p:spPr>
            <a:xfrm flipH="false" flipV="false" rot="0">
              <a:off x="0" y="0"/>
              <a:ext cx="757556" cy="773511"/>
            </a:xfrm>
            <a:custGeom>
              <a:avLst/>
              <a:gdLst/>
              <a:ahLst/>
              <a:cxnLst/>
              <a:rect r="r" b="b" t="t" l="l"/>
              <a:pathLst>
                <a:path h="773511" w="757556">
                  <a:moveTo>
                    <a:pt x="378778" y="0"/>
                  </a:moveTo>
                  <a:cubicBezTo>
                    <a:pt x="169585" y="0"/>
                    <a:pt x="0" y="173156"/>
                    <a:pt x="0" y="386755"/>
                  </a:cubicBezTo>
                  <a:cubicBezTo>
                    <a:pt x="0" y="600354"/>
                    <a:pt x="169585" y="773511"/>
                    <a:pt x="378778" y="773511"/>
                  </a:cubicBezTo>
                  <a:cubicBezTo>
                    <a:pt x="587971" y="773511"/>
                    <a:pt x="757556" y="600354"/>
                    <a:pt x="757556" y="386755"/>
                  </a:cubicBezTo>
                  <a:cubicBezTo>
                    <a:pt x="757556" y="173156"/>
                    <a:pt x="587971" y="0"/>
                    <a:pt x="378778" y="0"/>
                  </a:cubicBezTo>
                  <a:close/>
                </a:path>
              </a:pathLst>
            </a:custGeom>
            <a:solidFill>
              <a:srgbClr val="FFFFFF"/>
            </a:solidFill>
            <a:ln w="114300" cap="sq">
              <a:solidFill>
                <a:srgbClr val="ED8C02"/>
              </a:solidFill>
              <a:prstDash val="solid"/>
              <a:miter/>
            </a:ln>
          </p:spPr>
        </p:sp>
        <p:sp>
          <p:nvSpPr>
            <p:cNvPr name="TextBox 21" id="21"/>
            <p:cNvSpPr txBox="true"/>
            <p:nvPr/>
          </p:nvSpPr>
          <p:spPr>
            <a:xfrm>
              <a:off x="71021" y="91567"/>
              <a:ext cx="615514" cy="609427"/>
            </a:xfrm>
            <a:prstGeom prst="rect">
              <a:avLst/>
            </a:prstGeom>
          </p:spPr>
          <p:txBody>
            <a:bodyPr anchor="ctr" rtlCol="false" tIns="50800" lIns="50800" bIns="50800" rIns="50800"/>
            <a:lstStyle/>
            <a:p>
              <a:pPr algn="ctr">
                <a:lnSpc>
                  <a:spcPts val="1942"/>
                </a:lnSpc>
              </a:pPr>
            </a:p>
          </p:txBody>
        </p:sp>
      </p:grpSp>
      <p:sp>
        <p:nvSpPr>
          <p:cNvPr name="TextBox 22" id="22"/>
          <p:cNvSpPr txBox="true"/>
          <p:nvPr/>
        </p:nvSpPr>
        <p:spPr>
          <a:xfrm rot="0">
            <a:off x="1572855" y="6987891"/>
            <a:ext cx="1735529" cy="742950"/>
          </a:xfrm>
          <a:prstGeom prst="rect">
            <a:avLst/>
          </a:prstGeom>
        </p:spPr>
        <p:txBody>
          <a:bodyPr anchor="t" rtlCol="false" tIns="0" lIns="0" bIns="0" rIns="0">
            <a:spAutoFit/>
          </a:bodyPr>
          <a:lstStyle/>
          <a:p>
            <a:pPr algn="ctr">
              <a:lnSpc>
                <a:spcPts val="5400"/>
              </a:lnSpc>
            </a:pPr>
            <a:r>
              <a:rPr lang="en-US" sz="6000">
                <a:solidFill>
                  <a:srgbClr val="0B2F3D"/>
                </a:solidFill>
                <a:latin typeface="Abril Fatface"/>
                <a:ea typeface="Abril Fatface"/>
                <a:cs typeface="Abril Fatface"/>
                <a:sym typeface="Abril Fatface"/>
              </a:rPr>
              <a:t>03</a:t>
            </a:r>
          </a:p>
        </p:txBody>
      </p:sp>
      <p:sp>
        <p:nvSpPr>
          <p:cNvPr name="TextBox 23" id="23"/>
          <p:cNvSpPr txBox="true"/>
          <p:nvPr/>
        </p:nvSpPr>
        <p:spPr>
          <a:xfrm rot="0">
            <a:off x="3850332" y="6379060"/>
            <a:ext cx="4770379" cy="1491665"/>
          </a:xfrm>
          <a:prstGeom prst="rect">
            <a:avLst/>
          </a:prstGeom>
        </p:spPr>
        <p:txBody>
          <a:bodyPr anchor="t" rtlCol="false" tIns="0" lIns="0" bIns="0" rIns="0">
            <a:spAutoFit/>
          </a:bodyPr>
          <a:lstStyle/>
          <a:p>
            <a:pPr algn="l">
              <a:lnSpc>
                <a:spcPts val="4018"/>
              </a:lnSpc>
            </a:pPr>
            <a:r>
              <a:rPr lang="en-US" sz="2511" b="true">
                <a:solidFill>
                  <a:srgbClr val="FFFFFF"/>
                </a:solidFill>
                <a:latin typeface="Roboto Bold"/>
                <a:ea typeface="Roboto Bold"/>
                <a:cs typeface="Roboto Bold"/>
                <a:sym typeface="Roboto Bold"/>
              </a:rPr>
              <a:t>Model: </a:t>
            </a:r>
            <a:r>
              <a:rPr lang="en-US" sz="2511">
                <a:solidFill>
                  <a:srgbClr val="FFFFFF"/>
                </a:solidFill>
                <a:latin typeface="Roboto"/>
                <a:ea typeface="Roboto"/>
                <a:cs typeface="Roboto"/>
                <a:sym typeface="Roboto"/>
              </a:rPr>
              <a:t>Built a CNN for binary classification (Mask vs. No Mask).</a:t>
            </a:r>
          </a:p>
        </p:txBody>
      </p:sp>
      <p:grpSp>
        <p:nvGrpSpPr>
          <p:cNvPr name="Group 24" id="24"/>
          <p:cNvGrpSpPr/>
          <p:nvPr/>
        </p:nvGrpSpPr>
        <p:grpSpPr>
          <a:xfrm rot="0">
            <a:off x="9477675" y="3557012"/>
            <a:ext cx="7781625" cy="1708475"/>
            <a:chOff x="0" y="0"/>
            <a:chExt cx="2049481" cy="449969"/>
          </a:xfrm>
        </p:grpSpPr>
        <p:sp>
          <p:nvSpPr>
            <p:cNvPr name="Freeform 25" id="25"/>
            <p:cNvSpPr/>
            <p:nvPr/>
          </p:nvSpPr>
          <p:spPr>
            <a:xfrm flipH="false" flipV="false" rot="0">
              <a:off x="0" y="0"/>
              <a:ext cx="2049481" cy="449969"/>
            </a:xfrm>
            <a:custGeom>
              <a:avLst/>
              <a:gdLst/>
              <a:ahLst/>
              <a:cxnLst/>
              <a:rect r="r" b="b" t="t" l="l"/>
              <a:pathLst>
                <a:path h="449969" w="2049481">
                  <a:moveTo>
                    <a:pt x="1846281" y="0"/>
                  </a:moveTo>
                  <a:cubicBezTo>
                    <a:pt x="1958506" y="0"/>
                    <a:pt x="2049481" y="100729"/>
                    <a:pt x="2049481" y="224984"/>
                  </a:cubicBezTo>
                  <a:cubicBezTo>
                    <a:pt x="2049481" y="349240"/>
                    <a:pt x="1958506" y="449969"/>
                    <a:pt x="1846281" y="449969"/>
                  </a:cubicBezTo>
                  <a:lnTo>
                    <a:pt x="203200" y="449969"/>
                  </a:lnTo>
                  <a:cubicBezTo>
                    <a:pt x="90976" y="449969"/>
                    <a:pt x="0" y="349240"/>
                    <a:pt x="0" y="224984"/>
                  </a:cubicBezTo>
                  <a:cubicBezTo>
                    <a:pt x="0" y="100729"/>
                    <a:pt x="90976" y="0"/>
                    <a:pt x="203200" y="0"/>
                  </a:cubicBezTo>
                  <a:close/>
                </a:path>
              </a:pathLst>
            </a:custGeom>
            <a:solidFill>
              <a:srgbClr val="0B2F3D"/>
            </a:solidFill>
          </p:spPr>
        </p:sp>
        <p:sp>
          <p:nvSpPr>
            <p:cNvPr name="TextBox 26" id="26"/>
            <p:cNvSpPr txBox="true"/>
            <p:nvPr/>
          </p:nvSpPr>
          <p:spPr>
            <a:xfrm>
              <a:off x="0" y="19050"/>
              <a:ext cx="2049481" cy="430919"/>
            </a:xfrm>
            <a:prstGeom prst="rect">
              <a:avLst/>
            </a:prstGeom>
          </p:spPr>
          <p:txBody>
            <a:bodyPr anchor="ctr" rtlCol="false" tIns="50800" lIns="50800" bIns="50800" rIns="50800"/>
            <a:lstStyle/>
            <a:p>
              <a:pPr algn="ctr">
                <a:lnSpc>
                  <a:spcPts val="1942"/>
                </a:lnSpc>
              </a:pPr>
            </a:p>
          </p:txBody>
        </p:sp>
      </p:grpSp>
      <p:grpSp>
        <p:nvGrpSpPr>
          <p:cNvPr name="Group 27" id="27"/>
          <p:cNvGrpSpPr/>
          <p:nvPr/>
        </p:nvGrpSpPr>
        <p:grpSpPr>
          <a:xfrm rot="0">
            <a:off x="9796879" y="3315788"/>
            <a:ext cx="2190923" cy="2190923"/>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14300" cap="sq">
              <a:solidFill>
                <a:srgbClr val="ED8C02"/>
              </a:solidFill>
              <a:prstDash val="solid"/>
              <a:miter/>
            </a:ln>
          </p:spPr>
        </p:sp>
        <p:sp>
          <p:nvSpPr>
            <p:cNvPr name="TextBox 29" id="29"/>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30" id="30"/>
          <p:cNvSpPr txBox="true"/>
          <p:nvPr/>
        </p:nvSpPr>
        <p:spPr>
          <a:xfrm rot="0">
            <a:off x="10024576" y="4125500"/>
            <a:ext cx="1735529" cy="742950"/>
          </a:xfrm>
          <a:prstGeom prst="rect">
            <a:avLst/>
          </a:prstGeom>
        </p:spPr>
        <p:txBody>
          <a:bodyPr anchor="t" rtlCol="false" tIns="0" lIns="0" bIns="0" rIns="0">
            <a:spAutoFit/>
          </a:bodyPr>
          <a:lstStyle/>
          <a:p>
            <a:pPr algn="ctr">
              <a:lnSpc>
                <a:spcPts val="5400"/>
              </a:lnSpc>
            </a:pPr>
            <a:r>
              <a:rPr lang="en-US" sz="6000">
                <a:solidFill>
                  <a:srgbClr val="0B2F3D"/>
                </a:solidFill>
                <a:latin typeface="Abril Fatface"/>
                <a:ea typeface="Abril Fatface"/>
                <a:cs typeface="Abril Fatface"/>
                <a:sym typeface="Abril Fatface"/>
              </a:rPr>
              <a:t>02</a:t>
            </a:r>
          </a:p>
        </p:txBody>
      </p:sp>
      <p:sp>
        <p:nvSpPr>
          <p:cNvPr name="TextBox 31" id="31"/>
          <p:cNvSpPr txBox="true"/>
          <p:nvPr/>
        </p:nvSpPr>
        <p:spPr>
          <a:xfrm rot="0">
            <a:off x="12121152" y="3608531"/>
            <a:ext cx="5239111" cy="1996567"/>
          </a:xfrm>
          <a:prstGeom prst="rect">
            <a:avLst/>
          </a:prstGeom>
        </p:spPr>
        <p:txBody>
          <a:bodyPr anchor="t" rtlCol="false" tIns="0" lIns="0" bIns="0" rIns="0">
            <a:spAutoFit/>
          </a:bodyPr>
          <a:lstStyle/>
          <a:p>
            <a:pPr algn="l">
              <a:lnSpc>
                <a:spcPts val="4016"/>
              </a:lnSpc>
            </a:pPr>
            <a:r>
              <a:rPr lang="en-US" sz="2510" b="true">
                <a:solidFill>
                  <a:srgbClr val="FFFFFF"/>
                </a:solidFill>
                <a:latin typeface="Roboto Bold"/>
                <a:ea typeface="Roboto Bold"/>
                <a:cs typeface="Roboto Bold"/>
                <a:sym typeface="Roboto Bold"/>
              </a:rPr>
              <a:t>Preprocessing: </a:t>
            </a:r>
            <a:r>
              <a:rPr lang="en-US" sz="2510">
                <a:solidFill>
                  <a:srgbClr val="FFFFFF"/>
                </a:solidFill>
                <a:latin typeface="Roboto"/>
                <a:ea typeface="Roboto"/>
                <a:cs typeface="Roboto"/>
                <a:sym typeface="Roboto"/>
              </a:rPr>
              <a:t>Resized images, applied augmentation, and normalized pixel values.</a:t>
            </a:r>
          </a:p>
          <a:p>
            <a:pPr algn="l">
              <a:lnSpc>
                <a:spcPts val="4016"/>
              </a:lnSpc>
            </a:pPr>
          </a:p>
        </p:txBody>
      </p:sp>
      <p:grpSp>
        <p:nvGrpSpPr>
          <p:cNvPr name="Group 32" id="32"/>
          <p:cNvGrpSpPr/>
          <p:nvPr/>
        </p:nvGrpSpPr>
        <p:grpSpPr>
          <a:xfrm rot="0">
            <a:off x="9477675" y="6116412"/>
            <a:ext cx="7887000" cy="2121737"/>
            <a:chOff x="0" y="0"/>
            <a:chExt cx="1891908" cy="508955"/>
          </a:xfrm>
        </p:grpSpPr>
        <p:sp>
          <p:nvSpPr>
            <p:cNvPr name="Freeform 33" id="33"/>
            <p:cNvSpPr/>
            <p:nvPr/>
          </p:nvSpPr>
          <p:spPr>
            <a:xfrm flipH="false" flipV="false" rot="0">
              <a:off x="0" y="0"/>
              <a:ext cx="1891908" cy="508955"/>
            </a:xfrm>
            <a:custGeom>
              <a:avLst/>
              <a:gdLst/>
              <a:ahLst/>
              <a:cxnLst/>
              <a:rect r="r" b="b" t="t" l="l"/>
              <a:pathLst>
                <a:path h="508955" w="1891908">
                  <a:moveTo>
                    <a:pt x="1688708" y="0"/>
                  </a:moveTo>
                  <a:cubicBezTo>
                    <a:pt x="1800933" y="0"/>
                    <a:pt x="1891908" y="113934"/>
                    <a:pt x="1891908" y="254478"/>
                  </a:cubicBezTo>
                  <a:cubicBezTo>
                    <a:pt x="1891908" y="395022"/>
                    <a:pt x="1800933" y="508955"/>
                    <a:pt x="1688708" y="508955"/>
                  </a:cubicBezTo>
                  <a:lnTo>
                    <a:pt x="203200" y="508955"/>
                  </a:lnTo>
                  <a:cubicBezTo>
                    <a:pt x="90976" y="508955"/>
                    <a:pt x="0" y="395022"/>
                    <a:pt x="0" y="254478"/>
                  </a:cubicBezTo>
                  <a:cubicBezTo>
                    <a:pt x="0" y="113934"/>
                    <a:pt x="90976" y="0"/>
                    <a:pt x="203200" y="0"/>
                  </a:cubicBezTo>
                  <a:close/>
                </a:path>
              </a:pathLst>
            </a:custGeom>
            <a:solidFill>
              <a:srgbClr val="0B2F3D"/>
            </a:solidFill>
          </p:spPr>
        </p:sp>
        <p:sp>
          <p:nvSpPr>
            <p:cNvPr name="TextBox 34" id="34"/>
            <p:cNvSpPr txBox="true"/>
            <p:nvPr/>
          </p:nvSpPr>
          <p:spPr>
            <a:xfrm>
              <a:off x="0" y="19050"/>
              <a:ext cx="1891908" cy="489905"/>
            </a:xfrm>
            <a:prstGeom prst="rect">
              <a:avLst/>
            </a:prstGeom>
          </p:spPr>
          <p:txBody>
            <a:bodyPr anchor="ctr" rtlCol="false" tIns="50800" lIns="50800" bIns="50800" rIns="50800"/>
            <a:lstStyle/>
            <a:p>
              <a:pPr algn="ctr">
                <a:lnSpc>
                  <a:spcPts val="1942"/>
                </a:lnSpc>
              </a:pPr>
            </a:p>
          </p:txBody>
        </p:sp>
      </p:grpSp>
      <p:grpSp>
        <p:nvGrpSpPr>
          <p:cNvPr name="Group 35" id="35"/>
          <p:cNvGrpSpPr/>
          <p:nvPr/>
        </p:nvGrpSpPr>
        <p:grpSpPr>
          <a:xfrm rot="0">
            <a:off x="9796879" y="5996635"/>
            <a:ext cx="2466124" cy="2466124"/>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14300" cap="sq">
              <a:solidFill>
                <a:srgbClr val="ED8C02"/>
              </a:solidFill>
              <a:prstDash val="solid"/>
              <a:miter/>
            </a:ln>
          </p:spPr>
        </p:sp>
        <p:sp>
          <p:nvSpPr>
            <p:cNvPr name="TextBox 37" id="37"/>
            <p:cNvSpPr txBox="true"/>
            <p:nvPr/>
          </p:nvSpPr>
          <p:spPr>
            <a:xfrm>
              <a:off x="76200" y="95250"/>
              <a:ext cx="660400" cy="641350"/>
            </a:xfrm>
            <a:prstGeom prst="rect">
              <a:avLst/>
            </a:prstGeom>
          </p:spPr>
          <p:txBody>
            <a:bodyPr anchor="ctr" rtlCol="false" tIns="50800" lIns="50800" bIns="50800" rIns="50800"/>
            <a:lstStyle/>
            <a:p>
              <a:pPr algn="ctr">
                <a:lnSpc>
                  <a:spcPts val="1942"/>
                </a:lnSpc>
              </a:pPr>
            </a:p>
          </p:txBody>
        </p:sp>
      </p:grpSp>
      <p:sp>
        <p:nvSpPr>
          <p:cNvPr name="TextBox 38" id="38"/>
          <p:cNvSpPr txBox="true"/>
          <p:nvPr/>
        </p:nvSpPr>
        <p:spPr>
          <a:xfrm rot="0">
            <a:off x="10155181" y="6987891"/>
            <a:ext cx="1735529" cy="742950"/>
          </a:xfrm>
          <a:prstGeom prst="rect">
            <a:avLst/>
          </a:prstGeom>
        </p:spPr>
        <p:txBody>
          <a:bodyPr anchor="t" rtlCol="false" tIns="0" lIns="0" bIns="0" rIns="0">
            <a:spAutoFit/>
          </a:bodyPr>
          <a:lstStyle/>
          <a:p>
            <a:pPr algn="ctr">
              <a:lnSpc>
                <a:spcPts val="5400"/>
              </a:lnSpc>
            </a:pPr>
            <a:r>
              <a:rPr lang="en-US" sz="6000">
                <a:solidFill>
                  <a:srgbClr val="0B2F3D"/>
                </a:solidFill>
                <a:latin typeface="Abril Fatface"/>
                <a:ea typeface="Abril Fatface"/>
                <a:cs typeface="Abril Fatface"/>
                <a:sym typeface="Abril Fatface"/>
              </a:rPr>
              <a:t>04</a:t>
            </a:r>
          </a:p>
        </p:txBody>
      </p:sp>
      <p:sp>
        <p:nvSpPr>
          <p:cNvPr name="TextBox 39" id="39"/>
          <p:cNvSpPr txBox="true"/>
          <p:nvPr/>
        </p:nvSpPr>
        <p:spPr>
          <a:xfrm rot="0">
            <a:off x="12443977" y="6572949"/>
            <a:ext cx="4770379" cy="1889809"/>
          </a:xfrm>
          <a:prstGeom prst="rect">
            <a:avLst/>
          </a:prstGeom>
        </p:spPr>
        <p:txBody>
          <a:bodyPr anchor="t" rtlCol="false" tIns="0" lIns="0" bIns="0" rIns="0">
            <a:spAutoFit/>
          </a:bodyPr>
          <a:lstStyle/>
          <a:p>
            <a:pPr algn="l">
              <a:lnSpc>
                <a:spcPts val="4018"/>
              </a:lnSpc>
            </a:pPr>
            <a:r>
              <a:rPr lang="en-US" sz="2511" b="true">
                <a:solidFill>
                  <a:srgbClr val="FFFFFF"/>
                </a:solidFill>
                <a:latin typeface="Roboto Bold"/>
                <a:ea typeface="Roboto Bold"/>
                <a:cs typeface="Roboto Bold"/>
                <a:sym typeface="Roboto Bold"/>
              </a:rPr>
              <a:t>Evaluation:  </a:t>
            </a:r>
            <a:r>
              <a:rPr lang="en-US" sz="2511">
                <a:solidFill>
                  <a:srgbClr val="FFFFFF"/>
                </a:solidFill>
                <a:latin typeface="Roboto"/>
                <a:ea typeface="Roboto"/>
                <a:cs typeface="Roboto"/>
                <a:sym typeface="Roboto"/>
              </a:rPr>
              <a:t>Test &amp; Train split of 20% &amp; 80%, Epochs : 12</a:t>
            </a:r>
          </a:p>
          <a:p>
            <a:pPr algn="l">
              <a:lnSpc>
                <a:spcPts val="3538"/>
              </a:lnSpc>
            </a:pPr>
          </a:p>
          <a:p>
            <a:pPr algn="l">
              <a:lnSpc>
                <a:spcPts val="3538"/>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358722" y="8551482"/>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668056" y="156902"/>
            <a:ext cx="3630502" cy="3630502"/>
          </a:xfrm>
          <a:custGeom>
            <a:avLst/>
            <a:gdLst/>
            <a:ahLst/>
            <a:cxnLst/>
            <a:rect r="r" b="b" t="t" l="l"/>
            <a:pathLst>
              <a:path h="3630502" w="3630502">
                <a:moveTo>
                  <a:pt x="0" y="0"/>
                </a:moveTo>
                <a:lnTo>
                  <a:pt x="3630502" y="0"/>
                </a:lnTo>
                <a:lnTo>
                  <a:pt x="3630502" y="3630502"/>
                </a:lnTo>
                <a:lnTo>
                  <a:pt x="0" y="3630502"/>
                </a:lnTo>
                <a:lnTo>
                  <a:pt x="0" y="0"/>
                </a:lnTo>
                <a:close/>
              </a:path>
            </a:pathLst>
          </a:custGeom>
          <a:blipFill>
            <a:blip r:embed="rId8">
              <a:alphaModFix amt="5000"/>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111973" y="3424808"/>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10">
              <a:alphaModFix amt="7999"/>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15358722" y="9248346"/>
            <a:ext cx="1900578" cy="330200"/>
          </a:xfrm>
          <a:prstGeom prst="rect">
            <a:avLst/>
          </a:prstGeom>
        </p:spPr>
        <p:txBody>
          <a:bodyPr anchor="t" rtlCol="false" tIns="0" lIns="0" bIns="0" rIns="0">
            <a:spAutoFit/>
          </a:bodyPr>
          <a:lstStyle/>
          <a:p>
            <a:pPr algn="r">
              <a:lnSpc>
                <a:spcPts val="2499"/>
              </a:lnSpc>
            </a:pPr>
            <a:r>
              <a:rPr lang="en-US" sz="2499">
                <a:solidFill>
                  <a:srgbClr val="0B2F3D"/>
                </a:solidFill>
                <a:latin typeface="Roboto"/>
                <a:ea typeface="Roboto"/>
                <a:cs typeface="Roboto"/>
                <a:sym typeface="Roboto"/>
              </a:rPr>
              <a:t>Page 04</a:t>
            </a:r>
          </a:p>
        </p:txBody>
      </p:sp>
      <p:sp>
        <p:nvSpPr>
          <p:cNvPr name="TextBox 8" id="8"/>
          <p:cNvSpPr txBox="true"/>
          <p:nvPr/>
        </p:nvSpPr>
        <p:spPr>
          <a:xfrm rot="0">
            <a:off x="7096335" y="1906283"/>
            <a:ext cx="4095331" cy="933450"/>
          </a:xfrm>
          <a:prstGeom prst="rect">
            <a:avLst/>
          </a:prstGeom>
        </p:spPr>
        <p:txBody>
          <a:bodyPr anchor="t" rtlCol="false" tIns="0" lIns="0" bIns="0" rIns="0">
            <a:spAutoFit/>
          </a:bodyPr>
          <a:lstStyle/>
          <a:p>
            <a:pPr algn="l">
              <a:lnSpc>
                <a:spcPts val="6750"/>
              </a:lnSpc>
            </a:pPr>
            <a:r>
              <a:rPr lang="en-US" sz="7500">
                <a:solidFill>
                  <a:srgbClr val="0B2F3D"/>
                </a:solidFill>
                <a:latin typeface="Abril Fatface"/>
                <a:ea typeface="Abril Fatface"/>
                <a:cs typeface="Abril Fatface"/>
                <a:sym typeface="Abril Fatface"/>
              </a:rPr>
              <a:t>Result </a:t>
            </a:r>
          </a:p>
        </p:txBody>
      </p:sp>
      <p:sp>
        <p:nvSpPr>
          <p:cNvPr name="TextBox 9" id="9"/>
          <p:cNvSpPr txBox="true"/>
          <p:nvPr/>
        </p:nvSpPr>
        <p:spPr>
          <a:xfrm rot="0">
            <a:off x="2660987" y="4044579"/>
            <a:ext cx="14355366" cy="3545840"/>
          </a:xfrm>
          <a:prstGeom prst="rect">
            <a:avLst/>
          </a:prstGeom>
        </p:spPr>
        <p:txBody>
          <a:bodyPr anchor="t" rtlCol="false" tIns="0" lIns="0" bIns="0" rIns="0">
            <a:spAutoFit/>
          </a:bodyPr>
          <a:lstStyle/>
          <a:p>
            <a:pPr algn="l">
              <a:lnSpc>
                <a:spcPts val="3099"/>
              </a:lnSpc>
              <a:spcBef>
                <a:spcPct val="0"/>
              </a:spcBef>
            </a:pPr>
          </a:p>
          <a:p>
            <a:pPr algn="l">
              <a:lnSpc>
                <a:spcPts val="3099"/>
              </a:lnSpc>
              <a:spcBef>
                <a:spcPct val="0"/>
              </a:spcBef>
            </a:pPr>
            <a:r>
              <a:rPr lang="en-US" b="true" sz="3099">
                <a:solidFill>
                  <a:srgbClr val="0B2F3D"/>
                </a:solidFill>
                <a:latin typeface="Roboto Bold"/>
                <a:ea typeface="Roboto Bold"/>
                <a:cs typeface="Roboto Bold"/>
                <a:sym typeface="Roboto Bold"/>
              </a:rPr>
              <a:t>Accuracy:</a:t>
            </a:r>
            <a:r>
              <a:rPr lang="en-US" sz="3099">
                <a:solidFill>
                  <a:srgbClr val="0B2F3D"/>
                </a:solidFill>
                <a:latin typeface="Roboto"/>
                <a:ea typeface="Roboto"/>
                <a:cs typeface="Roboto"/>
                <a:sym typeface="Roboto"/>
              </a:rPr>
              <a:t> 93.4% </a:t>
            </a:r>
          </a:p>
          <a:p>
            <a:pPr algn="l">
              <a:lnSpc>
                <a:spcPts val="3099"/>
              </a:lnSpc>
              <a:spcBef>
                <a:spcPct val="0"/>
              </a:spcBef>
            </a:pPr>
          </a:p>
          <a:p>
            <a:pPr algn="l">
              <a:lnSpc>
                <a:spcPts val="3099"/>
              </a:lnSpc>
              <a:spcBef>
                <a:spcPct val="0"/>
              </a:spcBef>
            </a:pPr>
            <a:r>
              <a:rPr lang="en-US" b="true" sz="3099">
                <a:solidFill>
                  <a:srgbClr val="0B2F3D"/>
                </a:solidFill>
                <a:latin typeface="Roboto Bold"/>
                <a:ea typeface="Roboto Bold"/>
                <a:cs typeface="Roboto Bold"/>
                <a:sym typeface="Roboto Bold"/>
              </a:rPr>
              <a:t>Precision: </a:t>
            </a:r>
            <a:r>
              <a:rPr lang="en-US" sz="3099">
                <a:solidFill>
                  <a:srgbClr val="0B2F3D"/>
                </a:solidFill>
                <a:latin typeface="Roboto"/>
                <a:ea typeface="Roboto"/>
                <a:cs typeface="Roboto"/>
                <a:sym typeface="Roboto"/>
              </a:rPr>
              <a:t>94.8%</a:t>
            </a:r>
          </a:p>
          <a:p>
            <a:pPr algn="l">
              <a:lnSpc>
                <a:spcPts val="3099"/>
              </a:lnSpc>
              <a:spcBef>
                <a:spcPct val="0"/>
              </a:spcBef>
            </a:pPr>
          </a:p>
          <a:p>
            <a:pPr algn="l">
              <a:lnSpc>
                <a:spcPts val="3099"/>
              </a:lnSpc>
              <a:spcBef>
                <a:spcPct val="0"/>
              </a:spcBef>
            </a:pPr>
            <a:r>
              <a:rPr lang="en-US" b="true" sz="3099">
                <a:solidFill>
                  <a:srgbClr val="0B2F3D"/>
                </a:solidFill>
                <a:latin typeface="Roboto Bold"/>
                <a:ea typeface="Roboto Bold"/>
                <a:cs typeface="Roboto Bold"/>
                <a:sym typeface="Roboto Bold"/>
              </a:rPr>
              <a:t>Recall: </a:t>
            </a:r>
            <a:r>
              <a:rPr lang="en-US" sz="3099">
                <a:solidFill>
                  <a:srgbClr val="0B2F3D"/>
                </a:solidFill>
                <a:latin typeface="Roboto"/>
                <a:ea typeface="Roboto"/>
                <a:cs typeface="Roboto"/>
                <a:sym typeface="Roboto"/>
              </a:rPr>
              <a:t>91.6%</a:t>
            </a:r>
          </a:p>
          <a:p>
            <a:pPr algn="l">
              <a:lnSpc>
                <a:spcPts val="3099"/>
              </a:lnSpc>
              <a:spcBef>
                <a:spcPct val="0"/>
              </a:spcBef>
            </a:pPr>
          </a:p>
          <a:p>
            <a:pPr algn="l">
              <a:lnSpc>
                <a:spcPts val="3099"/>
              </a:lnSpc>
              <a:spcBef>
                <a:spcPct val="0"/>
              </a:spcBef>
            </a:pPr>
            <a:r>
              <a:rPr lang="en-US" b="true" sz="3099">
                <a:solidFill>
                  <a:srgbClr val="0B2F3D"/>
                </a:solidFill>
                <a:latin typeface="Roboto Bold"/>
                <a:ea typeface="Roboto Bold"/>
                <a:cs typeface="Roboto Bold"/>
                <a:sym typeface="Roboto Bold"/>
              </a:rPr>
              <a:t>Robustness:</a:t>
            </a:r>
            <a:r>
              <a:rPr lang="en-US" sz="3099">
                <a:solidFill>
                  <a:srgbClr val="0B2F3D"/>
                </a:solidFill>
                <a:latin typeface="Roboto"/>
                <a:ea typeface="Roboto"/>
                <a:cs typeface="Roboto"/>
                <a:sym typeface="Roboto"/>
              </a:rPr>
              <a:t> High performance across varying lighting, angles, and demographics.</a:t>
            </a:r>
          </a:p>
          <a:p>
            <a:pPr algn="l">
              <a:lnSpc>
                <a:spcPts val="309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358722" y="8551482"/>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811965" y="1657315"/>
            <a:ext cx="3630502" cy="3630502"/>
          </a:xfrm>
          <a:custGeom>
            <a:avLst/>
            <a:gdLst/>
            <a:ahLst/>
            <a:cxnLst/>
            <a:rect r="r" b="b" t="t" l="l"/>
            <a:pathLst>
              <a:path h="3630502" w="3630502">
                <a:moveTo>
                  <a:pt x="0" y="0"/>
                </a:moveTo>
                <a:lnTo>
                  <a:pt x="3630502" y="0"/>
                </a:lnTo>
                <a:lnTo>
                  <a:pt x="3630502" y="3630502"/>
                </a:lnTo>
                <a:lnTo>
                  <a:pt x="0" y="3630502"/>
                </a:lnTo>
                <a:lnTo>
                  <a:pt x="0" y="0"/>
                </a:lnTo>
                <a:close/>
              </a:path>
            </a:pathLst>
          </a:custGeom>
          <a:blipFill>
            <a:blip r:embed="rId8">
              <a:alphaModFix amt="5000"/>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111973" y="3424808"/>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10">
              <a:alphaModFix amt="7999"/>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9192420" y="2639266"/>
            <a:ext cx="8066880" cy="5481111"/>
          </a:xfrm>
          <a:custGeom>
            <a:avLst/>
            <a:gdLst/>
            <a:ahLst/>
            <a:cxnLst/>
            <a:rect r="r" b="b" t="t" l="l"/>
            <a:pathLst>
              <a:path h="5481111" w="8066880">
                <a:moveTo>
                  <a:pt x="0" y="0"/>
                </a:moveTo>
                <a:lnTo>
                  <a:pt x="8066880" y="0"/>
                </a:lnTo>
                <a:lnTo>
                  <a:pt x="8066880" y="5481111"/>
                </a:lnTo>
                <a:lnTo>
                  <a:pt x="0" y="5481111"/>
                </a:lnTo>
                <a:lnTo>
                  <a:pt x="0" y="0"/>
                </a:lnTo>
                <a:close/>
              </a:path>
            </a:pathLst>
          </a:custGeom>
          <a:blipFill>
            <a:blip r:embed="rId12"/>
            <a:stretch>
              <a:fillRect l="0" t="0" r="-40094" b="0"/>
            </a:stretch>
          </a:blipFill>
        </p:spPr>
      </p:sp>
      <p:sp>
        <p:nvSpPr>
          <p:cNvPr name="Freeform 8" id="8"/>
          <p:cNvSpPr/>
          <p:nvPr/>
        </p:nvSpPr>
        <p:spPr>
          <a:xfrm flipH="false" flipV="false" rot="0">
            <a:off x="403364" y="2716295"/>
            <a:ext cx="8740636" cy="5404082"/>
          </a:xfrm>
          <a:custGeom>
            <a:avLst/>
            <a:gdLst/>
            <a:ahLst/>
            <a:cxnLst/>
            <a:rect r="r" b="b" t="t" l="l"/>
            <a:pathLst>
              <a:path h="5404082" w="8740636">
                <a:moveTo>
                  <a:pt x="0" y="0"/>
                </a:moveTo>
                <a:lnTo>
                  <a:pt x="8740636" y="0"/>
                </a:lnTo>
                <a:lnTo>
                  <a:pt x="8740636" y="5404082"/>
                </a:lnTo>
                <a:lnTo>
                  <a:pt x="0" y="5404082"/>
                </a:lnTo>
                <a:lnTo>
                  <a:pt x="0" y="0"/>
                </a:lnTo>
                <a:close/>
              </a:path>
            </a:pathLst>
          </a:custGeom>
          <a:blipFill>
            <a:blip r:embed="rId13"/>
            <a:stretch>
              <a:fillRect l="0" t="0" r="-14760" b="0"/>
            </a:stretch>
          </a:blipFill>
        </p:spPr>
      </p:sp>
      <p:sp>
        <p:nvSpPr>
          <p:cNvPr name="TextBox 9" id="9"/>
          <p:cNvSpPr txBox="true"/>
          <p:nvPr/>
        </p:nvSpPr>
        <p:spPr>
          <a:xfrm rot="0">
            <a:off x="15358722" y="9248346"/>
            <a:ext cx="1900578" cy="330200"/>
          </a:xfrm>
          <a:prstGeom prst="rect">
            <a:avLst/>
          </a:prstGeom>
        </p:spPr>
        <p:txBody>
          <a:bodyPr anchor="t" rtlCol="false" tIns="0" lIns="0" bIns="0" rIns="0">
            <a:spAutoFit/>
          </a:bodyPr>
          <a:lstStyle/>
          <a:p>
            <a:pPr algn="r">
              <a:lnSpc>
                <a:spcPts val="2499"/>
              </a:lnSpc>
            </a:pPr>
            <a:r>
              <a:rPr lang="en-US" sz="2499">
                <a:solidFill>
                  <a:srgbClr val="0B2F3D"/>
                </a:solidFill>
                <a:latin typeface="Roboto"/>
                <a:ea typeface="Roboto"/>
                <a:cs typeface="Roboto"/>
                <a:sym typeface="Roboto"/>
              </a:rPr>
              <a:t>Page 04</a:t>
            </a:r>
          </a:p>
        </p:txBody>
      </p:sp>
      <p:sp>
        <p:nvSpPr>
          <p:cNvPr name="TextBox 10" id="10"/>
          <p:cNvSpPr txBox="true"/>
          <p:nvPr/>
        </p:nvSpPr>
        <p:spPr>
          <a:xfrm rot="0">
            <a:off x="6762305" y="873079"/>
            <a:ext cx="4095331" cy="933450"/>
          </a:xfrm>
          <a:prstGeom prst="rect">
            <a:avLst/>
          </a:prstGeom>
        </p:spPr>
        <p:txBody>
          <a:bodyPr anchor="t" rtlCol="false" tIns="0" lIns="0" bIns="0" rIns="0">
            <a:spAutoFit/>
          </a:bodyPr>
          <a:lstStyle/>
          <a:p>
            <a:pPr algn="l">
              <a:lnSpc>
                <a:spcPts val="6750"/>
              </a:lnSpc>
            </a:pPr>
            <a:r>
              <a:rPr lang="en-US" sz="7500">
                <a:solidFill>
                  <a:srgbClr val="0B2F3D"/>
                </a:solidFill>
                <a:latin typeface="Abril Fatface"/>
                <a:ea typeface="Abril Fatface"/>
                <a:cs typeface="Abril Fatface"/>
                <a:sym typeface="Abril Fatface"/>
              </a:rPr>
              <a:t>Output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644397" y="2537857"/>
            <a:ext cx="5829482" cy="5638699"/>
          </a:xfrm>
          <a:custGeom>
            <a:avLst/>
            <a:gdLst/>
            <a:ahLst/>
            <a:cxnLst/>
            <a:rect r="r" b="b" t="t" l="l"/>
            <a:pathLst>
              <a:path h="5638699" w="5829482">
                <a:moveTo>
                  <a:pt x="0" y="0"/>
                </a:moveTo>
                <a:lnTo>
                  <a:pt x="5829482" y="0"/>
                </a:lnTo>
                <a:lnTo>
                  <a:pt x="5829482" y="5638699"/>
                </a:lnTo>
                <a:lnTo>
                  <a:pt x="0" y="5638699"/>
                </a:lnTo>
                <a:lnTo>
                  <a:pt x="0" y="0"/>
                </a:lnTo>
                <a:close/>
              </a:path>
            </a:pathLst>
          </a:custGeom>
          <a:blipFill>
            <a:blip r:embed="rId6">
              <a:alphaModFix amt="6999"/>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370624" y="8176556"/>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8">
              <a:alphaModFix amt="5000"/>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15358722" y="9248346"/>
            <a:ext cx="1900578" cy="330200"/>
          </a:xfrm>
          <a:prstGeom prst="rect">
            <a:avLst/>
          </a:prstGeom>
        </p:spPr>
        <p:txBody>
          <a:bodyPr anchor="t" rtlCol="false" tIns="0" lIns="0" bIns="0" rIns="0">
            <a:spAutoFit/>
          </a:bodyPr>
          <a:lstStyle/>
          <a:p>
            <a:pPr algn="r">
              <a:lnSpc>
                <a:spcPts val="2499"/>
              </a:lnSpc>
            </a:pPr>
            <a:r>
              <a:rPr lang="en-US" sz="2499">
                <a:solidFill>
                  <a:srgbClr val="0B2F3D"/>
                </a:solidFill>
                <a:latin typeface="Roboto"/>
                <a:ea typeface="Roboto"/>
                <a:cs typeface="Roboto"/>
                <a:sym typeface="Roboto"/>
              </a:rPr>
              <a:t>Page 05</a:t>
            </a:r>
          </a:p>
        </p:txBody>
      </p:sp>
      <p:sp>
        <p:nvSpPr>
          <p:cNvPr name="Freeform 7" id="7"/>
          <p:cNvSpPr/>
          <p:nvPr/>
        </p:nvSpPr>
        <p:spPr>
          <a:xfrm flipH="false" flipV="false" rot="0">
            <a:off x="385049" y="538900"/>
            <a:ext cx="3630502" cy="3630502"/>
          </a:xfrm>
          <a:custGeom>
            <a:avLst/>
            <a:gdLst/>
            <a:ahLst/>
            <a:cxnLst/>
            <a:rect r="r" b="b" t="t" l="l"/>
            <a:pathLst>
              <a:path h="3630502" w="3630502">
                <a:moveTo>
                  <a:pt x="0" y="0"/>
                </a:moveTo>
                <a:lnTo>
                  <a:pt x="3630502" y="0"/>
                </a:lnTo>
                <a:lnTo>
                  <a:pt x="3630502" y="3630502"/>
                </a:lnTo>
                <a:lnTo>
                  <a:pt x="0" y="3630502"/>
                </a:lnTo>
                <a:lnTo>
                  <a:pt x="0" y="0"/>
                </a:lnTo>
                <a:close/>
              </a:path>
            </a:pathLst>
          </a:custGeom>
          <a:blipFill>
            <a:blip r:embed="rId10">
              <a:alphaModFix amt="500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028700" y="4511206"/>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12">
              <a:alphaModFix amt="7999"/>
              <a:extLst>
                <a:ext uri="{96DAC541-7B7A-43D3-8B79-37D633B846F1}">
                  <asvg:svgBlip xmlns:asvg="http://schemas.microsoft.com/office/drawing/2016/SVG/main" r:embed="rId13"/>
                </a:ext>
              </a:extLst>
            </a:blip>
            <a:stretch>
              <a:fillRect l="0" t="0" r="0" b="0"/>
            </a:stretch>
          </a:blipFill>
        </p:spPr>
      </p:sp>
      <p:sp>
        <p:nvSpPr>
          <p:cNvPr name="TextBox 9" id="9"/>
          <p:cNvSpPr txBox="true"/>
          <p:nvPr/>
        </p:nvSpPr>
        <p:spPr>
          <a:xfrm rot="0">
            <a:off x="1028700" y="554857"/>
            <a:ext cx="6795493" cy="933450"/>
          </a:xfrm>
          <a:prstGeom prst="rect">
            <a:avLst/>
          </a:prstGeom>
        </p:spPr>
        <p:txBody>
          <a:bodyPr anchor="t" rtlCol="false" tIns="0" lIns="0" bIns="0" rIns="0">
            <a:spAutoFit/>
          </a:bodyPr>
          <a:lstStyle/>
          <a:p>
            <a:pPr algn="l">
              <a:lnSpc>
                <a:spcPts val="6750"/>
              </a:lnSpc>
            </a:pPr>
            <a:r>
              <a:rPr lang="en-US" sz="7500">
                <a:solidFill>
                  <a:srgbClr val="0B2F3D"/>
                </a:solidFill>
                <a:latin typeface="Abril Fatface"/>
                <a:ea typeface="Abril Fatface"/>
                <a:cs typeface="Abril Fatface"/>
                <a:sym typeface="Abril Fatface"/>
              </a:rPr>
              <a:t>Limitations</a:t>
            </a:r>
          </a:p>
        </p:txBody>
      </p:sp>
      <p:sp>
        <p:nvSpPr>
          <p:cNvPr name="TextBox 10" id="10"/>
          <p:cNvSpPr txBox="true"/>
          <p:nvPr/>
        </p:nvSpPr>
        <p:spPr>
          <a:xfrm rot="0">
            <a:off x="601942" y="2040141"/>
            <a:ext cx="16230600" cy="7384417"/>
          </a:xfrm>
          <a:prstGeom prst="rect">
            <a:avLst/>
          </a:prstGeom>
        </p:spPr>
        <p:txBody>
          <a:bodyPr anchor="t" rtlCol="false" tIns="0" lIns="0" bIns="0" rIns="0">
            <a:spAutoFit/>
          </a:bodyPr>
          <a:lstStyle/>
          <a:p>
            <a:pPr algn="l" marL="798820" indent="-399410" lvl="1">
              <a:lnSpc>
                <a:spcPts val="5919"/>
              </a:lnSpc>
              <a:buFont typeface="Arial"/>
              <a:buChar char="•"/>
            </a:pPr>
            <a:r>
              <a:rPr lang="en-US" b="true" sz="3699">
                <a:solidFill>
                  <a:srgbClr val="000000"/>
                </a:solidFill>
                <a:latin typeface="Roboto Bold"/>
                <a:ea typeface="Roboto Bold"/>
                <a:cs typeface="Roboto Bold"/>
                <a:sym typeface="Roboto Bold"/>
              </a:rPr>
              <a:t>Small Dataset:</a:t>
            </a:r>
            <a:r>
              <a:rPr lang="en-US" sz="3699">
                <a:solidFill>
                  <a:srgbClr val="000000"/>
                </a:solidFill>
                <a:latin typeface="Roboto"/>
                <a:ea typeface="Roboto"/>
                <a:cs typeface="Roboto"/>
                <a:sym typeface="Roboto"/>
              </a:rPr>
              <a:t> Limited image variety may affect model generalization.</a:t>
            </a:r>
          </a:p>
          <a:p>
            <a:pPr algn="l" marL="798820" indent="-399410" lvl="1">
              <a:lnSpc>
                <a:spcPts val="5919"/>
              </a:lnSpc>
              <a:buFont typeface="Arial"/>
              <a:buChar char="•"/>
            </a:pPr>
            <a:r>
              <a:rPr lang="en-US" b="true" sz="3699">
                <a:solidFill>
                  <a:srgbClr val="000000"/>
                </a:solidFill>
                <a:latin typeface="Roboto Bold"/>
                <a:ea typeface="Roboto Bold"/>
                <a:cs typeface="Roboto Bold"/>
                <a:sym typeface="Roboto Bold"/>
              </a:rPr>
              <a:t>Class Imbalance:</a:t>
            </a:r>
            <a:r>
              <a:rPr lang="en-US" sz="3699">
                <a:solidFill>
                  <a:srgbClr val="000000"/>
                </a:solidFill>
                <a:latin typeface="Roboto"/>
                <a:ea typeface="Roboto"/>
                <a:cs typeface="Roboto"/>
                <a:sym typeface="Roboto"/>
              </a:rPr>
              <a:t> Slight bias in mask vs. no-mask images.</a:t>
            </a:r>
          </a:p>
          <a:p>
            <a:pPr algn="l" marL="798820" indent="-399410" lvl="1">
              <a:lnSpc>
                <a:spcPts val="5919"/>
              </a:lnSpc>
              <a:buFont typeface="Arial"/>
              <a:buChar char="•"/>
            </a:pPr>
            <a:r>
              <a:rPr lang="en-US" b="true" sz="3699">
                <a:solidFill>
                  <a:srgbClr val="000000"/>
                </a:solidFill>
                <a:latin typeface="Roboto Bold"/>
                <a:ea typeface="Roboto Bold"/>
                <a:cs typeface="Roboto Bold"/>
                <a:sym typeface="Roboto Bold"/>
              </a:rPr>
              <a:t>Image Quality:</a:t>
            </a:r>
            <a:r>
              <a:rPr lang="en-US" sz="3699">
                <a:solidFill>
                  <a:srgbClr val="000000"/>
                </a:solidFill>
                <a:latin typeface="Roboto"/>
                <a:ea typeface="Roboto"/>
                <a:cs typeface="Roboto"/>
                <a:sym typeface="Roboto"/>
              </a:rPr>
              <a:t> Poor lighting or resolution impacts accuracy.</a:t>
            </a:r>
          </a:p>
          <a:p>
            <a:pPr algn="l" marL="798820" indent="-399410" lvl="1">
              <a:lnSpc>
                <a:spcPts val="5919"/>
              </a:lnSpc>
              <a:buFont typeface="Arial"/>
              <a:buChar char="•"/>
            </a:pPr>
            <a:r>
              <a:rPr lang="en-US" b="true" sz="3699">
                <a:solidFill>
                  <a:srgbClr val="000000"/>
                </a:solidFill>
                <a:latin typeface="Roboto Bold"/>
                <a:ea typeface="Roboto Bold"/>
                <a:cs typeface="Roboto Bold"/>
                <a:sym typeface="Roboto Bold"/>
              </a:rPr>
              <a:t>Environmental Factors:</a:t>
            </a:r>
            <a:r>
              <a:rPr lang="en-US" sz="3699">
                <a:solidFill>
                  <a:srgbClr val="000000"/>
                </a:solidFill>
                <a:latin typeface="Roboto"/>
                <a:ea typeface="Roboto"/>
                <a:cs typeface="Roboto"/>
                <a:sym typeface="Roboto"/>
              </a:rPr>
              <a:t> Variations in background and lighting reduce detection reliability.</a:t>
            </a:r>
          </a:p>
          <a:p>
            <a:pPr algn="l" marL="798820" indent="-399410" lvl="1">
              <a:lnSpc>
                <a:spcPts val="5919"/>
              </a:lnSpc>
              <a:buFont typeface="Arial"/>
              <a:buChar char="•"/>
            </a:pPr>
            <a:r>
              <a:rPr lang="en-US" b="true" sz="3699">
                <a:solidFill>
                  <a:srgbClr val="000000"/>
                </a:solidFill>
                <a:latin typeface="Roboto Bold"/>
                <a:ea typeface="Roboto Bold"/>
                <a:cs typeface="Roboto Bold"/>
                <a:sym typeface="Roboto Bold"/>
              </a:rPr>
              <a:t>Face Mask Types: </a:t>
            </a:r>
            <a:r>
              <a:rPr lang="en-US" sz="3699">
                <a:solidFill>
                  <a:srgbClr val="000000"/>
                </a:solidFill>
                <a:latin typeface="Roboto"/>
                <a:ea typeface="Roboto"/>
                <a:cs typeface="Roboto"/>
                <a:sym typeface="Roboto"/>
              </a:rPr>
              <a:t>Difficulty detecting different mask types or incorrect usage.</a:t>
            </a:r>
          </a:p>
          <a:p>
            <a:pPr algn="l" marL="798820" indent="-399410" lvl="1">
              <a:lnSpc>
                <a:spcPts val="5919"/>
              </a:lnSpc>
              <a:buFont typeface="Arial"/>
              <a:buChar char="•"/>
            </a:pPr>
            <a:r>
              <a:rPr lang="en-US" b="true" sz="3699">
                <a:solidFill>
                  <a:srgbClr val="000000"/>
                </a:solidFill>
                <a:latin typeface="Roboto Bold"/>
                <a:ea typeface="Roboto Bold"/>
                <a:cs typeface="Roboto Bold"/>
                <a:sym typeface="Roboto Bold"/>
              </a:rPr>
              <a:t>Detection Accuracy:</a:t>
            </a:r>
            <a:r>
              <a:rPr lang="en-US" sz="3699">
                <a:solidFill>
                  <a:srgbClr val="000000"/>
                </a:solidFill>
                <a:latin typeface="Roboto"/>
                <a:ea typeface="Roboto"/>
                <a:cs typeface="Roboto"/>
                <a:sym typeface="Roboto"/>
              </a:rPr>
              <a:t> Performance depends on face detection quality.</a:t>
            </a:r>
          </a:p>
          <a:p>
            <a:pPr algn="l" marL="798820" indent="-399410" lvl="1">
              <a:lnSpc>
                <a:spcPts val="5919"/>
              </a:lnSpc>
              <a:buFont typeface="Arial"/>
              <a:buChar char="•"/>
            </a:pPr>
            <a:r>
              <a:rPr lang="en-US" b="true" sz="3699">
                <a:solidFill>
                  <a:srgbClr val="000000"/>
                </a:solidFill>
                <a:latin typeface="Roboto Bold"/>
                <a:ea typeface="Roboto Bold"/>
                <a:cs typeface="Roboto Bold"/>
                <a:sym typeface="Roboto Bold"/>
              </a:rPr>
              <a:t>Resource Intensive:</a:t>
            </a:r>
            <a:r>
              <a:rPr lang="en-US" sz="3699">
                <a:solidFill>
                  <a:srgbClr val="000000"/>
                </a:solidFill>
                <a:latin typeface="Roboto"/>
                <a:ea typeface="Roboto"/>
                <a:cs typeface="Roboto"/>
                <a:sym typeface="Roboto"/>
              </a:rPr>
              <a:t> Requires high computational power for training.</a:t>
            </a:r>
          </a:p>
          <a:p>
            <a:pPr algn="l">
              <a:lnSpc>
                <a:spcPts val="591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80763"/>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85991"/>
            <a:ext cx="1900578" cy="824779"/>
          </a:xfrm>
          <a:custGeom>
            <a:avLst/>
            <a:gdLst/>
            <a:ahLst/>
            <a:cxnLst/>
            <a:rect r="r" b="b" t="t" l="l"/>
            <a:pathLst>
              <a:path h="824779" w="1900578">
                <a:moveTo>
                  <a:pt x="0" y="0"/>
                </a:moveTo>
                <a:lnTo>
                  <a:pt x="1900578" y="0"/>
                </a:lnTo>
                <a:lnTo>
                  <a:pt x="1900578" y="824779"/>
                </a:lnTo>
                <a:lnTo>
                  <a:pt x="0" y="8247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752666"/>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ea typeface="Abril Fatface"/>
                <a:cs typeface="Abril Fatface"/>
                <a:sym typeface="Abril Fatface"/>
              </a:rPr>
              <a:t>BORCELLE</a:t>
            </a:r>
          </a:p>
        </p:txBody>
      </p:sp>
      <p:sp>
        <p:nvSpPr>
          <p:cNvPr name="Freeform 5" id="5"/>
          <p:cNvSpPr/>
          <p:nvPr/>
        </p:nvSpPr>
        <p:spPr>
          <a:xfrm flipH="false" flipV="false" rot="0">
            <a:off x="14890218" y="7768484"/>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5358722" y="9270809"/>
            <a:ext cx="1900578" cy="330200"/>
          </a:xfrm>
          <a:prstGeom prst="rect">
            <a:avLst/>
          </a:prstGeom>
        </p:spPr>
        <p:txBody>
          <a:bodyPr anchor="t" rtlCol="false" tIns="0" lIns="0" bIns="0" rIns="0">
            <a:spAutoFit/>
          </a:bodyPr>
          <a:lstStyle/>
          <a:p>
            <a:pPr algn="r">
              <a:lnSpc>
                <a:spcPts val="2499"/>
              </a:lnSpc>
            </a:pPr>
            <a:r>
              <a:rPr lang="en-US" sz="2499">
                <a:solidFill>
                  <a:srgbClr val="0B2F3D"/>
                </a:solidFill>
                <a:latin typeface="Roboto"/>
                <a:ea typeface="Roboto"/>
                <a:cs typeface="Roboto"/>
                <a:sym typeface="Roboto"/>
              </a:rPr>
              <a:t>Page 07</a:t>
            </a:r>
          </a:p>
        </p:txBody>
      </p:sp>
      <p:sp>
        <p:nvSpPr>
          <p:cNvPr name="Freeform 7" id="7"/>
          <p:cNvSpPr/>
          <p:nvPr/>
        </p:nvSpPr>
        <p:spPr>
          <a:xfrm flipH="false" flipV="false" rot="0">
            <a:off x="1417208" y="2450377"/>
            <a:ext cx="3630502" cy="3630502"/>
          </a:xfrm>
          <a:custGeom>
            <a:avLst/>
            <a:gdLst/>
            <a:ahLst/>
            <a:cxnLst/>
            <a:rect r="r" b="b" t="t" l="l"/>
            <a:pathLst>
              <a:path h="3630502" w="3630502">
                <a:moveTo>
                  <a:pt x="0" y="0"/>
                </a:moveTo>
                <a:lnTo>
                  <a:pt x="3630502" y="0"/>
                </a:lnTo>
                <a:lnTo>
                  <a:pt x="3630502" y="3630502"/>
                </a:lnTo>
                <a:lnTo>
                  <a:pt x="0" y="3630502"/>
                </a:lnTo>
                <a:lnTo>
                  <a:pt x="0" y="0"/>
                </a:lnTo>
                <a:close/>
              </a:path>
            </a:pathLst>
          </a:custGeom>
          <a:blipFill>
            <a:blip r:embed="rId8">
              <a:alphaModFix amt="5000"/>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717216" y="4217870"/>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10">
              <a:alphaModFix amt="7999"/>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4019920" y="1459776"/>
            <a:ext cx="10248160" cy="990601"/>
          </a:xfrm>
          <a:prstGeom prst="rect">
            <a:avLst/>
          </a:prstGeom>
        </p:spPr>
        <p:txBody>
          <a:bodyPr anchor="t" rtlCol="false" tIns="0" lIns="0" bIns="0" rIns="0">
            <a:spAutoFit/>
          </a:bodyPr>
          <a:lstStyle/>
          <a:p>
            <a:pPr algn="ctr">
              <a:lnSpc>
                <a:spcPts val="7200"/>
              </a:lnSpc>
            </a:pPr>
            <a:r>
              <a:rPr lang="en-US" sz="8000">
                <a:solidFill>
                  <a:srgbClr val="0B2F3D"/>
                </a:solidFill>
                <a:latin typeface="Abril Fatface"/>
                <a:ea typeface="Abril Fatface"/>
                <a:cs typeface="Abril Fatface"/>
                <a:sym typeface="Abril Fatface"/>
              </a:rPr>
              <a:t>Future Work</a:t>
            </a:r>
          </a:p>
        </p:txBody>
      </p:sp>
      <p:grpSp>
        <p:nvGrpSpPr>
          <p:cNvPr name="Group 10" id="10"/>
          <p:cNvGrpSpPr/>
          <p:nvPr/>
        </p:nvGrpSpPr>
        <p:grpSpPr>
          <a:xfrm rot="0">
            <a:off x="2564619" y="3735180"/>
            <a:ext cx="13069988" cy="4818328"/>
            <a:chOff x="0" y="0"/>
            <a:chExt cx="3442301" cy="1269025"/>
          </a:xfrm>
        </p:grpSpPr>
        <p:sp>
          <p:nvSpPr>
            <p:cNvPr name="Freeform 11" id="11"/>
            <p:cNvSpPr/>
            <p:nvPr/>
          </p:nvSpPr>
          <p:spPr>
            <a:xfrm flipH="false" flipV="false" rot="0">
              <a:off x="0" y="0"/>
              <a:ext cx="3442302" cy="1269025"/>
            </a:xfrm>
            <a:custGeom>
              <a:avLst/>
              <a:gdLst/>
              <a:ahLst/>
              <a:cxnLst/>
              <a:rect r="r" b="b" t="t" l="l"/>
              <a:pathLst>
                <a:path h="1269025" w="3442302">
                  <a:moveTo>
                    <a:pt x="30210" y="0"/>
                  </a:moveTo>
                  <a:lnTo>
                    <a:pt x="3412092" y="0"/>
                  </a:lnTo>
                  <a:cubicBezTo>
                    <a:pt x="3428776" y="0"/>
                    <a:pt x="3442302" y="13525"/>
                    <a:pt x="3442302" y="30210"/>
                  </a:cubicBezTo>
                  <a:lnTo>
                    <a:pt x="3442302" y="1238815"/>
                  </a:lnTo>
                  <a:cubicBezTo>
                    <a:pt x="3442302" y="1246827"/>
                    <a:pt x="3439119" y="1254511"/>
                    <a:pt x="3433453" y="1260176"/>
                  </a:cubicBezTo>
                  <a:cubicBezTo>
                    <a:pt x="3427788" y="1265842"/>
                    <a:pt x="3420104" y="1269025"/>
                    <a:pt x="3412092" y="1269025"/>
                  </a:cubicBezTo>
                  <a:lnTo>
                    <a:pt x="30210" y="1269025"/>
                  </a:lnTo>
                  <a:cubicBezTo>
                    <a:pt x="13525" y="1269025"/>
                    <a:pt x="0" y="1255499"/>
                    <a:pt x="0" y="1238815"/>
                  </a:cubicBezTo>
                  <a:lnTo>
                    <a:pt x="0" y="30210"/>
                  </a:lnTo>
                  <a:cubicBezTo>
                    <a:pt x="0" y="13525"/>
                    <a:pt x="13525" y="0"/>
                    <a:pt x="30210" y="0"/>
                  </a:cubicBezTo>
                  <a:close/>
                </a:path>
              </a:pathLst>
            </a:custGeom>
            <a:solidFill>
              <a:srgbClr val="0B2F3D"/>
            </a:solidFill>
          </p:spPr>
        </p:sp>
        <p:sp>
          <p:nvSpPr>
            <p:cNvPr name="TextBox 12" id="12"/>
            <p:cNvSpPr txBox="true"/>
            <p:nvPr/>
          </p:nvSpPr>
          <p:spPr>
            <a:xfrm>
              <a:off x="0" y="28575"/>
              <a:ext cx="3442301" cy="1240450"/>
            </a:xfrm>
            <a:prstGeom prst="rect">
              <a:avLst/>
            </a:prstGeom>
          </p:spPr>
          <p:txBody>
            <a:bodyPr anchor="ctr" rtlCol="false" tIns="50800" lIns="50800" bIns="50800" rIns="50800"/>
            <a:lstStyle/>
            <a:p>
              <a:pPr algn="ctr">
                <a:lnSpc>
                  <a:spcPts val="1663"/>
                </a:lnSpc>
              </a:pPr>
            </a:p>
          </p:txBody>
        </p:sp>
      </p:grpSp>
      <p:sp>
        <p:nvSpPr>
          <p:cNvPr name="TextBox 13" id="13"/>
          <p:cNvSpPr txBox="true"/>
          <p:nvPr/>
        </p:nvSpPr>
        <p:spPr>
          <a:xfrm rot="0">
            <a:off x="2882463" y="4360046"/>
            <a:ext cx="12752144" cy="4194988"/>
          </a:xfrm>
          <a:prstGeom prst="rect">
            <a:avLst/>
          </a:prstGeom>
        </p:spPr>
        <p:txBody>
          <a:bodyPr anchor="t" rtlCol="false" tIns="0" lIns="0" bIns="0" rIns="0">
            <a:spAutoFit/>
          </a:bodyPr>
          <a:lstStyle/>
          <a:p>
            <a:pPr algn="l" marL="752195" indent="-376098" lvl="1">
              <a:lnSpc>
                <a:spcPts val="5574"/>
              </a:lnSpc>
              <a:buFont typeface="Arial"/>
              <a:buChar char="•"/>
            </a:pPr>
            <a:r>
              <a:rPr lang="en-US" b="true" sz="3483">
                <a:solidFill>
                  <a:srgbClr val="FFFFFF"/>
                </a:solidFill>
                <a:latin typeface="Roboto Bold"/>
                <a:ea typeface="Roboto Bold"/>
                <a:cs typeface="Roboto Bold"/>
                <a:sym typeface="Roboto Bold"/>
              </a:rPr>
              <a:t>Expand Dataset: </a:t>
            </a:r>
            <a:r>
              <a:rPr lang="en-US" sz="3483">
                <a:solidFill>
                  <a:srgbClr val="FFFFFF"/>
                </a:solidFill>
                <a:latin typeface="Roboto"/>
                <a:ea typeface="Roboto"/>
                <a:cs typeface="Roboto"/>
                <a:sym typeface="Roboto"/>
              </a:rPr>
              <a:t>Include diverse images.</a:t>
            </a:r>
          </a:p>
          <a:p>
            <a:pPr algn="l" marL="752195" indent="-376098" lvl="1">
              <a:lnSpc>
                <a:spcPts val="5574"/>
              </a:lnSpc>
              <a:buFont typeface="Arial"/>
              <a:buChar char="•"/>
            </a:pPr>
            <a:r>
              <a:rPr lang="en-US" b="true" sz="3483">
                <a:solidFill>
                  <a:srgbClr val="FFFFFF"/>
                </a:solidFill>
                <a:latin typeface="Roboto Bold"/>
                <a:ea typeface="Roboto Bold"/>
                <a:cs typeface="Roboto Bold"/>
                <a:sym typeface="Roboto Bold"/>
              </a:rPr>
              <a:t>Improve Detection: </a:t>
            </a:r>
            <a:r>
              <a:rPr lang="en-US" sz="3483">
                <a:solidFill>
                  <a:srgbClr val="FFFFFF"/>
                </a:solidFill>
                <a:latin typeface="Roboto"/>
                <a:ea typeface="Roboto"/>
                <a:cs typeface="Roboto"/>
                <a:sym typeface="Roboto"/>
              </a:rPr>
              <a:t>Handle different mask types and misuse.</a:t>
            </a:r>
          </a:p>
          <a:p>
            <a:pPr algn="l" marL="752195" indent="-376098" lvl="1">
              <a:lnSpc>
                <a:spcPts val="5574"/>
              </a:lnSpc>
              <a:buFont typeface="Arial"/>
              <a:buChar char="•"/>
            </a:pPr>
            <a:r>
              <a:rPr lang="en-US" b="true" sz="3483">
                <a:solidFill>
                  <a:srgbClr val="FFFFFF"/>
                </a:solidFill>
                <a:latin typeface="Roboto Bold"/>
                <a:ea typeface="Roboto Bold"/>
                <a:cs typeface="Roboto Bold"/>
                <a:sym typeface="Roboto Bold"/>
              </a:rPr>
              <a:t>Real-Time Detection: </a:t>
            </a:r>
            <a:r>
              <a:rPr lang="en-US" sz="3483">
                <a:solidFill>
                  <a:srgbClr val="FFFFFF"/>
                </a:solidFill>
                <a:latin typeface="Roboto"/>
                <a:ea typeface="Roboto"/>
                <a:cs typeface="Roboto"/>
                <a:sym typeface="Roboto"/>
              </a:rPr>
              <a:t>Optimize for video streams.</a:t>
            </a:r>
          </a:p>
          <a:p>
            <a:pPr algn="l" marL="752195" indent="-376098" lvl="1">
              <a:lnSpc>
                <a:spcPts val="5574"/>
              </a:lnSpc>
              <a:buFont typeface="Arial"/>
              <a:buChar char="•"/>
            </a:pPr>
            <a:r>
              <a:rPr lang="en-US" b="true" sz="3483">
                <a:solidFill>
                  <a:srgbClr val="FFFFFF"/>
                </a:solidFill>
                <a:latin typeface="Roboto Bold"/>
                <a:ea typeface="Roboto Bold"/>
                <a:cs typeface="Roboto Bold"/>
                <a:sym typeface="Roboto Bold"/>
              </a:rPr>
              <a:t>System Integration:</a:t>
            </a:r>
            <a:r>
              <a:rPr lang="en-US" sz="3483">
                <a:solidFill>
                  <a:srgbClr val="FFFFFF"/>
                </a:solidFill>
                <a:latin typeface="Roboto"/>
                <a:ea typeface="Roboto"/>
                <a:cs typeface="Roboto"/>
                <a:sym typeface="Roboto"/>
              </a:rPr>
              <a:t> Link with security/health systems.</a:t>
            </a:r>
          </a:p>
          <a:p>
            <a:pPr algn="l" marL="752195" indent="-376098" lvl="1">
              <a:lnSpc>
                <a:spcPts val="5574"/>
              </a:lnSpc>
              <a:buFont typeface="Arial"/>
              <a:buChar char="•"/>
            </a:pPr>
            <a:r>
              <a:rPr lang="en-US" b="true" sz="3483">
                <a:solidFill>
                  <a:srgbClr val="FFFFFF"/>
                </a:solidFill>
                <a:latin typeface="Roboto Bold"/>
                <a:ea typeface="Roboto Bold"/>
                <a:cs typeface="Roboto Bold"/>
                <a:sym typeface="Roboto Bold"/>
              </a:rPr>
              <a:t>Optimize Model: </a:t>
            </a:r>
            <a:r>
              <a:rPr lang="en-US" sz="3483">
                <a:solidFill>
                  <a:srgbClr val="FFFFFF"/>
                </a:solidFill>
                <a:latin typeface="Roboto"/>
                <a:ea typeface="Roboto"/>
                <a:cs typeface="Roboto"/>
                <a:sym typeface="Roboto"/>
              </a:rPr>
              <a:t>Reduce size and improve efficiency.</a:t>
            </a:r>
          </a:p>
          <a:p>
            <a:pPr algn="l">
              <a:lnSpc>
                <a:spcPts val="5574"/>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258300"/>
            <a:ext cx="2343200" cy="166258"/>
          </a:xfrm>
          <a:custGeom>
            <a:avLst/>
            <a:gdLst/>
            <a:ahLst/>
            <a:cxnLst/>
            <a:rect r="r" b="b" t="t" l="l"/>
            <a:pathLst>
              <a:path h="166258" w="2343200">
                <a:moveTo>
                  <a:pt x="0" y="0"/>
                </a:moveTo>
                <a:lnTo>
                  <a:pt x="2343200" y="0"/>
                </a:lnTo>
                <a:lnTo>
                  <a:pt x="2343200" y="166258"/>
                </a:lnTo>
                <a:lnTo>
                  <a:pt x="0" y="1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58722" y="663529"/>
            <a:ext cx="1900578" cy="824779"/>
          </a:xfrm>
          <a:custGeom>
            <a:avLst/>
            <a:gdLst/>
            <a:ahLst/>
            <a:cxnLst/>
            <a:rect r="r" b="b" t="t" l="l"/>
            <a:pathLst>
              <a:path h="824779" w="1900578">
                <a:moveTo>
                  <a:pt x="0" y="0"/>
                </a:moveTo>
                <a:lnTo>
                  <a:pt x="1900578" y="0"/>
                </a:lnTo>
                <a:lnTo>
                  <a:pt x="1900578" y="824778"/>
                </a:lnTo>
                <a:lnTo>
                  <a:pt x="0" y="824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730204"/>
            <a:ext cx="1853763" cy="298496"/>
          </a:xfrm>
          <a:prstGeom prst="rect">
            <a:avLst/>
          </a:prstGeom>
        </p:spPr>
        <p:txBody>
          <a:bodyPr anchor="t" rtlCol="false" tIns="0" lIns="0" bIns="0" rIns="0">
            <a:spAutoFit/>
          </a:bodyPr>
          <a:lstStyle/>
          <a:p>
            <a:pPr algn="l">
              <a:lnSpc>
                <a:spcPts val="2162"/>
              </a:lnSpc>
            </a:pPr>
            <a:r>
              <a:rPr lang="en-US" sz="2403">
                <a:solidFill>
                  <a:srgbClr val="0B2F3D"/>
                </a:solidFill>
                <a:latin typeface="Abril Fatface"/>
                <a:ea typeface="Abril Fatface"/>
                <a:cs typeface="Abril Fatface"/>
                <a:sym typeface="Abril Fatface"/>
              </a:rPr>
              <a:t>BORCELLE</a:t>
            </a:r>
          </a:p>
        </p:txBody>
      </p:sp>
      <p:sp>
        <p:nvSpPr>
          <p:cNvPr name="TextBox 5" id="5"/>
          <p:cNvSpPr txBox="true"/>
          <p:nvPr/>
        </p:nvSpPr>
        <p:spPr>
          <a:xfrm rot="0">
            <a:off x="15358722" y="9248346"/>
            <a:ext cx="1900578" cy="330200"/>
          </a:xfrm>
          <a:prstGeom prst="rect">
            <a:avLst/>
          </a:prstGeom>
        </p:spPr>
        <p:txBody>
          <a:bodyPr anchor="t" rtlCol="false" tIns="0" lIns="0" bIns="0" rIns="0">
            <a:spAutoFit/>
          </a:bodyPr>
          <a:lstStyle/>
          <a:p>
            <a:pPr algn="r">
              <a:lnSpc>
                <a:spcPts val="2499"/>
              </a:lnSpc>
            </a:pPr>
            <a:r>
              <a:rPr lang="en-US" sz="2499">
                <a:solidFill>
                  <a:srgbClr val="0B2F3D"/>
                </a:solidFill>
                <a:latin typeface="Roboto"/>
                <a:ea typeface="Roboto"/>
                <a:cs typeface="Roboto"/>
                <a:sym typeface="Roboto"/>
              </a:rPr>
              <a:t>Page 08</a:t>
            </a:r>
          </a:p>
        </p:txBody>
      </p:sp>
      <p:sp>
        <p:nvSpPr>
          <p:cNvPr name="Freeform 6" id="6"/>
          <p:cNvSpPr/>
          <p:nvPr/>
        </p:nvSpPr>
        <p:spPr>
          <a:xfrm flipH="false" flipV="false" rot="0">
            <a:off x="1576638" y="1635508"/>
            <a:ext cx="3630502" cy="3630502"/>
          </a:xfrm>
          <a:custGeom>
            <a:avLst/>
            <a:gdLst/>
            <a:ahLst/>
            <a:cxnLst/>
            <a:rect r="r" b="b" t="t" l="l"/>
            <a:pathLst>
              <a:path h="3630502" w="3630502">
                <a:moveTo>
                  <a:pt x="0" y="0"/>
                </a:moveTo>
                <a:lnTo>
                  <a:pt x="3630501" y="0"/>
                </a:lnTo>
                <a:lnTo>
                  <a:pt x="3630501" y="3630502"/>
                </a:lnTo>
                <a:lnTo>
                  <a:pt x="0" y="3630502"/>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876646" y="3403001"/>
            <a:ext cx="2287222" cy="2287222"/>
          </a:xfrm>
          <a:custGeom>
            <a:avLst/>
            <a:gdLst/>
            <a:ahLst/>
            <a:cxnLst/>
            <a:rect r="r" b="b" t="t" l="l"/>
            <a:pathLst>
              <a:path h="2287222" w="2287222">
                <a:moveTo>
                  <a:pt x="0" y="0"/>
                </a:moveTo>
                <a:lnTo>
                  <a:pt x="2287222" y="0"/>
                </a:lnTo>
                <a:lnTo>
                  <a:pt x="2287222" y="2287222"/>
                </a:lnTo>
                <a:lnTo>
                  <a:pt x="0" y="2287222"/>
                </a:lnTo>
                <a:lnTo>
                  <a:pt x="0" y="0"/>
                </a:lnTo>
                <a:close/>
              </a:path>
            </a:pathLst>
          </a:custGeom>
          <a:blipFill>
            <a:blip r:embed="rId8">
              <a:alphaModFix amt="7999"/>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5840507" y="5370500"/>
            <a:ext cx="2837586" cy="3024558"/>
          </a:xfrm>
          <a:custGeom>
            <a:avLst/>
            <a:gdLst/>
            <a:ahLst/>
            <a:cxnLst/>
            <a:rect r="r" b="b" t="t" l="l"/>
            <a:pathLst>
              <a:path h="3024558" w="2837586">
                <a:moveTo>
                  <a:pt x="0" y="0"/>
                </a:moveTo>
                <a:lnTo>
                  <a:pt x="2837586" y="0"/>
                </a:lnTo>
                <a:lnTo>
                  <a:pt x="2837586" y="3024558"/>
                </a:lnTo>
                <a:lnTo>
                  <a:pt x="0" y="3024558"/>
                </a:lnTo>
                <a:lnTo>
                  <a:pt x="0" y="0"/>
                </a:lnTo>
                <a:close/>
              </a:path>
            </a:pathLst>
          </a:custGeom>
          <a:blipFill>
            <a:blip r:embed="rId10">
              <a:alphaModFix amt="5000"/>
              <a:extLst>
                <a:ext uri="{96DAC541-7B7A-43D3-8B79-37D633B846F1}">
                  <asvg:svgBlip xmlns:asvg="http://schemas.microsoft.com/office/drawing/2016/SVG/main" r:embed="rId11"/>
                </a:ext>
              </a:extLst>
            </a:blip>
            <a:stretch>
              <a:fillRect l="0" t="0" r="0" b="0"/>
            </a:stretch>
          </a:blipFill>
        </p:spPr>
      </p:sp>
      <p:grpSp>
        <p:nvGrpSpPr>
          <p:cNvPr name="Group 9" id="9"/>
          <p:cNvGrpSpPr/>
          <p:nvPr/>
        </p:nvGrpSpPr>
        <p:grpSpPr>
          <a:xfrm rot="0">
            <a:off x="1701452" y="4145061"/>
            <a:ext cx="14885096" cy="3891061"/>
            <a:chOff x="0" y="0"/>
            <a:chExt cx="3920354" cy="1024806"/>
          </a:xfrm>
        </p:grpSpPr>
        <p:sp>
          <p:nvSpPr>
            <p:cNvPr name="Freeform 10" id="10"/>
            <p:cNvSpPr/>
            <p:nvPr/>
          </p:nvSpPr>
          <p:spPr>
            <a:xfrm flipH="false" flipV="false" rot="0">
              <a:off x="0" y="0"/>
              <a:ext cx="3920355" cy="1024806"/>
            </a:xfrm>
            <a:custGeom>
              <a:avLst/>
              <a:gdLst/>
              <a:ahLst/>
              <a:cxnLst/>
              <a:rect r="r" b="b" t="t" l="l"/>
              <a:pathLst>
                <a:path h="1024806" w="3920355">
                  <a:moveTo>
                    <a:pt x="26526" y="0"/>
                  </a:moveTo>
                  <a:lnTo>
                    <a:pt x="3893829" y="0"/>
                  </a:lnTo>
                  <a:cubicBezTo>
                    <a:pt x="3908478" y="0"/>
                    <a:pt x="3920355" y="11876"/>
                    <a:pt x="3920355" y="26526"/>
                  </a:cubicBezTo>
                  <a:lnTo>
                    <a:pt x="3920355" y="998280"/>
                  </a:lnTo>
                  <a:cubicBezTo>
                    <a:pt x="3920355" y="1012930"/>
                    <a:pt x="3908478" y="1024806"/>
                    <a:pt x="3893829" y="1024806"/>
                  </a:cubicBezTo>
                  <a:lnTo>
                    <a:pt x="26526" y="1024806"/>
                  </a:lnTo>
                  <a:cubicBezTo>
                    <a:pt x="11876" y="1024806"/>
                    <a:pt x="0" y="1012930"/>
                    <a:pt x="0" y="998280"/>
                  </a:cubicBezTo>
                  <a:lnTo>
                    <a:pt x="0" y="26526"/>
                  </a:lnTo>
                  <a:cubicBezTo>
                    <a:pt x="0" y="11876"/>
                    <a:pt x="11876" y="0"/>
                    <a:pt x="26526" y="0"/>
                  </a:cubicBezTo>
                  <a:close/>
                </a:path>
              </a:pathLst>
            </a:custGeom>
            <a:solidFill>
              <a:srgbClr val="0B2F3D"/>
            </a:solidFill>
          </p:spPr>
        </p:sp>
        <p:sp>
          <p:nvSpPr>
            <p:cNvPr name="TextBox 11" id="11"/>
            <p:cNvSpPr txBox="true"/>
            <p:nvPr/>
          </p:nvSpPr>
          <p:spPr>
            <a:xfrm>
              <a:off x="0" y="28575"/>
              <a:ext cx="3920354" cy="996231"/>
            </a:xfrm>
            <a:prstGeom prst="rect">
              <a:avLst/>
            </a:prstGeom>
          </p:spPr>
          <p:txBody>
            <a:bodyPr anchor="ctr" rtlCol="false" tIns="50800" lIns="50800" bIns="50800" rIns="50800"/>
            <a:lstStyle/>
            <a:p>
              <a:pPr algn="ctr">
                <a:lnSpc>
                  <a:spcPts val="1663"/>
                </a:lnSpc>
              </a:pPr>
            </a:p>
          </p:txBody>
        </p:sp>
      </p:grpSp>
      <p:grpSp>
        <p:nvGrpSpPr>
          <p:cNvPr name="Group 12" id="12"/>
          <p:cNvGrpSpPr/>
          <p:nvPr/>
        </p:nvGrpSpPr>
        <p:grpSpPr>
          <a:xfrm rot="0">
            <a:off x="4619445" y="2070923"/>
            <a:ext cx="9375613" cy="1446222"/>
            <a:chOff x="0" y="0"/>
            <a:chExt cx="3985579" cy="614790"/>
          </a:xfrm>
        </p:grpSpPr>
        <p:sp>
          <p:nvSpPr>
            <p:cNvPr name="Freeform 13" id="13"/>
            <p:cNvSpPr/>
            <p:nvPr/>
          </p:nvSpPr>
          <p:spPr>
            <a:xfrm flipH="false" flipV="false" rot="0">
              <a:off x="0" y="0"/>
              <a:ext cx="3985579" cy="614790"/>
            </a:xfrm>
            <a:custGeom>
              <a:avLst/>
              <a:gdLst/>
              <a:ahLst/>
              <a:cxnLst/>
              <a:rect r="r" b="b" t="t" l="l"/>
              <a:pathLst>
                <a:path h="614790" w="3985579">
                  <a:moveTo>
                    <a:pt x="3782379" y="0"/>
                  </a:moveTo>
                  <a:cubicBezTo>
                    <a:pt x="3894603" y="0"/>
                    <a:pt x="3985579" y="137625"/>
                    <a:pt x="3985579" y="307395"/>
                  </a:cubicBezTo>
                  <a:cubicBezTo>
                    <a:pt x="3985579" y="477164"/>
                    <a:pt x="3894603" y="614790"/>
                    <a:pt x="3782379" y="614790"/>
                  </a:cubicBezTo>
                  <a:lnTo>
                    <a:pt x="203200" y="614790"/>
                  </a:lnTo>
                  <a:cubicBezTo>
                    <a:pt x="90976" y="614790"/>
                    <a:pt x="0" y="477164"/>
                    <a:pt x="0" y="307395"/>
                  </a:cubicBezTo>
                  <a:cubicBezTo>
                    <a:pt x="0" y="137625"/>
                    <a:pt x="90976" y="0"/>
                    <a:pt x="203200" y="0"/>
                  </a:cubicBezTo>
                  <a:close/>
                </a:path>
              </a:pathLst>
            </a:custGeom>
            <a:solidFill>
              <a:srgbClr val="ED8C02"/>
            </a:solidFill>
          </p:spPr>
        </p:sp>
        <p:sp>
          <p:nvSpPr>
            <p:cNvPr name="TextBox 14" id="14"/>
            <p:cNvSpPr txBox="true"/>
            <p:nvPr/>
          </p:nvSpPr>
          <p:spPr>
            <a:xfrm>
              <a:off x="0" y="19050"/>
              <a:ext cx="3985579" cy="595740"/>
            </a:xfrm>
            <a:prstGeom prst="rect">
              <a:avLst/>
            </a:prstGeom>
          </p:spPr>
          <p:txBody>
            <a:bodyPr anchor="ctr" rtlCol="false" tIns="50800" lIns="50800" bIns="50800" rIns="50800"/>
            <a:lstStyle/>
            <a:p>
              <a:pPr algn="ctr">
                <a:lnSpc>
                  <a:spcPts val="1942"/>
                </a:lnSpc>
              </a:pPr>
            </a:p>
          </p:txBody>
        </p:sp>
      </p:grpSp>
      <p:sp>
        <p:nvSpPr>
          <p:cNvPr name="TextBox 15" id="15"/>
          <p:cNvSpPr txBox="true"/>
          <p:nvPr/>
        </p:nvSpPr>
        <p:spPr>
          <a:xfrm rot="0">
            <a:off x="4019920" y="2299523"/>
            <a:ext cx="10248160" cy="990601"/>
          </a:xfrm>
          <a:prstGeom prst="rect">
            <a:avLst/>
          </a:prstGeom>
        </p:spPr>
        <p:txBody>
          <a:bodyPr anchor="t" rtlCol="false" tIns="0" lIns="0" bIns="0" rIns="0">
            <a:spAutoFit/>
          </a:bodyPr>
          <a:lstStyle/>
          <a:p>
            <a:pPr algn="ctr">
              <a:lnSpc>
                <a:spcPts val="7200"/>
              </a:lnSpc>
            </a:pPr>
            <a:r>
              <a:rPr lang="en-US" sz="8000">
                <a:solidFill>
                  <a:srgbClr val="0B2F3D"/>
                </a:solidFill>
                <a:latin typeface="Abril Fatface"/>
                <a:ea typeface="Abril Fatface"/>
                <a:cs typeface="Abril Fatface"/>
                <a:sym typeface="Abril Fatface"/>
              </a:rPr>
              <a:t>Conclusion</a:t>
            </a:r>
          </a:p>
        </p:txBody>
      </p:sp>
      <p:sp>
        <p:nvSpPr>
          <p:cNvPr name="TextBox 16" id="16"/>
          <p:cNvSpPr txBox="true"/>
          <p:nvPr/>
        </p:nvSpPr>
        <p:spPr>
          <a:xfrm rot="0">
            <a:off x="2250684" y="4757092"/>
            <a:ext cx="13786632" cy="2676525"/>
          </a:xfrm>
          <a:prstGeom prst="rect">
            <a:avLst/>
          </a:prstGeom>
        </p:spPr>
        <p:txBody>
          <a:bodyPr anchor="t" rtlCol="false" tIns="0" lIns="0" bIns="0" rIns="0">
            <a:spAutoFit/>
          </a:bodyPr>
          <a:lstStyle/>
          <a:p>
            <a:pPr algn="l">
              <a:lnSpc>
                <a:spcPts val="3599"/>
              </a:lnSpc>
            </a:pPr>
            <a:r>
              <a:rPr lang="en-US" sz="2999">
                <a:solidFill>
                  <a:srgbClr val="FFFFFF"/>
                </a:solidFill>
                <a:latin typeface="Open Sans 2"/>
                <a:ea typeface="Open Sans 2"/>
                <a:cs typeface="Open Sans 2"/>
                <a:sym typeface="Open Sans 2"/>
              </a:rPr>
              <a:t>This face mask detection system effectively identifies mask usage in images using CNNs, contributing to public health safety. The model demonstrates strong accuracy and can be further improved with diverse datasets and real-time detection capabilities. Future advancements could expand its application in various sectors, ensuring better health compliance and monitoring.</a:t>
            </a:r>
          </a:p>
          <a:p>
            <a:pPr algn="l">
              <a:lnSpc>
                <a:spcPts val="359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DAGYoeMTcfs</dc:identifier>
  <dcterms:modified xsi:type="dcterms:W3CDTF">2011-08-01T06:04:30Z</dcterms:modified>
  <cp:revision>1</cp:revision>
  <dc:title>Process Scheduler Simulator.</dc:title>
</cp:coreProperties>
</file>