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78" r:id="rId4"/>
    <p:sldId id="279" r:id="rId5"/>
    <p:sldId id="280" r:id="rId6"/>
    <p:sldId id="265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4C29BE-F205-4296-AC55-32A58A82FAC9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69580-4BF0-497F-A9CC-754B57BD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269580-4BF0-497F-A9CC-754B57BDE2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07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inary_Search_Tree" TargetMode="Externa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67738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Fall 20-21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Search Tree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Building BST (Insertion)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Searching in BST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x-none" dirty="0"/>
          </a:p>
        </p:txBody>
      </p:sp>
      <p:sp>
        <p:nvSpPr>
          <p:cNvPr id="4" name="TextBox 3"/>
          <p:cNvSpPr txBox="1"/>
          <p:nvPr/>
        </p:nvSpPr>
        <p:spPr>
          <a:xfrm>
            <a:off x="5363198" y="2463975"/>
            <a:ext cx="3372839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Every node entry has a unique key (i.e. no duplication item).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the keys in the left sub-tree of a node are less than the key of the node.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All the keys in the right sub-tree of a node are greater than the key of the node.</a:t>
            </a:r>
          </a:p>
        </p:txBody>
      </p:sp>
      <p:sp>
        <p:nvSpPr>
          <p:cNvPr id="7" name="Oval 6"/>
          <p:cNvSpPr/>
          <p:nvPr/>
        </p:nvSpPr>
        <p:spPr>
          <a:xfrm>
            <a:off x="2292625" y="2166796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8" name="Oval 7"/>
          <p:cNvSpPr/>
          <p:nvPr/>
        </p:nvSpPr>
        <p:spPr>
          <a:xfrm>
            <a:off x="1147771" y="309034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9" name="Oval 8"/>
          <p:cNvSpPr/>
          <p:nvPr/>
        </p:nvSpPr>
        <p:spPr>
          <a:xfrm>
            <a:off x="3720877" y="314298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10" name="Oval 9"/>
          <p:cNvSpPr/>
          <p:nvPr/>
        </p:nvSpPr>
        <p:spPr>
          <a:xfrm>
            <a:off x="522507" y="409439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11" name="Oval 10"/>
          <p:cNvSpPr/>
          <p:nvPr/>
        </p:nvSpPr>
        <p:spPr>
          <a:xfrm>
            <a:off x="1847169" y="409439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12" name="Oval 11"/>
          <p:cNvSpPr/>
          <p:nvPr/>
        </p:nvSpPr>
        <p:spPr>
          <a:xfrm>
            <a:off x="4456568" y="412627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13" name="Oval 12"/>
          <p:cNvSpPr/>
          <p:nvPr/>
        </p:nvSpPr>
        <p:spPr>
          <a:xfrm>
            <a:off x="3183989" y="412627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14" name="Oval 13"/>
          <p:cNvSpPr/>
          <p:nvPr/>
        </p:nvSpPr>
        <p:spPr>
          <a:xfrm>
            <a:off x="1592609" y="508633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15" name="Oval 14"/>
          <p:cNvSpPr/>
          <p:nvPr/>
        </p:nvSpPr>
        <p:spPr>
          <a:xfrm>
            <a:off x="802650" y="509381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16" name="Oval 15"/>
          <p:cNvSpPr/>
          <p:nvPr/>
        </p:nvSpPr>
        <p:spPr>
          <a:xfrm>
            <a:off x="2715085" y="508884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17" name="Straight Arrow Connector 16"/>
          <p:cNvCxnSpPr>
            <a:stCxn id="7" idx="3"/>
            <a:endCxn id="8" idx="0"/>
          </p:cNvCxnSpPr>
          <p:nvPr/>
        </p:nvCxnSpPr>
        <p:spPr>
          <a:xfrm flipH="1">
            <a:off x="1490671" y="2674114"/>
            <a:ext cx="902387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4"/>
            <a:endCxn id="14" idx="0"/>
          </p:cNvCxnSpPr>
          <p:nvPr/>
        </p:nvCxnSpPr>
        <p:spPr>
          <a:xfrm flipH="1">
            <a:off x="1935509" y="4688753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5"/>
            <a:endCxn id="9" idx="0"/>
          </p:cNvCxnSpPr>
          <p:nvPr/>
        </p:nvCxnSpPr>
        <p:spPr>
          <a:xfrm>
            <a:off x="2877992" y="2674114"/>
            <a:ext cx="1185785" cy="46886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0" idx="0"/>
          </p:cNvCxnSpPr>
          <p:nvPr/>
        </p:nvCxnSpPr>
        <p:spPr>
          <a:xfrm flipH="1">
            <a:off x="865407" y="3684708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4"/>
            <a:endCxn id="11" idx="0"/>
          </p:cNvCxnSpPr>
          <p:nvPr/>
        </p:nvCxnSpPr>
        <p:spPr>
          <a:xfrm>
            <a:off x="1490671" y="3684708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0" idx="4"/>
            <a:endCxn id="15" idx="0"/>
          </p:cNvCxnSpPr>
          <p:nvPr/>
        </p:nvCxnSpPr>
        <p:spPr>
          <a:xfrm>
            <a:off x="865407" y="4688754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9" idx="4"/>
            <a:endCxn id="13" idx="0"/>
          </p:cNvCxnSpPr>
          <p:nvPr/>
        </p:nvCxnSpPr>
        <p:spPr>
          <a:xfrm flipH="1">
            <a:off x="3526889" y="3737342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9" idx="4"/>
            <a:endCxn id="12" idx="0"/>
          </p:cNvCxnSpPr>
          <p:nvPr/>
        </p:nvCxnSpPr>
        <p:spPr>
          <a:xfrm>
            <a:off x="4063777" y="3737342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4"/>
            <a:endCxn id="16" idx="0"/>
          </p:cNvCxnSpPr>
          <p:nvPr/>
        </p:nvCxnSpPr>
        <p:spPr>
          <a:xfrm flipH="1">
            <a:off x="3057985" y="4720638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3653999" y="50842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27" name="Straight Arrow Connector 26"/>
          <p:cNvCxnSpPr>
            <a:stCxn id="13" idx="4"/>
            <a:endCxn id="26" idx="0"/>
          </p:cNvCxnSpPr>
          <p:nvPr/>
        </p:nvCxnSpPr>
        <p:spPr>
          <a:xfrm>
            <a:off x="3526889" y="4720638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Insertion</a:t>
            </a:r>
            <a:endParaRPr lang="x-none" dirty="0"/>
          </a:p>
        </p:txBody>
      </p:sp>
      <p:sp>
        <p:nvSpPr>
          <p:cNvPr id="28" name="Oval 27"/>
          <p:cNvSpPr/>
          <p:nvPr/>
        </p:nvSpPr>
        <p:spPr>
          <a:xfrm>
            <a:off x="1771417" y="258575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29" name="Oval 28"/>
          <p:cNvSpPr/>
          <p:nvPr/>
        </p:nvSpPr>
        <p:spPr>
          <a:xfrm>
            <a:off x="640779" y="336755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0" name="Oval 29"/>
          <p:cNvSpPr/>
          <p:nvPr/>
        </p:nvSpPr>
        <p:spPr>
          <a:xfrm>
            <a:off x="3213885" y="342018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1" name="Oval 30"/>
          <p:cNvSpPr/>
          <p:nvPr/>
        </p:nvSpPr>
        <p:spPr>
          <a:xfrm>
            <a:off x="15515" y="437160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2" name="Oval 31"/>
          <p:cNvSpPr/>
          <p:nvPr/>
        </p:nvSpPr>
        <p:spPr>
          <a:xfrm>
            <a:off x="1340177" y="437159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3" name="Oval 32"/>
          <p:cNvSpPr/>
          <p:nvPr/>
        </p:nvSpPr>
        <p:spPr>
          <a:xfrm>
            <a:off x="3949576" y="440348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4" name="Oval 33"/>
          <p:cNvSpPr/>
          <p:nvPr/>
        </p:nvSpPr>
        <p:spPr>
          <a:xfrm>
            <a:off x="2676997" y="44034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5" name="Oval 34"/>
          <p:cNvSpPr/>
          <p:nvPr/>
        </p:nvSpPr>
        <p:spPr>
          <a:xfrm>
            <a:off x="1085617" y="53635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6" name="Oval 35"/>
          <p:cNvSpPr/>
          <p:nvPr/>
        </p:nvSpPr>
        <p:spPr>
          <a:xfrm>
            <a:off x="295658" y="5371019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7" name="Oval 36"/>
          <p:cNvSpPr/>
          <p:nvPr/>
        </p:nvSpPr>
        <p:spPr>
          <a:xfrm>
            <a:off x="2208093" y="536605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8" name="Straight Arrow Connector 37"/>
          <p:cNvCxnSpPr>
            <a:stCxn id="28" idx="3"/>
            <a:endCxn id="29" idx="0"/>
          </p:cNvCxnSpPr>
          <p:nvPr/>
        </p:nvCxnSpPr>
        <p:spPr>
          <a:xfrm flipH="1">
            <a:off x="983679" y="3093076"/>
            <a:ext cx="888171" cy="27447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32" idx="4"/>
            <a:endCxn id="35" idx="0"/>
          </p:cNvCxnSpPr>
          <p:nvPr/>
        </p:nvCxnSpPr>
        <p:spPr>
          <a:xfrm flipH="1">
            <a:off x="1428517" y="4965959"/>
            <a:ext cx="254560" cy="39758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8" idx="5"/>
            <a:endCxn id="30" idx="0"/>
          </p:cNvCxnSpPr>
          <p:nvPr/>
        </p:nvCxnSpPr>
        <p:spPr>
          <a:xfrm>
            <a:off x="2356784" y="3093076"/>
            <a:ext cx="1200001" cy="32711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4"/>
            <a:endCxn id="31" idx="0"/>
          </p:cNvCxnSpPr>
          <p:nvPr/>
        </p:nvCxnSpPr>
        <p:spPr>
          <a:xfrm flipH="1">
            <a:off x="358415" y="3961914"/>
            <a:ext cx="625264" cy="40968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2" idx="0"/>
          </p:cNvCxnSpPr>
          <p:nvPr/>
        </p:nvCxnSpPr>
        <p:spPr>
          <a:xfrm>
            <a:off x="983679" y="3961914"/>
            <a:ext cx="699398" cy="40968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1" idx="4"/>
            <a:endCxn id="36" idx="0"/>
          </p:cNvCxnSpPr>
          <p:nvPr/>
        </p:nvCxnSpPr>
        <p:spPr>
          <a:xfrm>
            <a:off x="358415" y="4965960"/>
            <a:ext cx="280143" cy="40505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0" idx="4"/>
            <a:endCxn id="34" idx="0"/>
          </p:cNvCxnSpPr>
          <p:nvPr/>
        </p:nvCxnSpPr>
        <p:spPr>
          <a:xfrm flipH="1">
            <a:off x="3019897" y="4014548"/>
            <a:ext cx="536888" cy="38893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0" idx="4"/>
            <a:endCxn id="33" idx="0"/>
          </p:cNvCxnSpPr>
          <p:nvPr/>
        </p:nvCxnSpPr>
        <p:spPr>
          <a:xfrm>
            <a:off x="3556785" y="4014548"/>
            <a:ext cx="735691" cy="38893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4" idx="4"/>
            <a:endCxn id="37" idx="0"/>
          </p:cNvCxnSpPr>
          <p:nvPr/>
        </p:nvCxnSpPr>
        <p:spPr>
          <a:xfrm flipH="1">
            <a:off x="2550993" y="4997844"/>
            <a:ext cx="468904" cy="36820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3147007" y="5361418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8" name="Straight Arrow Connector 47"/>
          <p:cNvCxnSpPr>
            <a:stCxn id="34" idx="4"/>
            <a:endCxn id="47" idx="0"/>
          </p:cNvCxnSpPr>
          <p:nvPr/>
        </p:nvCxnSpPr>
        <p:spPr>
          <a:xfrm>
            <a:off x="3019897" y="4997844"/>
            <a:ext cx="470010" cy="36357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986609" y="280667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6367" y="281790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6315" y="374579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872556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184745" y="482831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309998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76674" y="4837954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547" y="3783735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048230" y="478749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772317" y="3831276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59" name="Rectangle 58"/>
          <p:cNvSpPr/>
          <p:nvPr/>
        </p:nvSpPr>
        <p:spPr>
          <a:xfrm>
            <a:off x="6166894" y="2711528"/>
            <a:ext cx="1257044" cy="30076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Fred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978671" y="3582738"/>
            <a:ext cx="1257044" cy="301444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Dan</a:t>
            </a:r>
            <a:endParaRPr lang="en-US" sz="3200" dirty="0"/>
          </a:p>
        </p:txBody>
      </p:sp>
      <p:sp>
        <p:nvSpPr>
          <p:cNvPr id="61" name="Rectangle 60"/>
          <p:cNvSpPr/>
          <p:nvPr/>
        </p:nvSpPr>
        <p:spPr>
          <a:xfrm>
            <a:off x="7412762" y="3582738"/>
            <a:ext cx="1257044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Mary</a:t>
            </a:r>
          </a:p>
        </p:txBody>
      </p:sp>
      <p:sp>
        <p:nvSpPr>
          <p:cNvPr id="62" name="Rectangle 61"/>
          <p:cNvSpPr/>
          <p:nvPr/>
        </p:nvSpPr>
        <p:spPr>
          <a:xfrm>
            <a:off x="4689964" y="4528500"/>
            <a:ext cx="948849" cy="30868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Alan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937167" y="4540027"/>
            <a:ext cx="835351" cy="297156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Eve</a:t>
            </a:r>
          </a:p>
        </p:txBody>
      </p:sp>
      <p:sp>
        <p:nvSpPr>
          <p:cNvPr id="64" name="Rectangle 63"/>
          <p:cNvSpPr/>
          <p:nvPr/>
        </p:nvSpPr>
        <p:spPr>
          <a:xfrm>
            <a:off x="8187970" y="4528500"/>
            <a:ext cx="806423" cy="304740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Sue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7220415" y="4528500"/>
            <a:ext cx="760121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Kate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104406" y="5622800"/>
            <a:ext cx="916858" cy="277143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Eric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128747" y="5622800"/>
            <a:ext cx="832082" cy="28347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Bill</a:t>
            </a:r>
          </a:p>
        </p:txBody>
      </p:sp>
      <p:sp>
        <p:nvSpPr>
          <p:cNvPr id="68" name="Rectangle 67"/>
          <p:cNvSpPr/>
          <p:nvPr/>
        </p:nvSpPr>
        <p:spPr>
          <a:xfrm>
            <a:off x="6378736" y="5663230"/>
            <a:ext cx="1014546" cy="243047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Greg</a:t>
            </a:r>
          </a:p>
        </p:txBody>
      </p:sp>
      <p:cxnSp>
        <p:nvCxnSpPr>
          <p:cNvPr id="69" name="Straight Arrow Connector 68"/>
          <p:cNvCxnSpPr>
            <a:stCxn id="59" idx="2"/>
            <a:endCxn id="60" idx="0"/>
          </p:cNvCxnSpPr>
          <p:nvPr/>
        </p:nvCxnSpPr>
        <p:spPr>
          <a:xfrm flipH="1">
            <a:off x="5607193" y="3012296"/>
            <a:ext cx="1188223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63" idx="2"/>
            <a:endCxn id="66" idx="0"/>
          </p:cNvCxnSpPr>
          <p:nvPr/>
        </p:nvCxnSpPr>
        <p:spPr>
          <a:xfrm flipH="1">
            <a:off x="5562835" y="4837183"/>
            <a:ext cx="792008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9" idx="2"/>
            <a:endCxn id="61" idx="0"/>
          </p:cNvCxnSpPr>
          <p:nvPr/>
        </p:nvCxnSpPr>
        <p:spPr>
          <a:xfrm>
            <a:off x="6795416" y="3012296"/>
            <a:ext cx="1245868" cy="57044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0" idx="2"/>
            <a:endCxn id="62" idx="0"/>
          </p:cNvCxnSpPr>
          <p:nvPr/>
        </p:nvCxnSpPr>
        <p:spPr>
          <a:xfrm flipH="1">
            <a:off x="5164389" y="3884182"/>
            <a:ext cx="442804" cy="644318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60" idx="2"/>
            <a:endCxn id="63" idx="0"/>
          </p:cNvCxnSpPr>
          <p:nvPr/>
        </p:nvCxnSpPr>
        <p:spPr>
          <a:xfrm>
            <a:off x="5607193" y="3884182"/>
            <a:ext cx="747650" cy="65584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2" idx="2"/>
            <a:endCxn id="67" idx="0"/>
          </p:cNvCxnSpPr>
          <p:nvPr/>
        </p:nvCxnSpPr>
        <p:spPr>
          <a:xfrm flipH="1">
            <a:off x="4544788" y="4837183"/>
            <a:ext cx="619601" cy="78561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1" idx="2"/>
            <a:endCxn id="65" idx="0"/>
          </p:cNvCxnSpPr>
          <p:nvPr/>
        </p:nvCxnSpPr>
        <p:spPr>
          <a:xfrm flipH="1">
            <a:off x="7600476" y="3859881"/>
            <a:ext cx="44080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61" idx="2"/>
            <a:endCxn id="64" idx="0"/>
          </p:cNvCxnSpPr>
          <p:nvPr/>
        </p:nvCxnSpPr>
        <p:spPr>
          <a:xfrm>
            <a:off x="8041284" y="3859881"/>
            <a:ext cx="549898" cy="668619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5" idx="2"/>
            <a:endCxn id="68" idx="0"/>
          </p:cNvCxnSpPr>
          <p:nvPr/>
        </p:nvCxnSpPr>
        <p:spPr>
          <a:xfrm flipH="1">
            <a:off x="6886009" y="4805643"/>
            <a:ext cx="714467" cy="85758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7627534" y="5622800"/>
            <a:ext cx="1257044" cy="296358"/>
          </a:xfrm>
          <a:prstGeom prst="rect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Len</a:t>
            </a:r>
          </a:p>
        </p:txBody>
      </p:sp>
      <p:cxnSp>
        <p:nvCxnSpPr>
          <p:cNvPr id="79" name="Straight Arrow Connector 78"/>
          <p:cNvCxnSpPr>
            <a:stCxn id="65" idx="2"/>
            <a:endCxn id="78" idx="0"/>
          </p:cNvCxnSpPr>
          <p:nvPr/>
        </p:nvCxnSpPr>
        <p:spPr>
          <a:xfrm>
            <a:off x="7600476" y="4805643"/>
            <a:ext cx="655580" cy="81715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5830427" y="3038362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393367" y="30008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93716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7220415" y="379445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710860" y="4903141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7865893" y="478791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822662" y="4812367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097097" y="3804943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5890734" y="4850660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&gt;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8370397" y="3806968"/>
            <a:ext cx="441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&lt;</a:t>
            </a:r>
          </a:p>
        </p:txBody>
      </p:sp>
      <p:sp>
        <p:nvSpPr>
          <p:cNvPr id="90" name="Left Arrow 89"/>
          <p:cNvSpPr/>
          <p:nvPr/>
        </p:nvSpPr>
        <p:spPr>
          <a:xfrm>
            <a:off x="2512905" y="2574483"/>
            <a:ext cx="1319902" cy="373904"/>
          </a:xfrm>
          <a:prstGeom prst="lef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400" dirty="0"/>
              <a:t>Integer Key</a:t>
            </a:r>
          </a:p>
        </p:txBody>
      </p:sp>
      <p:sp>
        <p:nvSpPr>
          <p:cNvPr id="91" name="Right Arrow 90"/>
          <p:cNvSpPr/>
          <p:nvPr/>
        </p:nvSpPr>
        <p:spPr>
          <a:xfrm>
            <a:off x="4689964" y="2574483"/>
            <a:ext cx="1110516" cy="346554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String Key</a:t>
            </a:r>
          </a:p>
        </p:txBody>
      </p:sp>
      <p:sp>
        <p:nvSpPr>
          <p:cNvPr id="92" name="Rectangle 91"/>
          <p:cNvSpPr/>
          <p:nvPr/>
        </p:nvSpPr>
        <p:spPr>
          <a:xfrm>
            <a:off x="753972" y="2130872"/>
            <a:ext cx="68171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429815" y="2130872"/>
            <a:ext cx="61684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</a:t>
            </a:r>
          </a:p>
        </p:txBody>
      </p:sp>
      <p:sp>
        <p:nvSpPr>
          <p:cNvPr id="94" name="Rectangle 93"/>
          <p:cNvSpPr/>
          <p:nvPr/>
        </p:nvSpPr>
        <p:spPr>
          <a:xfrm>
            <a:off x="2026801" y="2130872"/>
            <a:ext cx="70264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</a:t>
            </a:r>
          </a:p>
        </p:txBody>
      </p:sp>
      <p:sp>
        <p:nvSpPr>
          <p:cNvPr id="95" name="Rectangle 94"/>
          <p:cNvSpPr/>
          <p:nvPr/>
        </p:nvSpPr>
        <p:spPr>
          <a:xfrm>
            <a:off x="2731766" y="2130872"/>
            <a:ext cx="67388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96" name="Rectangle 95"/>
          <p:cNvSpPr/>
          <p:nvPr/>
        </p:nvSpPr>
        <p:spPr>
          <a:xfrm>
            <a:off x="3405653" y="2130872"/>
            <a:ext cx="66616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069605" y="2130872"/>
            <a:ext cx="67430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89</a:t>
            </a:r>
          </a:p>
        </p:txBody>
      </p:sp>
      <p:sp>
        <p:nvSpPr>
          <p:cNvPr id="98" name="Rectangle 97"/>
          <p:cNvSpPr/>
          <p:nvPr/>
        </p:nvSpPr>
        <p:spPr>
          <a:xfrm>
            <a:off x="4753775" y="2130872"/>
            <a:ext cx="78603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</a:t>
            </a:r>
          </a:p>
        </p:txBody>
      </p:sp>
      <p:sp>
        <p:nvSpPr>
          <p:cNvPr id="99" name="Rectangle 98"/>
          <p:cNvSpPr/>
          <p:nvPr/>
        </p:nvSpPr>
        <p:spPr>
          <a:xfrm>
            <a:off x="5538243" y="2130872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47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6234132" y="2130871"/>
            <a:ext cx="665957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6890310" y="2120361"/>
            <a:ext cx="78008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28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7670391" y="2125584"/>
            <a:ext cx="6478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130629" y="2128278"/>
            <a:ext cx="954988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Fred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918242" y="2128278"/>
            <a:ext cx="76483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Mary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683077" y="2130873"/>
            <a:ext cx="626921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Kate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2315682" y="2128278"/>
            <a:ext cx="70421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Dan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019897" y="2128278"/>
            <a:ext cx="812910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Len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3832807" y="2128278"/>
            <a:ext cx="802569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Alan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4635376" y="2128277"/>
            <a:ext cx="68250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Eve</a:t>
            </a:r>
          </a:p>
        </p:txBody>
      </p:sp>
      <p:sp>
        <p:nvSpPr>
          <p:cNvPr id="110" name="Rectangle 109"/>
          <p:cNvSpPr/>
          <p:nvPr/>
        </p:nvSpPr>
        <p:spPr>
          <a:xfrm>
            <a:off x="5327869" y="2128276"/>
            <a:ext cx="693395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Bill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6012306" y="2128278"/>
            <a:ext cx="76021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Sue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72518" y="2128275"/>
            <a:ext cx="94522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Greg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7717125" y="2128275"/>
            <a:ext cx="616852" cy="40085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Eric</a:t>
            </a:r>
          </a:p>
        </p:txBody>
      </p:sp>
    </p:spTree>
    <p:extLst>
      <p:ext uri="{BB962C8B-B14F-4D97-AF65-F5344CB8AC3E}">
        <p14:creationId xmlns:p14="http://schemas.microsoft.com/office/powerpoint/2010/main" val="347350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1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indefinite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5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5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indefinite"/>
                                        <p:tgtEl>
                                          <p:spTgt spid="9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5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9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1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indefinite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37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8" dur="indefinite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63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4" dur="indefinite"/>
                                        <p:tgtEl>
                                          <p:spTgt spid="9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89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indefinite"/>
                                        <p:tgtEl>
                                          <p:spTgt spid="9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21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2" dur="indefinite"/>
                                        <p:tgtEl>
                                          <p:spTgt spid="10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3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4" dur="indefinite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5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6" dur="indefinite"/>
                                        <p:tgtEl>
                                          <p:spTgt spid="10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7" fill="hold">
                      <p:stCondLst>
                        <p:cond delay="indefinite"/>
                      </p:stCondLst>
                      <p:childTnLst>
                        <p:par>
                          <p:cTn id="338" fill="hold">
                            <p:stCondLst>
                              <p:cond delay="0"/>
                            </p:stCondLst>
                            <p:childTnLst>
                              <p:par>
                                <p:cTn id="339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1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2" dur="indefinite"/>
                                        <p:tgtEl>
                                          <p:spTgt spid="10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0" fill="hold">
                      <p:stCondLst>
                        <p:cond delay="indefinite"/>
                      </p:stCondLst>
                      <p:childTnLst>
                        <p:par>
                          <p:cTn id="351" fill="hold">
                            <p:stCondLst>
                              <p:cond delay="0"/>
                            </p:stCondLst>
                            <p:childTnLst>
                              <p:par>
                                <p:cTn id="352" presetID="1" presetClass="emph" presetSubtype="1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54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55" dur="indefinite"/>
                                        <p:tgtEl>
                                          <p:spTgt spid="10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6" fill="hold">
                      <p:stCondLst>
                        <p:cond delay="indefinite"/>
                      </p:stCondLst>
                      <p:childTnLst>
                        <p:par>
                          <p:cTn id="357" fill="hold">
                            <p:stCondLst>
                              <p:cond delay="0"/>
                            </p:stCondLst>
                            <p:childTnLst>
                              <p:par>
                                <p:cTn id="3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2" fill="hold">
                      <p:stCondLst>
                        <p:cond delay="indefinite"/>
                      </p:stCondLst>
                      <p:childTnLst>
                        <p:par>
                          <p:cTn id="363" fill="hold">
                            <p:stCondLst>
                              <p:cond delay="0"/>
                            </p:stCondLst>
                            <p:childTnLst>
                              <p:par>
                                <p:cTn id="3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6" fill="hold">
                      <p:stCondLst>
                        <p:cond delay="indefinite"/>
                      </p:stCondLst>
                      <p:childTnLst>
                        <p:par>
                          <p:cTn id="367" fill="hold">
                            <p:stCondLst>
                              <p:cond delay="0"/>
                            </p:stCondLst>
                            <p:childTnLst>
                              <p:par>
                                <p:cTn id="36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0" fill="hold">
                      <p:stCondLst>
                        <p:cond delay="indefinite"/>
                      </p:stCondLst>
                      <p:childTnLst>
                        <p:par>
                          <p:cTn id="371" fill="hold">
                            <p:stCondLst>
                              <p:cond delay="0"/>
                            </p:stCondLst>
                            <p:childTnLst>
                              <p:par>
                                <p:cTn id="37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4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5" dur="indefinite"/>
                                        <p:tgtEl>
                                          <p:spTgt spid="10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6" fill="hold">
                      <p:stCondLst>
                        <p:cond delay="indefinite"/>
                      </p:stCondLst>
                      <p:childTnLst>
                        <p:par>
                          <p:cTn id="377" fill="hold">
                            <p:stCondLst>
                              <p:cond delay="0"/>
                            </p:stCondLst>
                            <p:childTnLst>
                              <p:par>
                                <p:cTn id="378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0" fill="hold">
                      <p:stCondLst>
                        <p:cond delay="indefinite"/>
                      </p:stCondLst>
                      <p:childTnLst>
                        <p:par>
                          <p:cTn id="381" fill="hold">
                            <p:stCondLst>
                              <p:cond delay="0"/>
                            </p:stCondLst>
                            <p:childTnLst>
                              <p:par>
                                <p:cTn id="3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6" fill="hold">
                      <p:stCondLst>
                        <p:cond delay="indefinite"/>
                      </p:stCondLst>
                      <p:childTnLst>
                        <p:par>
                          <p:cTn id="387" fill="hold">
                            <p:stCondLst>
                              <p:cond delay="0"/>
                            </p:stCondLst>
                            <p:childTnLst>
                              <p:par>
                                <p:cTn id="3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0" fill="hold">
                      <p:stCondLst>
                        <p:cond delay="indefinite"/>
                      </p:stCondLst>
                      <p:childTnLst>
                        <p:par>
                          <p:cTn id="391" fill="hold">
                            <p:stCondLst>
                              <p:cond delay="0"/>
                            </p:stCondLst>
                            <p:childTnLst>
                              <p:par>
                                <p:cTn id="39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6" fill="hold">
                      <p:stCondLst>
                        <p:cond delay="indefinite"/>
                      </p:stCondLst>
                      <p:childTnLst>
                        <p:par>
                          <p:cTn id="397" fill="hold">
                            <p:stCondLst>
                              <p:cond delay="0"/>
                            </p:stCondLst>
                            <p:childTnLst>
                              <p:par>
                                <p:cTn id="39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00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1" dur="indefinite"/>
                                        <p:tgtEl>
                                          <p:spTgt spid="10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2" fill="hold">
                      <p:stCondLst>
                        <p:cond delay="indefinite"/>
                      </p:stCondLst>
                      <p:childTnLst>
                        <p:par>
                          <p:cTn id="403" fill="hold">
                            <p:stCondLst>
                              <p:cond delay="0"/>
                            </p:stCondLst>
                            <p:childTnLst>
                              <p:par>
                                <p:cTn id="4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8" fill="hold">
                      <p:stCondLst>
                        <p:cond delay="indefinite"/>
                      </p:stCondLst>
                      <p:childTnLst>
                        <p:par>
                          <p:cTn id="409" fill="hold">
                            <p:stCondLst>
                              <p:cond delay="0"/>
                            </p:stCondLst>
                            <p:childTnLst>
                              <p:par>
                                <p:cTn id="4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6" fill="hold">
                      <p:stCondLst>
                        <p:cond delay="indefinite"/>
                      </p:stCondLst>
                      <p:childTnLst>
                        <p:par>
                          <p:cTn id="417" fill="hold">
                            <p:stCondLst>
                              <p:cond delay="0"/>
                            </p:stCondLst>
                            <p:childTnLst>
                              <p:par>
                                <p:cTn id="41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20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1" dur="indefinite"/>
                                        <p:tgtEl>
                                          <p:spTgt spid="10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2" fill="hold">
                      <p:stCondLst>
                        <p:cond delay="indefinite"/>
                      </p:stCondLst>
                      <p:childTnLst>
                        <p:par>
                          <p:cTn id="423" fill="hold">
                            <p:stCondLst>
                              <p:cond delay="0"/>
                            </p:stCondLst>
                            <p:childTnLst>
                              <p:par>
                                <p:cTn id="424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6" fill="hold">
                      <p:stCondLst>
                        <p:cond delay="indefinite"/>
                      </p:stCondLst>
                      <p:childTnLst>
                        <p:par>
                          <p:cTn id="427" fill="hold">
                            <p:stCondLst>
                              <p:cond delay="0"/>
                            </p:stCondLst>
                            <p:childTnLst>
                              <p:par>
                                <p:cTn id="4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2" fill="hold">
                      <p:stCondLst>
                        <p:cond delay="indefinite"/>
                      </p:stCondLst>
                      <p:childTnLst>
                        <p:par>
                          <p:cTn id="433" fill="hold">
                            <p:stCondLst>
                              <p:cond delay="0"/>
                            </p:stCondLst>
                            <p:childTnLst>
                              <p:par>
                                <p:cTn id="4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6" fill="hold">
                      <p:stCondLst>
                        <p:cond delay="indefinite"/>
                      </p:stCondLst>
                      <p:childTnLst>
                        <p:par>
                          <p:cTn id="437" fill="hold">
                            <p:stCondLst>
                              <p:cond delay="0"/>
                            </p:stCondLst>
                            <p:childTnLst>
                              <p:par>
                                <p:cTn id="438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2" fill="hold">
                      <p:stCondLst>
                        <p:cond delay="indefinite"/>
                      </p:stCondLst>
                      <p:childTnLst>
                        <p:par>
                          <p:cTn id="443" fill="hold">
                            <p:stCondLst>
                              <p:cond delay="0"/>
                            </p:stCondLst>
                            <p:childTnLst>
                              <p:par>
                                <p:cTn id="44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46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7" dur="indefinite"/>
                                        <p:tgtEl>
                                          <p:spTgt spid="10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8" fill="hold">
                      <p:stCondLst>
                        <p:cond delay="indefinite"/>
                      </p:stCondLst>
                      <p:childTnLst>
                        <p:par>
                          <p:cTn id="449" fill="hold">
                            <p:stCondLst>
                              <p:cond delay="0"/>
                            </p:stCondLst>
                            <p:childTnLst>
                              <p:par>
                                <p:cTn id="45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2" fill="hold">
                      <p:stCondLst>
                        <p:cond delay="indefinite"/>
                      </p:stCondLst>
                      <p:childTnLst>
                        <p:par>
                          <p:cTn id="453" fill="hold">
                            <p:stCondLst>
                              <p:cond delay="0"/>
                            </p:stCondLst>
                            <p:childTnLst>
                              <p:par>
                                <p:cTn id="4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8" fill="hold">
                      <p:stCondLst>
                        <p:cond delay="indefinite"/>
                      </p:stCondLst>
                      <p:childTnLst>
                        <p:par>
                          <p:cTn id="459" fill="hold">
                            <p:stCondLst>
                              <p:cond delay="0"/>
                            </p:stCondLst>
                            <p:childTnLst>
                              <p:par>
                                <p:cTn id="4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2" fill="hold">
                      <p:stCondLst>
                        <p:cond delay="indefinite"/>
                      </p:stCondLst>
                      <p:childTnLst>
                        <p:par>
                          <p:cTn id="463" fill="hold">
                            <p:stCondLst>
                              <p:cond delay="0"/>
                            </p:stCondLst>
                            <p:childTnLst>
                              <p:par>
                                <p:cTn id="464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2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3" dur="indefinite"/>
                                        <p:tgtEl>
                                          <p:spTgt spid="10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4" fill="hold">
                      <p:stCondLst>
                        <p:cond delay="indefinite"/>
                      </p:stCondLst>
                      <p:childTnLst>
                        <p:par>
                          <p:cTn id="475" fill="hold">
                            <p:stCondLst>
                              <p:cond delay="0"/>
                            </p:stCondLst>
                            <p:childTnLst>
                              <p:par>
                                <p:cTn id="476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8" fill="hold">
                      <p:stCondLst>
                        <p:cond delay="indefinite"/>
                      </p:stCondLst>
                      <p:childTnLst>
                        <p:par>
                          <p:cTn id="479" fill="hold">
                            <p:stCondLst>
                              <p:cond delay="0"/>
                            </p:stCondLst>
                            <p:childTnLst>
                              <p:par>
                                <p:cTn id="4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4" fill="hold">
                      <p:stCondLst>
                        <p:cond delay="indefinite"/>
                      </p:stCondLst>
                      <p:childTnLst>
                        <p:par>
                          <p:cTn id="485" fill="hold">
                            <p:stCondLst>
                              <p:cond delay="0"/>
                            </p:stCondLst>
                            <p:childTnLst>
                              <p:par>
                                <p:cTn id="4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8" fill="hold">
                      <p:stCondLst>
                        <p:cond delay="indefinite"/>
                      </p:stCondLst>
                      <p:childTnLst>
                        <p:par>
                          <p:cTn id="489" fill="hold">
                            <p:stCondLst>
                              <p:cond delay="0"/>
                            </p:stCondLst>
                            <p:childTnLst>
                              <p:par>
                                <p:cTn id="490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4" fill="hold">
                      <p:stCondLst>
                        <p:cond delay="indefinite"/>
                      </p:stCondLst>
                      <p:childTnLst>
                        <p:par>
                          <p:cTn id="495" fill="hold">
                            <p:stCondLst>
                              <p:cond delay="0"/>
                            </p:stCondLst>
                            <p:childTnLst>
                              <p:par>
                                <p:cTn id="49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98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99" dur="indefinite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0" fill="hold">
                      <p:stCondLst>
                        <p:cond delay="indefinite"/>
                      </p:stCondLst>
                      <p:childTnLst>
                        <p:par>
                          <p:cTn id="501" fill="hold">
                            <p:stCondLst>
                              <p:cond delay="0"/>
                            </p:stCondLst>
                            <p:childTnLst>
                              <p:par>
                                <p:cTn id="502" presetID="1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4" fill="hold">
                      <p:stCondLst>
                        <p:cond delay="indefinite"/>
                      </p:stCondLst>
                      <p:childTnLst>
                        <p:par>
                          <p:cTn id="505" fill="hold">
                            <p:stCondLst>
                              <p:cond delay="0"/>
                            </p:stCondLst>
                            <p:childTnLst>
                              <p:par>
                                <p:cTn id="50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8" fill="hold">
                      <p:stCondLst>
                        <p:cond delay="indefinite"/>
                      </p:stCondLst>
                      <p:childTnLst>
                        <p:par>
                          <p:cTn id="509" fill="hold">
                            <p:stCondLst>
                              <p:cond delay="0"/>
                            </p:stCondLst>
                            <p:childTnLst>
                              <p:par>
                                <p:cTn id="5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4" fill="hold">
                      <p:stCondLst>
                        <p:cond delay="indefinite"/>
                      </p:stCondLst>
                      <p:childTnLst>
                        <p:par>
                          <p:cTn id="515" fill="hold">
                            <p:stCondLst>
                              <p:cond delay="0"/>
                            </p:stCondLst>
                            <p:childTnLst>
                              <p:par>
                                <p:cTn id="5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8" fill="hold">
                      <p:stCondLst>
                        <p:cond delay="indefinite"/>
                      </p:stCondLst>
                      <p:childTnLst>
                        <p:par>
                          <p:cTn id="519" fill="hold">
                            <p:stCondLst>
                              <p:cond delay="0"/>
                            </p:stCondLst>
                            <p:childTnLst>
                              <p:par>
                                <p:cTn id="520" presetID="1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6" fill="hold">
                      <p:stCondLst>
                        <p:cond delay="indefinite"/>
                      </p:stCondLst>
                      <p:childTnLst>
                        <p:par>
                          <p:cTn id="527" fill="hold">
                            <p:stCondLst>
                              <p:cond delay="0"/>
                            </p:stCondLst>
                            <p:childTnLst>
                              <p:par>
                                <p:cTn id="528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30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31" dur="indefinite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2" fill="hold">
                      <p:stCondLst>
                        <p:cond delay="indefinite"/>
                      </p:stCondLst>
                      <p:childTnLst>
                        <p:par>
                          <p:cTn id="533" fill="hold">
                            <p:stCondLst>
                              <p:cond delay="0"/>
                            </p:stCondLst>
                            <p:childTnLst>
                              <p:par>
                                <p:cTn id="53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6" fill="hold">
                      <p:stCondLst>
                        <p:cond delay="indefinite"/>
                      </p:stCondLst>
                      <p:childTnLst>
                        <p:par>
                          <p:cTn id="537" fill="hold">
                            <p:stCondLst>
                              <p:cond delay="0"/>
                            </p:stCondLst>
                            <p:childTnLst>
                              <p:par>
                                <p:cTn id="5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2" fill="hold">
                      <p:stCondLst>
                        <p:cond delay="indefinite"/>
                      </p:stCondLst>
                      <p:childTnLst>
                        <p:par>
                          <p:cTn id="543" fill="hold">
                            <p:stCondLst>
                              <p:cond delay="0"/>
                            </p:stCondLst>
                            <p:childTnLst>
                              <p:par>
                                <p:cTn id="5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6" fill="hold">
                      <p:stCondLst>
                        <p:cond delay="indefinite"/>
                      </p:stCondLst>
                      <p:childTnLst>
                        <p:par>
                          <p:cTn id="547" fill="hold">
                            <p:stCondLst>
                              <p:cond delay="0"/>
                            </p:stCondLst>
                            <p:childTnLst>
                              <p:par>
                                <p:cTn id="548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2" fill="hold">
                      <p:stCondLst>
                        <p:cond delay="indefinite"/>
                      </p:stCondLst>
                      <p:childTnLst>
                        <p:par>
                          <p:cTn id="553" fill="hold">
                            <p:stCondLst>
                              <p:cond delay="0"/>
                            </p:stCondLst>
                            <p:childTnLst>
                              <p:par>
                                <p:cTn id="554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56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7" dur="indefinite"/>
                                        <p:tgtEl>
                                          <p:spTgt spid="1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8" fill="hold">
                      <p:stCondLst>
                        <p:cond delay="indefinite"/>
                      </p:stCondLst>
                      <p:childTnLst>
                        <p:par>
                          <p:cTn id="559" fill="hold">
                            <p:stCondLst>
                              <p:cond delay="0"/>
                            </p:stCondLst>
                            <p:childTnLst>
                              <p:par>
                                <p:cTn id="560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2" fill="hold">
                      <p:stCondLst>
                        <p:cond delay="indefinite"/>
                      </p:stCondLst>
                      <p:childTnLst>
                        <p:par>
                          <p:cTn id="563" fill="hold">
                            <p:stCondLst>
                              <p:cond delay="0"/>
                            </p:stCondLst>
                            <p:childTnLst>
                              <p:par>
                                <p:cTn id="564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6" fill="hold">
                      <p:stCondLst>
                        <p:cond delay="indefinite"/>
                      </p:stCondLst>
                      <p:childTnLst>
                        <p:par>
                          <p:cTn id="567" fill="hold">
                            <p:stCondLst>
                              <p:cond delay="0"/>
                            </p:stCondLst>
                            <p:childTnLst>
                              <p:par>
                                <p:cTn id="5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2" fill="hold">
                      <p:stCondLst>
                        <p:cond delay="indefinite"/>
                      </p:stCondLst>
                      <p:childTnLst>
                        <p:par>
                          <p:cTn id="573" fill="hold">
                            <p:stCondLst>
                              <p:cond delay="0"/>
                            </p:stCondLst>
                            <p:childTnLst>
                              <p:par>
                                <p:cTn id="5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6" fill="hold">
                      <p:stCondLst>
                        <p:cond delay="indefinite"/>
                      </p:stCondLst>
                      <p:childTnLst>
                        <p:par>
                          <p:cTn id="577" fill="hold">
                            <p:stCondLst>
                              <p:cond delay="0"/>
                            </p:stCondLst>
                            <p:childTnLst>
                              <p:par>
                                <p:cTn id="57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0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88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9" dur="indefinite"/>
                                        <p:tgtEl>
                                          <p:spTgt spid="1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0" fill="hold">
                      <p:stCondLst>
                        <p:cond delay="indefinite"/>
                      </p:stCondLst>
                      <p:childTnLst>
                        <p:par>
                          <p:cTn id="591" fill="hold">
                            <p:stCondLst>
                              <p:cond delay="0"/>
                            </p:stCondLst>
                            <p:childTnLst>
                              <p:par>
                                <p:cTn id="592" presetID="1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4" fill="hold">
                      <p:stCondLst>
                        <p:cond delay="indefinite"/>
                      </p:stCondLst>
                      <p:childTnLst>
                        <p:par>
                          <p:cTn id="595" fill="hold">
                            <p:stCondLst>
                              <p:cond delay="0"/>
                            </p:stCondLst>
                            <p:childTnLst>
                              <p:par>
                                <p:cTn id="596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8" fill="hold">
                      <p:stCondLst>
                        <p:cond delay="indefinite"/>
                      </p:stCondLst>
                      <p:childTnLst>
                        <p:par>
                          <p:cTn id="599" fill="hold">
                            <p:stCondLst>
                              <p:cond delay="0"/>
                            </p:stCondLst>
                            <p:childTnLst>
                              <p:par>
                                <p:cTn id="60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4" fill="hold">
                      <p:stCondLst>
                        <p:cond delay="indefinite"/>
                      </p:stCondLst>
                      <p:childTnLst>
                        <p:par>
                          <p:cTn id="605" fill="hold">
                            <p:stCondLst>
                              <p:cond delay="0"/>
                            </p:stCondLst>
                            <p:childTnLst>
                              <p:par>
                                <p:cTn id="6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8" fill="hold">
                      <p:stCondLst>
                        <p:cond delay="indefinite"/>
                      </p:stCondLst>
                      <p:childTnLst>
                        <p:par>
                          <p:cTn id="609" fill="hold">
                            <p:stCondLst>
                              <p:cond delay="0"/>
                            </p:stCondLst>
                            <p:childTnLst>
                              <p:par>
                                <p:cTn id="610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2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7" grpId="0" animBg="1"/>
      <p:bldP spid="49" grpId="0"/>
      <p:bldP spid="49" grpId="1"/>
      <p:bldP spid="49" grpId="2"/>
      <p:bldP spid="49" grpId="3"/>
      <p:bldP spid="49" grpId="4"/>
      <p:bldP spid="49" grpId="5"/>
      <p:bldP spid="49" grpId="6"/>
      <p:bldP spid="49" grpId="7"/>
      <p:bldP spid="49" grpId="8"/>
      <p:bldP spid="49" grpId="9"/>
      <p:bldP spid="50" grpId="0"/>
      <p:bldP spid="50" grpId="1"/>
      <p:bldP spid="50" grpId="2"/>
      <p:bldP spid="50" grpId="3"/>
      <p:bldP spid="50" grpId="4"/>
      <p:bldP spid="50" grpId="5"/>
      <p:bldP spid="50" grpId="6"/>
      <p:bldP spid="50" grpId="7"/>
      <p:bldP spid="50" grpId="8"/>
      <p:bldP spid="50" grpId="9"/>
      <p:bldP spid="51" grpId="0"/>
      <p:bldP spid="51" grpId="1"/>
      <p:bldP spid="51" grpId="2"/>
      <p:bldP spid="51" grpId="3"/>
      <p:bldP spid="52" grpId="0"/>
      <p:bldP spid="52" grpId="1"/>
      <p:bldP spid="53" grpId="0"/>
      <p:bldP spid="53" grpId="1"/>
      <p:bldP spid="54" grpId="0"/>
      <p:bldP spid="54" grpId="1"/>
      <p:bldP spid="55" grpId="0"/>
      <p:bldP spid="55" grpId="1"/>
      <p:bldP spid="56" grpId="0"/>
      <p:bldP spid="56" grpId="1"/>
      <p:bldP spid="56" grpId="2"/>
      <p:bldP spid="56" grpId="3"/>
      <p:bldP spid="57" grpId="0"/>
      <p:bldP spid="57" grpId="1"/>
      <p:bldP spid="58" grpId="0"/>
      <p:bldP spid="58" grpId="1"/>
      <p:bldP spid="58" grpId="2"/>
      <p:bldP spid="58" grpId="3"/>
      <p:bldP spid="58" grpId="4"/>
      <p:bldP spid="58" grpId="5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8" grpId="0" animBg="1"/>
      <p:bldP spid="80" grpId="0"/>
      <p:bldP spid="80" grpId="1"/>
      <p:bldP spid="80" grpId="2"/>
      <p:bldP spid="80" grpId="3"/>
      <p:bldP spid="80" grpId="4"/>
      <p:bldP spid="80" grpId="5"/>
      <p:bldP spid="80" grpId="6"/>
      <p:bldP spid="80" grpId="7"/>
      <p:bldP spid="80" grpId="8"/>
      <p:bldP spid="80" grpId="9"/>
      <p:bldP spid="81" grpId="0"/>
      <p:bldP spid="81" grpId="1"/>
      <p:bldP spid="81" grpId="2"/>
      <p:bldP spid="81" grpId="3"/>
      <p:bldP spid="81" grpId="4"/>
      <p:bldP spid="81" grpId="5"/>
      <p:bldP spid="81" grpId="6"/>
      <p:bldP spid="81" grpId="7"/>
      <p:bldP spid="82" grpId="0"/>
      <p:bldP spid="82" grpId="1"/>
      <p:bldP spid="82" grpId="2"/>
      <p:bldP spid="82" grpId="3"/>
      <p:bldP spid="83" grpId="0"/>
      <p:bldP spid="83" grpId="1"/>
      <p:bldP spid="83" grpId="2"/>
      <p:bldP spid="83" grpId="3"/>
      <p:bldP spid="83" grpId="4"/>
      <p:bldP spid="83" grpId="5"/>
      <p:bldP spid="84" grpId="0"/>
      <p:bldP spid="84" grpId="1"/>
      <p:bldP spid="85" grpId="0"/>
      <p:bldP spid="85" grpId="1"/>
      <p:bldP spid="86" grpId="0"/>
      <p:bldP spid="86" grpId="1"/>
      <p:bldP spid="87" grpId="0"/>
      <p:bldP spid="87" grpId="1"/>
      <p:bldP spid="87" grpId="2"/>
      <p:bldP spid="87" grpId="3"/>
      <p:bldP spid="88" grpId="0"/>
      <p:bldP spid="88" grpId="1"/>
      <p:bldP spid="89" grpId="0"/>
      <p:bldP spid="89" grpId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3" grpId="1" animBg="1"/>
      <p:bldP spid="104" grpId="0" animBg="1"/>
      <p:bldP spid="104" grpId="1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Search Tree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Searching</a:t>
            </a:r>
            <a:endParaRPr lang="x-none" dirty="0"/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159305" y="2269075"/>
            <a:ext cx="2283497" cy="63070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</a:rPr>
              <a:t>Search Elements 59 and 42</a:t>
            </a:r>
          </a:p>
        </p:txBody>
      </p:sp>
      <p:sp>
        <p:nvSpPr>
          <p:cNvPr id="29" name="Oval 28"/>
          <p:cNvSpPr/>
          <p:nvPr/>
        </p:nvSpPr>
        <p:spPr>
          <a:xfrm>
            <a:off x="4272832" y="2192815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43</a:t>
            </a:r>
          </a:p>
        </p:txBody>
      </p:sp>
      <p:sp>
        <p:nvSpPr>
          <p:cNvPr id="30" name="Oval 29"/>
          <p:cNvSpPr/>
          <p:nvPr/>
        </p:nvSpPr>
        <p:spPr>
          <a:xfrm>
            <a:off x="2642785" y="3138060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31</a:t>
            </a:r>
          </a:p>
        </p:txBody>
      </p:sp>
      <p:sp>
        <p:nvSpPr>
          <p:cNvPr id="31" name="Oval 30"/>
          <p:cNvSpPr/>
          <p:nvPr/>
        </p:nvSpPr>
        <p:spPr>
          <a:xfrm>
            <a:off x="6138574" y="311636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64</a:t>
            </a:r>
          </a:p>
        </p:txBody>
      </p:sp>
      <p:sp>
        <p:nvSpPr>
          <p:cNvPr id="32" name="Oval 31"/>
          <p:cNvSpPr/>
          <p:nvPr/>
        </p:nvSpPr>
        <p:spPr>
          <a:xfrm>
            <a:off x="1757002" y="4120412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20</a:t>
            </a:r>
          </a:p>
        </p:txBody>
      </p:sp>
      <p:sp>
        <p:nvSpPr>
          <p:cNvPr id="33" name="Oval 32"/>
          <p:cNvSpPr/>
          <p:nvPr/>
        </p:nvSpPr>
        <p:spPr>
          <a:xfrm>
            <a:off x="3368841" y="42020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40</a:t>
            </a:r>
          </a:p>
        </p:txBody>
      </p:sp>
      <p:sp>
        <p:nvSpPr>
          <p:cNvPr id="34" name="Oval 33"/>
          <p:cNvSpPr/>
          <p:nvPr/>
        </p:nvSpPr>
        <p:spPr>
          <a:xfrm>
            <a:off x="7037904" y="4127443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89</a:t>
            </a:r>
          </a:p>
        </p:txBody>
      </p:sp>
      <p:sp>
        <p:nvSpPr>
          <p:cNvPr id="35" name="Oval 34"/>
          <p:cNvSpPr/>
          <p:nvPr/>
        </p:nvSpPr>
        <p:spPr>
          <a:xfrm>
            <a:off x="5164196" y="41522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56</a:t>
            </a:r>
          </a:p>
        </p:txBody>
      </p:sp>
      <p:sp>
        <p:nvSpPr>
          <p:cNvPr id="36" name="Oval 35"/>
          <p:cNvSpPr/>
          <p:nvPr/>
        </p:nvSpPr>
        <p:spPr>
          <a:xfrm>
            <a:off x="3061412" y="5120761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33</a:t>
            </a:r>
          </a:p>
        </p:txBody>
      </p:sp>
      <p:sp>
        <p:nvSpPr>
          <p:cNvPr id="37" name="Oval 36"/>
          <p:cNvSpPr/>
          <p:nvPr/>
        </p:nvSpPr>
        <p:spPr>
          <a:xfrm>
            <a:off x="2251855" y="511749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28</a:t>
            </a:r>
          </a:p>
        </p:txBody>
      </p:sp>
      <p:sp>
        <p:nvSpPr>
          <p:cNvPr id="38" name="Oval 37"/>
          <p:cNvSpPr/>
          <p:nvPr/>
        </p:nvSpPr>
        <p:spPr>
          <a:xfrm>
            <a:off x="4534690" y="5147187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47</a:t>
            </a:r>
          </a:p>
        </p:txBody>
      </p:sp>
      <p:cxnSp>
        <p:nvCxnSpPr>
          <p:cNvPr id="39" name="Straight Arrow Connector 38"/>
          <p:cNvCxnSpPr>
            <a:stCxn id="29" idx="3"/>
            <a:endCxn id="30" idx="0"/>
          </p:cNvCxnSpPr>
          <p:nvPr/>
        </p:nvCxnSpPr>
        <p:spPr>
          <a:xfrm flipH="1">
            <a:off x="2985685" y="2700133"/>
            <a:ext cx="1387580" cy="4379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3" idx="4"/>
            <a:endCxn id="36" idx="0"/>
          </p:cNvCxnSpPr>
          <p:nvPr/>
        </p:nvCxnSpPr>
        <p:spPr>
          <a:xfrm flipH="1">
            <a:off x="3404312" y="4796447"/>
            <a:ext cx="307429" cy="32431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9" idx="5"/>
            <a:endCxn id="31" idx="0"/>
          </p:cNvCxnSpPr>
          <p:nvPr/>
        </p:nvCxnSpPr>
        <p:spPr>
          <a:xfrm>
            <a:off x="4858199" y="2700133"/>
            <a:ext cx="1623275" cy="416234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0" idx="4"/>
            <a:endCxn id="32" idx="0"/>
          </p:cNvCxnSpPr>
          <p:nvPr/>
        </p:nvCxnSpPr>
        <p:spPr>
          <a:xfrm flipH="1">
            <a:off x="2099902" y="3732420"/>
            <a:ext cx="885783" cy="387992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0" idx="4"/>
            <a:endCxn id="33" idx="0"/>
          </p:cNvCxnSpPr>
          <p:nvPr/>
        </p:nvCxnSpPr>
        <p:spPr>
          <a:xfrm>
            <a:off x="2985685" y="3732420"/>
            <a:ext cx="726056" cy="46966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32" idx="4"/>
            <a:endCxn id="37" idx="0"/>
          </p:cNvCxnSpPr>
          <p:nvPr/>
        </p:nvCxnSpPr>
        <p:spPr>
          <a:xfrm>
            <a:off x="2099902" y="4714772"/>
            <a:ext cx="494853" cy="402725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31" idx="4"/>
            <a:endCxn id="35" idx="0"/>
          </p:cNvCxnSpPr>
          <p:nvPr/>
        </p:nvCxnSpPr>
        <p:spPr>
          <a:xfrm flipH="1">
            <a:off x="5507096" y="3710727"/>
            <a:ext cx="974378" cy="44157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1" idx="4"/>
            <a:endCxn id="34" idx="0"/>
          </p:cNvCxnSpPr>
          <p:nvPr/>
        </p:nvCxnSpPr>
        <p:spPr>
          <a:xfrm>
            <a:off x="6481474" y="3710727"/>
            <a:ext cx="899330" cy="416716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5" idx="4"/>
            <a:endCxn id="38" idx="0"/>
          </p:cNvCxnSpPr>
          <p:nvPr/>
        </p:nvCxnSpPr>
        <p:spPr>
          <a:xfrm flipH="1">
            <a:off x="4877590" y="4746657"/>
            <a:ext cx="629506" cy="400530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Oval 47"/>
          <p:cNvSpPr/>
          <p:nvPr/>
        </p:nvSpPr>
        <p:spPr>
          <a:xfrm>
            <a:off x="5813500" y="5144984"/>
            <a:ext cx="685800" cy="594360"/>
          </a:xfrm>
          <a:prstGeom prst="ellipse">
            <a:avLst/>
          </a:pr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59</a:t>
            </a:r>
          </a:p>
        </p:txBody>
      </p:sp>
      <p:cxnSp>
        <p:nvCxnSpPr>
          <p:cNvPr id="49" name="Straight Arrow Connector 48"/>
          <p:cNvCxnSpPr>
            <a:stCxn id="35" idx="4"/>
            <a:endCxn id="48" idx="0"/>
          </p:cNvCxnSpPr>
          <p:nvPr/>
        </p:nvCxnSpPr>
        <p:spPr>
          <a:xfrm>
            <a:off x="5507096" y="4746657"/>
            <a:ext cx="649304" cy="398327"/>
          </a:xfrm>
          <a:prstGeom prst="straightConnector1">
            <a:avLst/>
          </a:prstGeom>
          <a:ln w="31750">
            <a:solidFill>
              <a:srgbClr val="0000B0"/>
            </a:solidFill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5164197" y="2192815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&lt; 59</a:t>
            </a:r>
          </a:p>
        </p:txBody>
      </p:sp>
      <p:sp>
        <p:nvSpPr>
          <p:cNvPr id="51" name="Rectangle 50"/>
          <p:cNvSpPr/>
          <p:nvPr/>
        </p:nvSpPr>
        <p:spPr>
          <a:xfrm>
            <a:off x="5201720" y="32141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64 &gt; 59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879901" y="423142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56 &lt; 59</a:t>
            </a:r>
          </a:p>
        </p:txBody>
      </p:sp>
      <p:sp>
        <p:nvSpPr>
          <p:cNvPr id="53" name="Rectangle 52"/>
          <p:cNvSpPr/>
          <p:nvPr/>
        </p:nvSpPr>
        <p:spPr>
          <a:xfrm>
            <a:off x="6598010" y="5190708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59 = 59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061412" y="22337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43 &gt; 42</a:t>
            </a:r>
          </a:p>
        </p:txBody>
      </p:sp>
      <p:sp>
        <p:nvSpPr>
          <p:cNvPr id="55" name="Rectangle 54"/>
          <p:cNvSpPr/>
          <p:nvPr/>
        </p:nvSpPr>
        <p:spPr>
          <a:xfrm>
            <a:off x="3470640" y="3145081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31 &lt; 42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086156" y="4278030"/>
            <a:ext cx="879788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40 &lt; 42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839855" y="4838817"/>
            <a:ext cx="612152" cy="50731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 42</a:t>
            </a:r>
          </a:p>
        </p:txBody>
      </p:sp>
    </p:spTree>
    <p:extLst>
      <p:ext uri="{BB962C8B-B14F-4D97-AF65-F5344CB8AC3E}">
        <p14:creationId xmlns:p14="http://schemas.microsoft.com/office/powerpoint/2010/main" val="111766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7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0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3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67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1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indefinite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5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B05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79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indefinite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3" dur="indefinit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6" dur="indefinite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7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B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89" dur="indefinite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94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5" dur="indefinite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4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07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indefinite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7" presetClass="emph" presetSubtype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17" dur="indefinite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mph" presetSubtype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120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indefinite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56" grpId="0" animBg="1"/>
      <p:bldP spid="56" grpId="1" animBg="1"/>
      <p:bldP spid="57" grpId="0" animBg="1"/>
      <p:bldP spid="5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81108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https://en.wikipedia.org/wiki/Binary_Search_Tree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099"/>
            <a:ext cx="3232896" cy="829939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2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75430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1355</TotalTime>
  <Words>390</Words>
  <Application>Microsoft Office PowerPoint</Application>
  <PresentationFormat>On-screen Show (4:3)</PresentationFormat>
  <Paragraphs>137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Wingdings</vt:lpstr>
      <vt:lpstr>Spectrum</vt:lpstr>
      <vt:lpstr>Binary Search Tree</vt:lpstr>
      <vt:lpstr>Lecture Outline</vt:lpstr>
      <vt:lpstr>Binary Search Tree</vt:lpstr>
      <vt:lpstr>Binary Search Tree</vt:lpstr>
      <vt:lpstr>Binary Search Tree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116</cp:revision>
  <dcterms:created xsi:type="dcterms:W3CDTF">2018-12-10T17:20:29Z</dcterms:created>
  <dcterms:modified xsi:type="dcterms:W3CDTF">2020-12-04T17:18:35Z</dcterms:modified>
</cp:coreProperties>
</file>