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69" r:id="rId8"/>
    <p:sldId id="268" r:id="rId9"/>
    <p:sldId id="270" r:id="rId10"/>
    <p:sldId id="305" r:id="rId11"/>
    <p:sldId id="267" r:id="rId12"/>
    <p:sldId id="271" r:id="rId13"/>
    <p:sldId id="258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264" r:id="rId48"/>
    <p:sldId id="26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mst?slide=1" TargetMode="External"/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342900" indent="-342900"/>
            <a:r>
              <a:rPr lang="en-US" sz="4400" dirty="0"/>
              <a:t>Spanning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0583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81000" y="1371600"/>
            <a:ext cx="8574088" cy="51816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T = a spanning tree containing a single node s;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 = set of edges adjacent to s;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while T does not contain all the nodes {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if w is already in T then discard edge (v, w)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else {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add edge (v, w) and node w to T</a:t>
            </a:r>
          </a:p>
          <a:p>
            <a:pPr lvl="2"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add to E the edges adjacent to w</a:t>
            </a:r>
          </a:p>
          <a:p>
            <a:pPr lvl="1"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}</a:t>
            </a:r>
          </a:p>
          <a:p>
            <a:pPr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>
              <a:solidFill>
                <a:schemeClr val="accent2"/>
              </a:solidFill>
              <a:latin typeface="Verdana" pitchFamily="34" charset="0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An edge of lowest cost can be found with a </a:t>
            </a:r>
            <a:r>
              <a:rPr lang="en-US" sz="2000" b="1" dirty="0"/>
              <a:t>priority queue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sz="2000" dirty="0"/>
              <a:t>Testing for a cycle is automatic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/>
              <a:t>Hence, Prim’s algorithm is far </a:t>
            </a:r>
            <a:r>
              <a:rPr lang="en-US" sz="1800" b="1" dirty="0"/>
              <a:t>simpler</a:t>
            </a:r>
            <a:r>
              <a:rPr lang="en-US" sz="1800" dirty="0"/>
              <a:t> to implement than </a:t>
            </a:r>
            <a:r>
              <a:rPr lang="en-US" sz="1800" b="1" dirty="0" err="1"/>
              <a:t>Kruskal’s</a:t>
            </a:r>
            <a:r>
              <a:rPr lang="en-US" sz="18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 Box 60"/>
          <p:cNvSpPr txBox="1">
            <a:spLocks noChangeArrowheads="1"/>
          </p:cNvSpPr>
          <p:nvPr/>
        </p:nvSpPr>
        <p:spPr bwMode="auto">
          <a:xfrm>
            <a:off x="5681698" y="1669490"/>
            <a:ext cx="1676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Initialize array</a:t>
            </a:r>
          </a:p>
        </p:txBody>
      </p:sp>
      <p:graphicFrame>
        <p:nvGraphicFramePr>
          <p:cNvPr id="4" name="Group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86713"/>
              </p:ext>
            </p:extLst>
          </p:nvPr>
        </p:nvGraphicFramePr>
        <p:xfrm>
          <a:off x="5410235" y="25076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 Box 133"/>
          <p:cNvSpPr txBox="1">
            <a:spLocks noChangeArrowheads="1"/>
          </p:cNvSpPr>
          <p:nvPr/>
        </p:nvSpPr>
        <p:spPr bwMode="auto">
          <a:xfrm>
            <a:off x="1654210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6" name="Line 134"/>
          <p:cNvSpPr>
            <a:spLocks noChangeShapeType="1"/>
          </p:cNvSpPr>
          <p:nvPr/>
        </p:nvSpPr>
        <p:spPr bwMode="auto">
          <a:xfrm flipH="1">
            <a:off x="4300573" y="36506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Box 135"/>
          <p:cNvSpPr txBox="1">
            <a:spLocks noChangeArrowheads="1"/>
          </p:cNvSpPr>
          <p:nvPr/>
        </p:nvSpPr>
        <p:spPr bwMode="auto">
          <a:xfrm>
            <a:off x="4067210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8" name="Line 136"/>
          <p:cNvSpPr>
            <a:spLocks noChangeShapeType="1"/>
          </p:cNvSpPr>
          <p:nvPr/>
        </p:nvSpPr>
        <p:spPr bwMode="auto">
          <a:xfrm>
            <a:off x="3048035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7"/>
          <p:cNvSpPr>
            <a:spLocks noChangeShapeType="1"/>
          </p:cNvSpPr>
          <p:nvPr/>
        </p:nvSpPr>
        <p:spPr bwMode="auto">
          <a:xfrm flipV="1">
            <a:off x="3352835" y="28124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38"/>
          <p:cNvSpPr>
            <a:spLocks noChangeShapeType="1"/>
          </p:cNvSpPr>
          <p:nvPr/>
        </p:nvSpPr>
        <p:spPr bwMode="auto">
          <a:xfrm flipH="1" flipV="1">
            <a:off x="3200435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39"/>
          <p:cNvSpPr>
            <a:spLocks noChangeShapeType="1"/>
          </p:cNvSpPr>
          <p:nvPr/>
        </p:nvSpPr>
        <p:spPr bwMode="auto">
          <a:xfrm flipV="1">
            <a:off x="1981235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0"/>
          <p:cNvSpPr>
            <a:spLocks noChangeShapeType="1"/>
          </p:cNvSpPr>
          <p:nvPr/>
        </p:nvSpPr>
        <p:spPr bwMode="auto">
          <a:xfrm flipV="1">
            <a:off x="2895635" y="380309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1"/>
          <p:cNvSpPr>
            <a:spLocks noChangeShapeType="1"/>
          </p:cNvSpPr>
          <p:nvPr/>
        </p:nvSpPr>
        <p:spPr bwMode="auto">
          <a:xfrm flipV="1">
            <a:off x="1828835" y="32696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2"/>
          <p:cNvSpPr>
            <a:spLocks noChangeShapeType="1"/>
          </p:cNvSpPr>
          <p:nvPr/>
        </p:nvSpPr>
        <p:spPr bwMode="auto">
          <a:xfrm>
            <a:off x="2057435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3"/>
          <p:cNvSpPr>
            <a:spLocks noChangeShapeType="1"/>
          </p:cNvSpPr>
          <p:nvPr/>
        </p:nvSpPr>
        <p:spPr bwMode="auto">
          <a:xfrm>
            <a:off x="3244885" y="250769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44"/>
          <p:cNvSpPr>
            <a:spLocks noChangeShapeType="1"/>
          </p:cNvSpPr>
          <p:nvPr/>
        </p:nvSpPr>
        <p:spPr bwMode="auto">
          <a:xfrm>
            <a:off x="4114835" y="28124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" name="Oval 145"/>
          <p:cNvSpPr>
            <a:spLocks noChangeArrowheads="1"/>
          </p:cNvSpPr>
          <p:nvPr/>
        </p:nvSpPr>
        <p:spPr bwMode="auto">
          <a:xfrm>
            <a:off x="1600235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Oval 146"/>
          <p:cNvSpPr>
            <a:spLocks noChangeArrowheads="1"/>
          </p:cNvSpPr>
          <p:nvPr/>
        </p:nvSpPr>
        <p:spPr bwMode="auto">
          <a:xfrm>
            <a:off x="1752635" y="2812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9" name="Oval 147"/>
          <p:cNvSpPr>
            <a:spLocks noChangeArrowheads="1"/>
          </p:cNvSpPr>
          <p:nvPr/>
        </p:nvSpPr>
        <p:spPr bwMode="auto">
          <a:xfrm>
            <a:off x="1600235" y="3726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20" name="Oval 148"/>
          <p:cNvSpPr>
            <a:spLocks noChangeArrowheads="1"/>
          </p:cNvSpPr>
          <p:nvPr/>
        </p:nvSpPr>
        <p:spPr bwMode="auto">
          <a:xfrm>
            <a:off x="2971835" y="33458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1" name="Oval 149"/>
          <p:cNvSpPr>
            <a:spLocks noChangeArrowheads="1"/>
          </p:cNvSpPr>
          <p:nvPr/>
        </p:nvSpPr>
        <p:spPr bwMode="auto">
          <a:xfrm>
            <a:off x="2819435" y="23552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2" name="Oval 150"/>
          <p:cNvSpPr>
            <a:spLocks noChangeArrowheads="1"/>
          </p:cNvSpPr>
          <p:nvPr/>
        </p:nvSpPr>
        <p:spPr bwMode="auto">
          <a:xfrm>
            <a:off x="38862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3" name="Oval 151"/>
          <p:cNvSpPr>
            <a:spLocks noChangeArrowheads="1"/>
          </p:cNvSpPr>
          <p:nvPr/>
        </p:nvSpPr>
        <p:spPr bwMode="auto">
          <a:xfrm>
            <a:off x="4343435" y="34220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4" name="Oval 152"/>
          <p:cNvSpPr>
            <a:spLocks noChangeArrowheads="1"/>
          </p:cNvSpPr>
          <p:nvPr/>
        </p:nvSpPr>
        <p:spPr bwMode="auto">
          <a:xfrm>
            <a:off x="3810035" y="2431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5" name="Oval 153"/>
          <p:cNvSpPr>
            <a:spLocks noChangeArrowheads="1"/>
          </p:cNvSpPr>
          <p:nvPr/>
        </p:nvSpPr>
        <p:spPr bwMode="auto">
          <a:xfrm>
            <a:off x="2590835" y="43364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6" name="Line 154"/>
          <p:cNvSpPr>
            <a:spLocks noChangeShapeType="1"/>
          </p:cNvSpPr>
          <p:nvPr/>
        </p:nvSpPr>
        <p:spPr bwMode="auto">
          <a:xfrm>
            <a:off x="3352835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55"/>
          <p:cNvSpPr>
            <a:spLocks noChangeShapeType="1"/>
          </p:cNvSpPr>
          <p:nvPr/>
        </p:nvSpPr>
        <p:spPr bwMode="auto">
          <a:xfrm flipH="1">
            <a:off x="3048035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56"/>
          <p:cNvSpPr>
            <a:spLocks noChangeShapeType="1"/>
          </p:cNvSpPr>
          <p:nvPr/>
        </p:nvSpPr>
        <p:spPr bwMode="auto">
          <a:xfrm flipH="1" flipV="1">
            <a:off x="1981235" y="41078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Text Box 157"/>
          <p:cNvSpPr txBox="1">
            <a:spLocks noChangeArrowheads="1"/>
          </p:cNvSpPr>
          <p:nvPr/>
        </p:nvSpPr>
        <p:spPr bwMode="auto">
          <a:xfrm>
            <a:off x="3352835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0" name="Text Box 158"/>
          <p:cNvSpPr txBox="1">
            <a:spLocks noChangeArrowheads="1"/>
          </p:cNvSpPr>
          <p:nvPr/>
        </p:nvSpPr>
        <p:spPr bwMode="auto">
          <a:xfrm>
            <a:off x="3178210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1" name="Text Box 159"/>
          <p:cNvSpPr txBox="1">
            <a:spLocks noChangeArrowheads="1"/>
          </p:cNvSpPr>
          <p:nvPr/>
        </p:nvSpPr>
        <p:spPr bwMode="auto">
          <a:xfrm>
            <a:off x="3438560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2" name="Text Box 160"/>
          <p:cNvSpPr txBox="1">
            <a:spLocks noChangeArrowheads="1"/>
          </p:cNvSpPr>
          <p:nvPr/>
        </p:nvSpPr>
        <p:spPr bwMode="auto">
          <a:xfrm>
            <a:off x="3710023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3" name="Text Box 161"/>
          <p:cNvSpPr txBox="1">
            <a:spLocks noChangeArrowheads="1"/>
          </p:cNvSpPr>
          <p:nvPr/>
        </p:nvSpPr>
        <p:spPr bwMode="auto">
          <a:xfrm>
            <a:off x="42672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162"/>
          <p:cNvSpPr txBox="1">
            <a:spLocks noChangeArrowheads="1"/>
          </p:cNvSpPr>
          <p:nvPr/>
        </p:nvSpPr>
        <p:spPr bwMode="auto">
          <a:xfrm>
            <a:off x="3341723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163"/>
          <p:cNvSpPr txBox="1">
            <a:spLocks noChangeArrowheads="1"/>
          </p:cNvSpPr>
          <p:nvPr/>
        </p:nvSpPr>
        <p:spPr bwMode="auto">
          <a:xfrm>
            <a:off x="3397285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6" name="Text Box 164"/>
          <p:cNvSpPr txBox="1">
            <a:spLocks noChangeArrowheads="1"/>
          </p:cNvSpPr>
          <p:nvPr/>
        </p:nvSpPr>
        <p:spPr bwMode="auto">
          <a:xfrm>
            <a:off x="2895635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7" name="Text Box 165"/>
          <p:cNvSpPr txBox="1">
            <a:spLocks noChangeArrowheads="1"/>
          </p:cNvSpPr>
          <p:nvPr/>
        </p:nvSpPr>
        <p:spPr bwMode="auto">
          <a:xfrm>
            <a:off x="2590835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8" name="Text Box 166"/>
          <p:cNvSpPr txBox="1">
            <a:spLocks noChangeArrowheads="1"/>
          </p:cNvSpPr>
          <p:nvPr/>
        </p:nvSpPr>
        <p:spPr bwMode="auto">
          <a:xfrm>
            <a:off x="2286035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9" name="Text Box 167"/>
          <p:cNvSpPr txBox="1">
            <a:spLocks noChangeArrowheads="1"/>
          </p:cNvSpPr>
          <p:nvPr/>
        </p:nvSpPr>
        <p:spPr bwMode="auto">
          <a:xfrm>
            <a:off x="2122523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40" name="Line 168"/>
          <p:cNvSpPr>
            <a:spLocks noChangeShapeType="1"/>
          </p:cNvSpPr>
          <p:nvPr/>
        </p:nvSpPr>
        <p:spPr bwMode="auto">
          <a:xfrm flipV="1">
            <a:off x="2178085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Text Box 169"/>
          <p:cNvSpPr txBox="1">
            <a:spLocks noChangeArrowheads="1"/>
          </p:cNvSpPr>
          <p:nvPr/>
        </p:nvSpPr>
        <p:spPr bwMode="auto">
          <a:xfrm>
            <a:off x="2209835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2" name="Freeform 170"/>
          <p:cNvSpPr>
            <a:spLocks/>
          </p:cNvSpPr>
          <p:nvPr/>
        </p:nvSpPr>
        <p:spPr bwMode="auto">
          <a:xfrm>
            <a:off x="3124235" y="19742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Text Box 171"/>
          <p:cNvSpPr txBox="1">
            <a:spLocks noChangeArrowheads="1"/>
          </p:cNvSpPr>
          <p:nvPr/>
        </p:nvSpPr>
        <p:spPr bwMode="auto">
          <a:xfrm>
            <a:off x="4267235" y="1821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4" name="Line 172"/>
          <p:cNvSpPr>
            <a:spLocks noChangeShapeType="1"/>
          </p:cNvSpPr>
          <p:nvPr/>
        </p:nvSpPr>
        <p:spPr bwMode="auto">
          <a:xfrm flipH="1">
            <a:off x="4343435" y="433649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4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73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784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400383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878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84020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76400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1925815" y="367840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2840215" y="38308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773415" y="32974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002015" y="314500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189465" y="2535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4059415" y="2840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1544815" y="299260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7"/>
          <p:cNvSpPr>
            <a:spLocks noChangeArrowheads="1"/>
          </p:cNvSpPr>
          <p:nvPr/>
        </p:nvSpPr>
        <p:spPr bwMode="auto">
          <a:xfrm>
            <a:off x="1697215" y="2840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1544815" y="3754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9"/>
          <p:cNvSpPr>
            <a:spLocks noChangeArrowheads="1"/>
          </p:cNvSpPr>
          <p:nvPr/>
        </p:nvSpPr>
        <p:spPr bwMode="auto">
          <a:xfrm>
            <a:off x="2916415" y="33736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20"/>
          <p:cNvSpPr>
            <a:spLocks noChangeArrowheads="1"/>
          </p:cNvSpPr>
          <p:nvPr/>
        </p:nvSpPr>
        <p:spPr bwMode="auto">
          <a:xfrm>
            <a:off x="2764015" y="23830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1"/>
          <p:cNvSpPr>
            <a:spLocks noChangeArrowheads="1"/>
          </p:cNvSpPr>
          <p:nvPr/>
        </p:nvSpPr>
        <p:spPr bwMode="auto">
          <a:xfrm>
            <a:off x="38308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2"/>
          <p:cNvSpPr>
            <a:spLocks noChangeArrowheads="1"/>
          </p:cNvSpPr>
          <p:nvPr/>
        </p:nvSpPr>
        <p:spPr bwMode="auto">
          <a:xfrm>
            <a:off x="4288015" y="344980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3"/>
          <p:cNvSpPr>
            <a:spLocks noChangeArrowheads="1"/>
          </p:cNvSpPr>
          <p:nvPr/>
        </p:nvSpPr>
        <p:spPr bwMode="auto">
          <a:xfrm>
            <a:off x="3754615" y="2459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4"/>
          <p:cNvSpPr>
            <a:spLocks noChangeArrowheads="1"/>
          </p:cNvSpPr>
          <p:nvPr/>
        </p:nvSpPr>
        <p:spPr bwMode="auto">
          <a:xfrm>
            <a:off x="2535415" y="436420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3297415" y="37546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7"/>
          <p:cNvSpPr>
            <a:spLocks noChangeShapeType="1"/>
          </p:cNvSpPr>
          <p:nvPr/>
        </p:nvSpPr>
        <p:spPr bwMode="auto">
          <a:xfrm flipH="1">
            <a:off x="2992615" y="4669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H="1" flipV="1">
            <a:off x="1925815" y="41356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30"/>
          <p:cNvSpPr txBox="1">
            <a:spLocks noChangeArrowheads="1"/>
          </p:cNvSpPr>
          <p:nvPr/>
        </p:nvSpPr>
        <p:spPr bwMode="auto">
          <a:xfrm>
            <a:off x="3297415" y="4592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31"/>
          <p:cNvSpPr txBox="1">
            <a:spLocks noChangeArrowheads="1"/>
          </p:cNvSpPr>
          <p:nvPr/>
        </p:nvSpPr>
        <p:spPr bwMode="auto">
          <a:xfrm>
            <a:off x="3122790" y="407051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3383140" y="37323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3"/>
          <p:cNvSpPr txBox="1">
            <a:spLocks noChangeArrowheads="1"/>
          </p:cNvSpPr>
          <p:nvPr/>
        </p:nvSpPr>
        <p:spPr bwMode="auto">
          <a:xfrm>
            <a:off x="3654603" y="326406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42118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5"/>
          <p:cNvSpPr txBox="1">
            <a:spLocks noChangeArrowheads="1"/>
          </p:cNvSpPr>
          <p:nvPr/>
        </p:nvSpPr>
        <p:spPr bwMode="auto">
          <a:xfrm>
            <a:off x="3286303" y="3091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3341865" y="23068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840215" y="29164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9"/>
          <p:cNvSpPr txBox="1">
            <a:spLocks noChangeArrowheads="1"/>
          </p:cNvSpPr>
          <p:nvPr/>
        </p:nvSpPr>
        <p:spPr bwMode="auto">
          <a:xfrm>
            <a:off x="2535415" y="31450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40"/>
          <p:cNvSpPr txBox="1">
            <a:spLocks noChangeArrowheads="1"/>
          </p:cNvSpPr>
          <p:nvPr/>
        </p:nvSpPr>
        <p:spPr bwMode="auto">
          <a:xfrm>
            <a:off x="2230615" y="3602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41"/>
          <p:cNvSpPr txBox="1">
            <a:spLocks noChangeArrowheads="1"/>
          </p:cNvSpPr>
          <p:nvPr/>
        </p:nvSpPr>
        <p:spPr bwMode="auto">
          <a:xfrm>
            <a:off x="2067103" y="4278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42"/>
          <p:cNvSpPr>
            <a:spLocks noChangeShapeType="1"/>
          </p:cNvSpPr>
          <p:nvPr/>
        </p:nvSpPr>
        <p:spPr bwMode="auto">
          <a:xfrm flipV="1">
            <a:off x="2122665" y="274177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2154415" y="26116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4"/>
          <p:cNvSpPr txBox="1">
            <a:spLocks noChangeArrowheads="1"/>
          </p:cNvSpPr>
          <p:nvPr/>
        </p:nvSpPr>
        <p:spPr bwMode="auto">
          <a:xfrm>
            <a:off x="5011915" y="1697200"/>
            <a:ext cx="2895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Start with any node, say D</a:t>
            </a:r>
          </a:p>
        </p:txBody>
      </p:sp>
      <p:graphicFrame>
        <p:nvGraphicFramePr>
          <p:cNvPr id="40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2134"/>
              </p:ext>
            </p:extLst>
          </p:nvPr>
        </p:nvGraphicFramePr>
        <p:xfrm>
          <a:off x="5354815" y="253540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7"/>
          <p:cNvSpPr>
            <a:spLocks/>
          </p:cNvSpPr>
          <p:nvPr/>
        </p:nvSpPr>
        <p:spPr bwMode="auto">
          <a:xfrm>
            <a:off x="3068815" y="200200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8"/>
          <p:cNvSpPr txBox="1">
            <a:spLocks noChangeArrowheads="1"/>
          </p:cNvSpPr>
          <p:nvPr/>
        </p:nvSpPr>
        <p:spPr bwMode="auto">
          <a:xfrm>
            <a:off x="4211815" y="18496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9"/>
          <p:cNvSpPr>
            <a:spLocks noChangeShapeType="1"/>
          </p:cNvSpPr>
          <p:nvPr/>
        </p:nvSpPr>
        <p:spPr bwMode="auto">
          <a:xfrm flipH="1">
            <a:off x="4288015" y="4364200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24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71080" y="3664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17443" y="39693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84080" y="42947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64905" y="29787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69705" y="31311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17305" y="30549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98105" y="39693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812505" y="4121755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45705" y="35883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74305" y="34359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61755" y="28263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31705" y="31311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17105" y="32835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69505" y="3131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17105" y="4045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88705" y="36645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36305" y="26739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031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60305" y="37407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26905" y="2750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07705" y="46551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69705" y="40455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64905" y="49599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98105" y="44265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69705" y="4883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95080" y="43614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55430" y="40233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26893" y="35550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841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58593" y="33819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14155" y="25977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12505" y="32073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07705" y="34359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02905" y="38931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39393" y="4569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94955" y="30327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26705" y="29025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23905" y="124996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30390"/>
              </p:ext>
            </p:extLst>
          </p:nvPr>
        </p:nvGraphicFramePr>
        <p:xfrm>
          <a:off x="5327105" y="28263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41105" y="22929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84105" y="21405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60305" y="46551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547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98790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45153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11790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92615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97415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45015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25815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92615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73415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02015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89465" y="24661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59415" y="277092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44815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97215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44815" y="3685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16415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64015" y="23137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30815" y="4294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88015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54615" y="2389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35415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97415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92615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25815" y="40663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97415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22790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83140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54603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118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86303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41865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40215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35415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30615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7103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22665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54415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973815" y="170412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56280"/>
              </p:ext>
            </p:extLst>
          </p:nvPr>
        </p:nvGraphicFramePr>
        <p:xfrm>
          <a:off x="5354815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68815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11815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88015" y="42949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9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680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314428" y="369225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810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618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66690" y="285405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2142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950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61890" y="376845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8426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712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58740" y="254925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128690" y="285405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6140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664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14090" y="3768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85690" y="33874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33290" y="23968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900090" y="4378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572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823890" y="2473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6046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666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618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95090" y="414945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666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920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4524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7238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810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555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111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9094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046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998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363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919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2236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92328" y="126020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674516"/>
              </p:ext>
            </p:extLst>
          </p:nvPr>
        </p:nvGraphicFramePr>
        <p:xfrm>
          <a:off x="5424090" y="254925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138090" y="201585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81090" y="1863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57290" y="437805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503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4337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18973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637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3719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4199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08959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7039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3719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1799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4659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34045" y="27432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0399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48939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4179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489395" y="3962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6099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08595" y="25908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75395" y="4572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3259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69919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7999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4199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3719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70395" y="434342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4199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6737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2772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9918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563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3088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8644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8479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7999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7519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1168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6724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09899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67633" y="17431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163028"/>
              </p:ext>
            </p:extLst>
          </p:nvPr>
        </p:nvGraphicFramePr>
        <p:xfrm>
          <a:off x="529939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1339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7202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485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1709630" y="3442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 flipH="1">
            <a:off x="4355993" y="374767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4122630" y="407311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103455" y="275707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3408255" y="290947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3255855" y="283327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V="1">
            <a:off x="2036655" y="374767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3103455" y="382387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1884255" y="336667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>
            <a:off x="2112855" y="321427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300305" y="263801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4170255" y="290947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5"/>
          <p:cNvSpPr>
            <a:spLocks noChangeArrowheads="1"/>
          </p:cNvSpPr>
          <p:nvPr/>
        </p:nvSpPr>
        <p:spPr bwMode="auto">
          <a:xfrm>
            <a:off x="1655655" y="306187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808055" y="2909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5" y="3823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3027255" y="34428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5" y="24522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3941655" y="443347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4398855" y="35190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865455" y="2528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2646255" y="443347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>
            <a:off x="3408255" y="382387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H="1">
            <a:off x="3103455" y="473827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 flipV="1">
            <a:off x="2036655" y="420487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3408255" y="4662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33630" y="413978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493980" y="38016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765443" y="333333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43226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3397143" y="3160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452705" y="23760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951055" y="29856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646255" y="32142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341455" y="3671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77943" y="4347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flipV="1">
            <a:off x="2233505" y="281105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2265255" y="268087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333893" y="138865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77888"/>
              </p:ext>
            </p:extLst>
          </p:nvPr>
        </p:nvGraphicFramePr>
        <p:xfrm>
          <a:off x="5465655" y="260467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3"/>
          <p:cNvSpPr>
            <a:spLocks/>
          </p:cNvSpPr>
          <p:nvPr/>
        </p:nvSpPr>
        <p:spPr bwMode="auto">
          <a:xfrm>
            <a:off x="3179655" y="207127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322655" y="19188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398855" y="443347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81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61264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59008" y="363683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2564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00647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31127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5887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93967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3006470" y="371303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8727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201587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203320" y="252717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7327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5867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5867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93027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7787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84467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30187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6847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54927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31127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300647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93967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31127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664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9699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6845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2256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30015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5572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85407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54927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24447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8095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13652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6827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236908" y="134924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659694"/>
              </p:ext>
            </p:extLst>
          </p:nvPr>
        </p:nvGraphicFramePr>
        <p:xfrm>
          <a:off x="5368670" y="249383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82670" y="196043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808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32263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12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557225" y="3526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 flipH="1">
            <a:off x="4203588" y="383080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70225" y="41562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2951050" y="28402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flipV="1">
            <a:off x="3255850" y="29926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 flipV="1">
            <a:off x="3103450" y="29164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1884250" y="38308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951050" y="390700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31850" y="34498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960450" y="32974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3147900" y="272114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017850" y="29926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4"/>
          <p:cNvSpPr>
            <a:spLocks noChangeArrowheads="1"/>
          </p:cNvSpPr>
          <p:nvPr/>
        </p:nvSpPr>
        <p:spPr bwMode="auto">
          <a:xfrm>
            <a:off x="1503250" y="31450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655650" y="2992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03250" y="3907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2874850" y="35260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22450" y="25354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3789250" y="45166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4246450" y="36022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3713050" y="2611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2493850" y="45166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3" name="Line 23"/>
          <p:cNvSpPr>
            <a:spLocks noChangeShapeType="1"/>
          </p:cNvSpPr>
          <p:nvPr/>
        </p:nvSpPr>
        <p:spPr bwMode="auto">
          <a:xfrm>
            <a:off x="3255850" y="39070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2951050" y="48214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 flipV="1">
            <a:off x="1884250" y="42880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3255850" y="4745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081225" y="42229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341575" y="38847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613038" y="34164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41702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3244738" y="32434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00300" y="24592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798650" y="30688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493850" y="32974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189050" y="37546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25538" y="4430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V="1">
            <a:off x="2081100" y="28941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2112850" y="27640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5181488" y="139875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566635"/>
              </p:ext>
            </p:extLst>
          </p:nvPr>
        </p:nvGraphicFramePr>
        <p:xfrm>
          <a:off x="5313250" y="268780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1" name="Freeform 92"/>
          <p:cNvSpPr>
            <a:spLocks/>
          </p:cNvSpPr>
          <p:nvPr/>
        </p:nvSpPr>
        <p:spPr bwMode="auto">
          <a:xfrm>
            <a:off x="3027250" y="215440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20020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516605"/>
            <a:ext cx="22860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855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Spanning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Minimum Spanning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Prim’s Algorithm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Kruskal’s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2"/>
          <p:cNvSpPr>
            <a:spLocks/>
          </p:cNvSpPr>
          <p:nvPr/>
        </p:nvSpPr>
        <p:spPr bwMode="auto">
          <a:xfrm>
            <a:off x="3082670" y="183574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612645" y="3207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 flipH="1">
            <a:off x="4259008" y="351214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025645" y="383757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06470" y="252154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V="1">
            <a:off x="3311270" y="267394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 flipH="1" flipV="1">
            <a:off x="3158870" y="259774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V="1">
            <a:off x="1939670" y="351214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3006470" y="358834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V="1">
            <a:off x="1787270" y="313114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015870" y="297874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3203320" y="240247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073270" y="267394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1558670" y="282634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711070" y="26739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1558670" y="3588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2930270" y="320734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2777870" y="22167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38446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0"/>
          <p:cNvSpPr>
            <a:spLocks noChangeArrowheads="1"/>
          </p:cNvSpPr>
          <p:nvPr/>
        </p:nvSpPr>
        <p:spPr bwMode="auto">
          <a:xfrm>
            <a:off x="4301870" y="32835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1"/>
          <p:cNvSpPr>
            <a:spLocks noChangeArrowheads="1"/>
          </p:cNvSpPr>
          <p:nvPr/>
        </p:nvSpPr>
        <p:spPr bwMode="auto">
          <a:xfrm>
            <a:off x="3768470" y="2292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2"/>
          <p:cNvSpPr>
            <a:spLocks noChangeArrowheads="1"/>
          </p:cNvSpPr>
          <p:nvPr/>
        </p:nvSpPr>
        <p:spPr bwMode="auto">
          <a:xfrm>
            <a:off x="2549270" y="419794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311270" y="358834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3006470" y="450274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 flipV="1">
            <a:off x="1939670" y="396934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311270" y="4426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7"/>
          <p:cNvSpPr txBox="1">
            <a:spLocks noChangeArrowheads="1"/>
          </p:cNvSpPr>
          <p:nvPr/>
        </p:nvSpPr>
        <p:spPr bwMode="auto">
          <a:xfrm>
            <a:off x="3136645" y="390425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8"/>
          <p:cNvSpPr txBox="1">
            <a:spLocks noChangeArrowheads="1"/>
          </p:cNvSpPr>
          <p:nvPr/>
        </p:nvSpPr>
        <p:spPr bwMode="auto">
          <a:xfrm>
            <a:off x="3396995" y="35661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3668458" y="309780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2256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3300158" y="2924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3355720" y="21405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2854070" y="2750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4"/>
          <p:cNvSpPr txBox="1">
            <a:spLocks noChangeArrowheads="1"/>
          </p:cNvSpPr>
          <p:nvPr/>
        </p:nvSpPr>
        <p:spPr bwMode="auto">
          <a:xfrm>
            <a:off x="2549270" y="29787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2244470" y="34359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6"/>
          <p:cNvSpPr txBox="1">
            <a:spLocks noChangeArrowheads="1"/>
          </p:cNvSpPr>
          <p:nvPr/>
        </p:nvSpPr>
        <p:spPr bwMode="auto">
          <a:xfrm>
            <a:off x="2080958" y="4112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7"/>
          <p:cNvSpPr>
            <a:spLocks noChangeShapeType="1"/>
          </p:cNvSpPr>
          <p:nvPr/>
        </p:nvSpPr>
        <p:spPr bwMode="auto">
          <a:xfrm flipV="1">
            <a:off x="2136520" y="257551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2168270" y="244534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4987670" y="160714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09320"/>
              </p:ext>
            </p:extLst>
          </p:nvPr>
        </p:nvGraphicFramePr>
        <p:xfrm>
          <a:off x="5368670" y="236914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25670" y="16833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01870" y="419794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878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27250" y="212669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57225" y="3498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03588" y="380309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70225" y="412853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51050" y="281249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55850" y="296489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03450" y="288869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84250" y="380309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51050" y="387929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31850" y="342209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60450" y="326969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47900" y="269343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17850" y="296489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03250" y="311729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55650" y="29648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03250" y="3879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74850" y="349829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22450" y="25076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892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46450" y="35744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13050" y="2583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93850" y="448889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55850" y="387929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51050" y="479369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84250" y="426029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55850" y="4717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81225" y="419520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41575" y="38570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13038" y="338875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702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44738" y="3215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00300" y="24314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98650" y="30410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93850" y="32696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89050" y="37268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25538" y="4403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81100" y="286647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12850" y="273629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10050" y="137104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558061"/>
              </p:ext>
            </p:extLst>
          </p:nvPr>
        </p:nvGraphicFramePr>
        <p:xfrm>
          <a:off x="5313250" y="266009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70250" y="19742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46450" y="448889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5"/>
          <p:cNvSpPr txBox="1">
            <a:spLocks noChangeArrowheads="1"/>
          </p:cNvSpPr>
          <p:nvPr/>
        </p:nvSpPr>
        <p:spPr bwMode="auto">
          <a:xfrm>
            <a:off x="4932250" y="5708095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31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902555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432530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078893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845530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826355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131155" y="30480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2978755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759555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826355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607155" y="35052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835755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023205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893155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378555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530955" y="30480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378555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750155" y="35814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597755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6645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121755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588355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369155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131155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826355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759555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131155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2956530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216880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488343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0455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120043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175605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673955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369155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064355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900843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1956405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88155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29818" y="1454175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484879"/>
              </p:ext>
            </p:extLst>
          </p:nvPr>
        </p:nvGraphicFramePr>
        <p:xfrm>
          <a:off x="5188555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045555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121755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956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235075" y="218211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7650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4114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1780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1588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4636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3112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20920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158875" y="393471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9396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1682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355725" y="274885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225675" y="302031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7110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8634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711075" y="39347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30826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930275" y="25631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9970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454275" y="36299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920875" y="2639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701675" y="45443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4636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1588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2092075" y="431571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4636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2890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5494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8208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37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4525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5081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30064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7016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3968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2333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2889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206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244850" y="128359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821902"/>
              </p:ext>
            </p:extLst>
          </p:nvPr>
        </p:nvGraphicFramePr>
        <p:xfrm>
          <a:off x="5521075" y="271551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378075" y="2029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454275" y="454431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850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/>
          <p:cNvSpPr>
            <a:spLocks/>
          </p:cNvSpPr>
          <p:nvPr/>
        </p:nvSpPr>
        <p:spPr bwMode="auto">
          <a:xfrm>
            <a:off x="3027250" y="19327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5722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 flipH="1">
            <a:off x="4203588" y="36091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97022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295105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V="1">
            <a:off x="3255850" y="277092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 flipH="1" flipV="1">
            <a:off x="310345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0"/>
          <p:cNvSpPr>
            <a:spLocks noChangeShapeType="1"/>
          </p:cNvSpPr>
          <p:nvPr/>
        </p:nvSpPr>
        <p:spPr bwMode="auto">
          <a:xfrm flipV="1">
            <a:off x="188425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 flipV="1">
            <a:off x="2951050" y="36853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V="1">
            <a:off x="1731850" y="32281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196045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147900" y="24994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401785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6"/>
          <p:cNvSpPr>
            <a:spLocks noChangeArrowheads="1"/>
          </p:cNvSpPr>
          <p:nvPr/>
        </p:nvSpPr>
        <p:spPr bwMode="auto">
          <a:xfrm>
            <a:off x="150325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7"/>
          <p:cNvSpPr>
            <a:spLocks noChangeArrowheads="1"/>
          </p:cNvSpPr>
          <p:nvPr/>
        </p:nvSpPr>
        <p:spPr bwMode="auto">
          <a:xfrm>
            <a:off x="1655650" y="2770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150325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2874850" y="33043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72245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7892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424645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371305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249385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>
            <a:off x="325585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 flipH="1">
            <a:off x="295105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H="1" flipV="1">
            <a:off x="188425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325585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308122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334157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361303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41702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3"/>
          <p:cNvSpPr txBox="1">
            <a:spLocks noChangeArrowheads="1"/>
          </p:cNvSpPr>
          <p:nvPr/>
        </p:nvSpPr>
        <p:spPr bwMode="auto">
          <a:xfrm>
            <a:off x="324473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330030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5"/>
          <p:cNvSpPr txBox="1">
            <a:spLocks noChangeArrowheads="1"/>
          </p:cNvSpPr>
          <p:nvPr/>
        </p:nvSpPr>
        <p:spPr bwMode="auto">
          <a:xfrm>
            <a:off x="279865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6"/>
          <p:cNvSpPr txBox="1">
            <a:spLocks noChangeArrowheads="1"/>
          </p:cNvSpPr>
          <p:nvPr/>
        </p:nvSpPr>
        <p:spPr bwMode="auto">
          <a:xfrm>
            <a:off x="249385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218905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8"/>
          <p:cNvSpPr txBox="1">
            <a:spLocks noChangeArrowheads="1"/>
          </p:cNvSpPr>
          <p:nvPr/>
        </p:nvSpPr>
        <p:spPr bwMode="auto">
          <a:xfrm>
            <a:off x="202553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9"/>
          <p:cNvSpPr>
            <a:spLocks noChangeShapeType="1"/>
          </p:cNvSpPr>
          <p:nvPr/>
        </p:nvSpPr>
        <p:spPr bwMode="auto">
          <a:xfrm flipV="1">
            <a:off x="208110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211285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5397388" y="1466000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142461"/>
              </p:ext>
            </p:extLst>
          </p:nvPr>
        </p:nvGraphicFramePr>
        <p:xfrm>
          <a:off x="5313250" y="24661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4"/>
          <p:cNvSpPr txBox="1">
            <a:spLocks noChangeArrowheads="1"/>
          </p:cNvSpPr>
          <p:nvPr/>
        </p:nvSpPr>
        <p:spPr bwMode="auto">
          <a:xfrm>
            <a:off x="4170250" y="1780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5"/>
          <p:cNvSpPr>
            <a:spLocks noChangeShapeType="1"/>
          </p:cNvSpPr>
          <p:nvPr/>
        </p:nvSpPr>
        <p:spPr bwMode="auto">
          <a:xfrm flipH="1">
            <a:off x="4246450" y="42949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22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013395" y="219597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543370" y="3567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189733" y="387237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956370" y="419780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2937195" y="288177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241995" y="303417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089595" y="295797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870395" y="387237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2937195" y="394857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717995" y="349137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1946595" y="333897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134045" y="276270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003995" y="303417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489395" y="318657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641795" y="3034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489395" y="39485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860995" y="356757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708595" y="25769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7753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232595" y="36437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699195" y="2653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479995" y="455817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241995" y="394857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2937195" y="486297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870395" y="432957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241995" y="4786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067370" y="426448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327720" y="392634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599183" y="345803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1563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230883" y="32849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286445" y="25007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784795" y="31103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479995" y="33389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175195" y="37961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011683" y="44724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067245" y="293574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98995" y="280557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312095" y="1368883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Update distances of adjacent, unselected nodes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418693"/>
              </p:ext>
            </p:extLst>
          </p:nvPr>
        </p:nvGraphicFramePr>
        <p:xfrm>
          <a:off x="5299395" y="272937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156395" y="204357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232595" y="455817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Text Box 96"/>
          <p:cNvSpPr txBox="1">
            <a:spLocks noChangeArrowheads="1"/>
          </p:cNvSpPr>
          <p:nvPr/>
        </p:nvSpPr>
        <p:spPr bwMode="auto">
          <a:xfrm>
            <a:off x="4918395" y="5777370"/>
            <a:ext cx="2819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Table entries unchanged</a:t>
            </a:r>
          </a:p>
        </p:txBody>
      </p:sp>
      <p:sp>
        <p:nvSpPr>
          <p:cNvPr id="45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38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3110380" y="2209825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640355" y="3581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 flipH="1">
            <a:off x="4286718" y="388622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053355" y="42116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25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034180" y="28956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V="1">
            <a:off x="3338980" y="30480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 flipV="1">
            <a:off x="3186580" y="29718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V="1">
            <a:off x="1967380" y="38862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3034180" y="3962425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1814980" y="3505225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2043580" y="33528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231030" y="2776563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100980" y="30480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15"/>
          <p:cNvSpPr>
            <a:spLocks noChangeArrowheads="1"/>
          </p:cNvSpPr>
          <p:nvPr/>
        </p:nvSpPr>
        <p:spPr bwMode="auto">
          <a:xfrm>
            <a:off x="1586380" y="32004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1738780" y="3048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1586380" y="3962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2957980" y="35814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19"/>
          <p:cNvSpPr>
            <a:spLocks noChangeArrowheads="1"/>
          </p:cNvSpPr>
          <p:nvPr/>
        </p:nvSpPr>
        <p:spPr bwMode="auto">
          <a:xfrm>
            <a:off x="2805580" y="25908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38723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4329580" y="36576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22"/>
          <p:cNvSpPr>
            <a:spLocks noChangeArrowheads="1"/>
          </p:cNvSpPr>
          <p:nvPr/>
        </p:nvSpPr>
        <p:spPr bwMode="auto">
          <a:xfrm>
            <a:off x="3796180" y="2667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2576980" y="45720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3338980" y="39624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H="1">
            <a:off x="3034180" y="48768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 flipH="1" flipV="1">
            <a:off x="1967380" y="43434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3338980" y="4800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3164355" y="42783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3424705" y="39402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30" name="Text Box 30"/>
          <p:cNvSpPr txBox="1">
            <a:spLocks noChangeArrowheads="1"/>
          </p:cNvSpPr>
          <p:nvPr/>
        </p:nvSpPr>
        <p:spPr bwMode="auto">
          <a:xfrm>
            <a:off x="3696168" y="34718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18</a:t>
            </a:r>
          </a:p>
        </p:txBody>
      </p:sp>
      <p:sp>
        <p:nvSpPr>
          <p:cNvPr id="31" name="Text Box 31"/>
          <p:cNvSpPr txBox="1">
            <a:spLocks noChangeArrowheads="1"/>
          </p:cNvSpPr>
          <p:nvPr/>
        </p:nvSpPr>
        <p:spPr bwMode="auto">
          <a:xfrm>
            <a:off x="42533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32"/>
          <p:cNvSpPr txBox="1">
            <a:spLocks noChangeArrowheads="1"/>
          </p:cNvSpPr>
          <p:nvPr/>
        </p:nvSpPr>
        <p:spPr bwMode="auto">
          <a:xfrm>
            <a:off x="3327868" y="3298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383430" y="25146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34"/>
          <p:cNvSpPr txBox="1">
            <a:spLocks noChangeArrowheads="1"/>
          </p:cNvSpPr>
          <p:nvPr/>
        </p:nvSpPr>
        <p:spPr bwMode="auto">
          <a:xfrm>
            <a:off x="2881780" y="31242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7</a:t>
            </a:r>
          </a:p>
        </p:txBody>
      </p:sp>
      <p:sp>
        <p:nvSpPr>
          <p:cNvPr id="35" name="Text Box 35"/>
          <p:cNvSpPr txBox="1">
            <a:spLocks noChangeArrowheads="1"/>
          </p:cNvSpPr>
          <p:nvPr/>
        </p:nvSpPr>
        <p:spPr bwMode="auto">
          <a:xfrm>
            <a:off x="2576980" y="33528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2272180" y="38100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9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2108668" y="44863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V="1">
            <a:off x="2164230" y="29496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195980" y="28194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Text Box 40"/>
          <p:cNvSpPr txBox="1">
            <a:spLocks noChangeArrowheads="1"/>
          </p:cNvSpPr>
          <p:nvPr/>
        </p:nvSpPr>
        <p:spPr bwMode="auto">
          <a:xfrm>
            <a:off x="5193180" y="1598638"/>
            <a:ext cx="2895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node with minimum distance</a:t>
            </a:r>
          </a:p>
        </p:txBody>
      </p:sp>
      <p:graphicFrame>
        <p:nvGraphicFramePr>
          <p:cNvPr id="4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377172"/>
              </p:ext>
            </p:extLst>
          </p:nvPr>
        </p:nvGraphicFramePr>
        <p:xfrm>
          <a:off x="5396380" y="2743225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2" name="Text Box 93"/>
          <p:cNvSpPr txBox="1">
            <a:spLocks noChangeArrowheads="1"/>
          </p:cNvSpPr>
          <p:nvPr/>
        </p:nvSpPr>
        <p:spPr bwMode="auto">
          <a:xfrm>
            <a:off x="4253380" y="20574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43" name="Line 94"/>
          <p:cNvSpPr>
            <a:spLocks noChangeShapeType="1"/>
          </p:cNvSpPr>
          <p:nvPr/>
        </p:nvSpPr>
        <p:spPr bwMode="auto">
          <a:xfrm flipH="1">
            <a:off x="4329580" y="4572025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9869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/>
          </p:cNvSpPr>
          <p:nvPr/>
        </p:nvSpPr>
        <p:spPr bwMode="auto">
          <a:xfrm>
            <a:off x="2805570" y="2251390"/>
            <a:ext cx="2057400" cy="2514600"/>
          </a:xfrm>
          <a:custGeom>
            <a:avLst/>
            <a:gdLst>
              <a:gd name="T0" fmla="*/ 0 w 1296"/>
              <a:gd name="T1" fmla="*/ 725804975 h 1584"/>
              <a:gd name="T2" fmla="*/ 967740032 w 1296"/>
              <a:gd name="T3" fmla="*/ 0 h 1584"/>
              <a:gd name="T4" fmla="*/ 2147483647 w 1296"/>
              <a:gd name="T5" fmla="*/ 725804975 h 1584"/>
              <a:gd name="T6" fmla="*/ 2147483647 w 1296"/>
              <a:gd name="T7" fmla="*/ 2147483647 h 1584"/>
              <a:gd name="T8" fmla="*/ 2056447519 w 1296"/>
              <a:gd name="T9" fmla="*/ 2147483647 h 15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96"/>
              <a:gd name="T16" fmla="*/ 0 h 1584"/>
              <a:gd name="T17" fmla="*/ 1296 w 1296"/>
              <a:gd name="T18" fmla="*/ 1584 h 158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96" h="1584">
                <a:moveTo>
                  <a:pt x="0" y="288"/>
                </a:moveTo>
                <a:cubicBezTo>
                  <a:pt x="100" y="144"/>
                  <a:pt x="200" y="0"/>
                  <a:pt x="384" y="0"/>
                </a:cubicBezTo>
                <a:cubicBezTo>
                  <a:pt x="568" y="0"/>
                  <a:pt x="960" y="112"/>
                  <a:pt x="1104" y="288"/>
                </a:cubicBezTo>
                <a:cubicBezTo>
                  <a:pt x="1248" y="464"/>
                  <a:pt x="1296" y="840"/>
                  <a:pt x="1248" y="1056"/>
                </a:cubicBezTo>
                <a:cubicBezTo>
                  <a:pt x="1200" y="1272"/>
                  <a:pt x="888" y="1496"/>
                  <a:pt x="816" y="1584"/>
                </a:cubicBezTo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335545" y="3622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 flipV="1">
            <a:off x="3034170" y="30895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10"/>
          <p:cNvSpPr>
            <a:spLocks noChangeShapeType="1"/>
          </p:cNvSpPr>
          <p:nvPr/>
        </p:nvSpPr>
        <p:spPr bwMode="auto">
          <a:xfrm flipV="1">
            <a:off x="2729370" y="4003990"/>
            <a:ext cx="14478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Line 11"/>
          <p:cNvSpPr>
            <a:spLocks noChangeShapeType="1"/>
          </p:cNvSpPr>
          <p:nvPr/>
        </p:nvSpPr>
        <p:spPr bwMode="auto">
          <a:xfrm flipV="1">
            <a:off x="1510170" y="35467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13"/>
          <p:cNvSpPr>
            <a:spLocks noChangeShapeType="1"/>
          </p:cNvSpPr>
          <p:nvPr/>
        </p:nvSpPr>
        <p:spPr bwMode="auto">
          <a:xfrm>
            <a:off x="2926220" y="2818128"/>
            <a:ext cx="71755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>
            <a:off x="3796170" y="30895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15"/>
          <p:cNvSpPr>
            <a:spLocks noChangeArrowheads="1"/>
          </p:cNvSpPr>
          <p:nvPr/>
        </p:nvSpPr>
        <p:spPr bwMode="auto">
          <a:xfrm>
            <a:off x="1281570" y="32419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Oval 16"/>
          <p:cNvSpPr>
            <a:spLocks noChangeArrowheads="1"/>
          </p:cNvSpPr>
          <p:nvPr/>
        </p:nvSpPr>
        <p:spPr bwMode="auto">
          <a:xfrm>
            <a:off x="1433970" y="3089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1" name="Oval 17"/>
          <p:cNvSpPr>
            <a:spLocks noChangeArrowheads="1"/>
          </p:cNvSpPr>
          <p:nvPr/>
        </p:nvSpPr>
        <p:spPr bwMode="auto">
          <a:xfrm>
            <a:off x="1281570" y="4003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2" name="Oval 18"/>
          <p:cNvSpPr>
            <a:spLocks noChangeArrowheads="1"/>
          </p:cNvSpPr>
          <p:nvPr/>
        </p:nvSpPr>
        <p:spPr bwMode="auto">
          <a:xfrm>
            <a:off x="2653170" y="36229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3" name="Oval 19"/>
          <p:cNvSpPr>
            <a:spLocks noChangeArrowheads="1"/>
          </p:cNvSpPr>
          <p:nvPr/>
        </p:nvSpPr>
        <p:spPr bwMode="auto">
          <a:xfrm>
            <a:off x="2500770" y="26323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4" name="Oval 20"/>
          <p:cNvSpPr>
            <a:spLocks noChangeArrowheads="1"/>
          </p:cNvSpPr>
          <p:nvPr/>
        </p:nvSpPr>
        <p:spPr bwMode="auto">
          <a:xfrm>
            <a:off x="35675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5" name="Oval 21"/>
          <p:cNvSpPr>
            <a:spLocks noChangeArrowheads="1"/>
          </p:cNvSpPr>
          <p:nvPr/>
        </p:nvSpPr>
        <p:spPr bwMode="auto">
          <a:xfrm>
            <a:off x="4024770" y="36991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6" name="Oval 22"/>
          <p:cNvSpPr>
            <a:spLocks noChangeArrowheads="1"/>
          </p:cNvSpPr>
          <p:nvPr/>
        </p:nvSpPr>
        <p:spPr bwMode="auto">
          <a:xfrm>
            <a:off x="3491370" y="2708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17" name="Oval 23"/>
          <p:cNvSpPr>
            <a:spLocks noChangeArrowheads="1"/>
          </p:cNvSpPr>
          <p:nvPr/>
        </p:nvSpPr>
        <p:spPr bwMode="auto">
          <a:xfrm>
            <a:off x="2272170" y="46135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18" name="Line 26"/>
          <p:cNvSpPr>
            <a:spLocks noChangeShapeType="1"/>
          </p:cNvSpPr>
          <p:nvPr/>
        </p:nvSpPr>
        <p:spPr bwMode="auto">
          <a:xfrm flipH="1" flipV="1">
            <a:off x="1662570" y="43849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Box 28"/>
          <p:cNvSpPr txBox="1">
            <a:spLocks noChangeArrowheads="1"/>
          </p:cNvSpPr>
          <p:nvPr/>
        </p:nvSpPr>
        <p:spPr bwMode="auto">
          <a:xfrm>
            <a:off x="2859545" y="43199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0" name="Text Box 31"/>
          <p:cNvSpPr txBox="1">
            <a:spLocks noChangeArrowheads="1"/>
          </p:cNvSpPr>
          <p:nvPr/>
        </p:nvSpPr>
        <p:spPr bwMode="auto">
          <a:xfrm>
            <a:off x="3948570" y="3165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1" name="Text Box 32"/>
          <p:cNvSpPr txBox="1">
            <a:spLocks noChangeArrowheads="1"/>
          </p:cNvSpPr>
          <p:nvPr/>
        </p:nvSpPr>
        <p:spPr bwMode="auto">
          <a:xfrm>
            <a:off x="3023058" y="3340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078620" y="2556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3" name="Text Box 37"/>
          <p:cNvSpPr txBox="1">
            <a:spLocks noChangeArrowheads="1"/>
          </p:cNvSpPr>
          <p:nvPr/>
        </p:nvSpPr>
        <p:spPr bwMode="auto">
          <a:xfrm>
            <a:off x="1803858" y="45278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40"/>
          <p:cNvSpPr txBox="1">
            <a:spLocks noChangeArrowheads="1"/>
          </p:cNvSpPr>
          <p:nvPr/>
        </p:nvSpPr>
        <p:spPr bwMode="auto">
          <a:xfrm>
            <a:off x="5104270" y="1568765"/>
            <a:ext cx="3455988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Cost of Minimum Spanning Tree = </a:t>
            </a:r>
            <a:r>
              <a:rPr lang="en-US">
                <a:sym typeface="Symbol" pitchFamily="18" charset="2"/>
              </a:rPr>
              <a:t> </a:t>
            </a:r>
            <a:r>
              <a:rPr lang="en-US" sz="1600" b="1" i="1"/>
              <a:t>d</a:t>
            </a:r>
            <a:r>
              <a:rPr lang="en-US" sz="1600" b="1" i="1" baseline="-25000"/>
              <a:t>v </a:t>
            </a:r>
            <a:r>
              <a:rPr lang="en-US" sz="1600" b="1" i="1"/>
              <a:t>= </a:t>
            </a:r>
            <a:r>
              <a:rPr lang="en-US" sz="1600" b="1">
                <a:solidFill>
                  <a:srgbClr val="FF0000"/>
                </a:solidFill>
              </a:rPr>
              <a:t>21</a:t>
            </a: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369064"/>
              </p:ext>
            </p:extLst>
          </p:nvPr>
        </p:nvGraphicFramePr>
        <p:xfrm>
          <a:off x="5091570" y="2784790"/>
          <a:ext cx="2133600" cy="3033078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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" name="Text Box 93"/>
          <p:cNvSpPr txBox="1">
            <a:spLocks noChangeArrowheads="1"/>
          </p:cNvSpPr>
          <p:nvPr/>
        </p:nvSpPr>
        <p:spPr bwMode="auto">
          <a:xfrm>
            <a:off x="3948570" y="2098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7" name="Line 94"/>
          <p:cNvSpPr>
            <a:spLocks noChangeShapeType="1"/>
          </p:cNvSpPr>
          <p:nvPr/>
        </p:nvSpPr>
        <p:spPr bwMode="auto">
          <a:xfrm flipH="1">
            <a:off x="4024770" y="4613590"/>
            <a:ext cx="228600" cy="1952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95"/>
          <p:cNvSpPr txBox="1">
            <a:spLocks noChangeArrowheads="1"/>
          </p:cNvSpPr>
          <p:nvPr/>
        </p:nvSpPr>
        <p:spPr bwMode="auto">
          <a:xfrm>
            <a:off x="5286833" y="5985190"/>
            <a:ext cx="182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</p:txBody>
      </p:sp>
      <p:sp>
        <p:nvSpPr>
          <p:cNvPr id="29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Prim's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9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da-DK" sz="4000" dirty="0"/>
              <a:t>Kruskal's Algorithm</a:t>
            </a:r>
            <a:endParaRPr lang="en-US" sz="44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Edge based algorithm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Add edges one at a time in increasing weight order.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The algorithm maintains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i="1" dirty="0">
                <a:solidFill>
                  <a:schemeClr val="tx1"/>
                </a:solidFill>
              </a:rPr>
              <a:t>:</a:t>
            </a:r>
            <a:r>
              <a:rPr lang="da-DK" sz="2800" dirty="0">
                <a:solidFill>
                  <a:schemeClr val="tx1"/>
                </a:solidFill>
              </a:rPr>
              <a:t> a </a:t>
            </a:r>
            <a:r>
              <a:rPr lang="da-DK" sz="2800" b="1" i="1" dirty="0">
                <a:solidFill>
                  <a:schemeClr val="tx1"/>
                </a:solidFill>
              </a:rPr>
              <a:t>forest of trees</a:t>
            </a:r>
            <a:r>
              <a:rPr lang="da-DK" sz="2800" dirty="0">
                <a:solidFill>
                  <a:schemeClr val="tx1"/>
                </a:solidFill>
              </a:rPr>
              <a:t>. </a:t>
            </a: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endParaRPr lang="da-DK" sz="28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10000"/>
              </a:lnSpc>
              <a:buFont typeface="Wingdings" panose="05000000000000000000" pitchFamily="2" charset="2"/>
              <a:buChar char="v"/>
              <a:defRPr/>
            </a:pPr>
            <a:r>
              <a:rPr lang="da-DK" sz="2800" dirty="0">
                <a:solidFill>
                  <a:schemeClr val="tx1"/>
                </a:solidFill>
              </a:rPr>
              <a:t>An edge is accepted if it connects vertices of </a:t>
            </a:r>
            <a:r>
              <a:rPr lang="da-DK" sz="2800" b="1" i="1" dirty="0">
                <a:solidFill>
                  <a:schemeClr val="tx1"/>
                </a:solidFill>
              </a:rPr>
              <a:t>distinct trees</a:t>
            </a:r>
            <a:r>
              <a:rPr lang="da-DK" sz="2800" dirty="0">
                <a:solidFill>
                  <a:schemeClr val="tx1"/>
                </a:solidFill>
              </a:rPr>
              <a:t> (the cut respects </a:t>
            </a:r>
            <a:r>
              <a:rPr lang="da-DK" sz="2800" b="1" i="1" dirty="0">
                <a:solidFill>
                  <a:schemeClr val="tx1"/>
                </a:solidFill>
              </a:rPr>
              <a:t>S</a:t>
            </a:r>
            <a:r>
              <a:rPr lang="da-DK" sz="2800" dirty="0">
                <a:solidFill>
                  <a:schemeClr val="tx1"/>
                </a:solidFill>
              </a:rPr>
              <a:t>) and does not create any cycle.</a:t>
            </a:r>
          </a:p>
        </p:txBody>
      </p:sp>
    </p:spTree>
    <p:extLst>
      <p:ext uri="{BB962C8B-B14F-4D97-AF65-F5344CB8AC3E}">
        <p14:creationId xmlns:p14="http://schemas.microsoft.com/office/powerpoint/2010/main" val="2023361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447800"/>
            <a:ext cx="7772400" cy="48768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T = empty spanning tree;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E = set of edges;</a:t>
            </a:r>
            <a:br>
              <a:rPr lang="en-US" sz="2000" dirty="0">
                <a:solidFill>
                  <a:schemeClr val="accent2"/>
                </a:solidFill>
                <a:latin typeface="Verdana" pitchFamily="34" charset="0"/>
              </a:rPr>
            </a:b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N = number of nodes in graph;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while T has fewer than N - 1 edges {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remove an edge (v, w) of lowest cost from E</a:t>
            </a:r>
          </a:p>
          <a:p>
            <a:pPr lvl="1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if adding (v, w) to T would create a cycle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then discard (v, w)</a:t>
            </a:r>
          </a:p>
          <a:p>
            <a:pPr lvl="2"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dirty="0">
                <a:solidFill>
                  <a:schemeClr val="accent2"/>
                </a:solidFill>
                <a:latin typeface="Verdana" pitchFamily="34" charset="0"/>
              </a:rPr>
              <a:t>else add (v, w) to T</a:t>
            </a:r>
          </a:p>
          <a:p>
            <a:pPr>
              <a:lnSpc>
                <a:spcPct val="90000"/>
              </a:lnSpc>
              <a:buClr>
                <a:srgbClr val="FFFF99"/>
              </a:buClr>
              <a:buFontTx/>
              <a:buChar char=" "/>
            </a:pPr>
            <a:r>
              <a:rPr lang="en-US" sz="2000" dirty="0">
                <a:solidFill>
                  <a:schemeClr val="accent2"/>
                </a:solidFill>
                <a:latin typeface="Verdana" pitchFamily="34" charset="0"/>
              </a:rPr>
              <a:t>}</a:t>
            </a:r>
            <a:endParaRPr lang="en-US" dirty="0">
              <a:solidFill>
                <a:schemeClr val="accent2"/>
              </a:solidFill>
              <a:latin typeface="Verdana" pitchFamily="34" charset="0"/>
            </a:endParaRP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Finding an edge of lowest cost can be done just by sorting the edges</a:t>
            </a:r>
          </a:p>
          <a:p>
            <a:pPr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v"/>
            </a:pPr>
            <a:r>
              <a:rPr lang="en-US" dirty="0"/>
              <a:t>Efficient testing for a cycle requires a fairly complex algorithm (</a:t>
            </a:r>
            <a:r>
              <a:rPr lang="en-US" dirty="0">
                <a:solidFill>
                  <a:schemeClr val="tx2"/>
                </a:solidFill>
              </a:rPr>
              <a:t>UNION-FIND</a:t>
            </a:r>
            <a:r>
              <a:rPr lang="en-US" dirty="0"/>
              <a:t>) which we don’t cover in this course</a:t>
            </a:r>
          </a:p>
        </p:txBody>
      </p:sp>
    </p:spTree>
    <p:extLst>
      <p:ext uri="{BB962C8B-B14F-4D97-AF65-F5344CB8AC3E}">
        <p14:creationId xmlns:p14="http://schemas.microsoft.com/office/powerpoint/2010/main" val="152257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Spanning Tree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2154381"/>
            <a:ext cx="8229600" cy="1018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da-DK" sz="2800" dirty="0">
                <a:solidFill>
                  <a:schemeClr val="tx1"/>
                </a:solidFill>
              </a:rPr>
              <a:t>A </a:t>
            </a:r>
            <a:r>
              <a:rPr lang="da-DK" sz="2800" b="1" dirty="0">
                <a:solidFill>
                  <a:schemeClr val="tx1"/>
                </a:solidFill>
              </a:rPr>
              <a:t>spanning tree </a:t>
            </a:r>
            <a:r>
              <a:rPr lang="da-DK" sz="2800" dirty="0">
                <a:solidFill>
                  <a:schemeClr val="tx1"/>
                </a:solidFill>
              </a:rPr>
              <a:t>of </a:t>
            </a:r>
            <a:r>
              <a:rPr lang="da-DK" sz="2800" b="1" dirty="0">
                <a:solidFill>
                  <a:schemeClr val="tx1"/>
                </a:solidFill>
              </a:rPr>
              <a:t>G </a:t>
            </a:r>
            <a:r>
              <a:rPr lang="da-DK" sz="2800" dirty="0">
                <a:solidFill>
                  <a:schemeClr val="tx1"/>
                </a:solidFill>
              </a:rPr>
              <a:t>is a subgraph which </a:t>
            </a:r>
            <a:r>
              <a:rPr lang="da-DK" sz="2400" dirty="0">
                <a:solidFill>
                  <a:schemeClr val="tx1"/>
                </a:solidFill>
              </a:rPr>
              <a:t>is a tree contains all vertices of </a:t>
            </a:r>
            <a:r>
              <a:rPr lang="da-DK" sz="2400" b="1" dirty="0">
                <a:solidFill>
                  <a:schemeClr val="tx1"/>
                </a:solidFill>
              </a:rPr>
              <a:t>G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029255"/>
              </p:ext>
            </p:extLst>
          </p:nvPr>
        </p:nvGraphicFramePr>
        <p:xfrm>
          <a:off x="4025895" y="3061104"/>
          <a:ext cx="4800600" cy="311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hoto Editor Photo" r:id="rId3" imgW="6039693" imgH="3924848" progId="MSPhotoEd.3">
                  <p:embed/>
                </p:oleObj>
              </mc:Choice>
              <mc:Fallback>
                <p:oleObj name="Photo Editor Photo" r:id="rId3" imgW="6039693" imgH="3924848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895" y="3061104"/>
                        <a:ext cx="4800600" cy="311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69895" y="3342091"/>
            <a:ext cx="3441700" cy="234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da-DK" altLang="en-US" sz="2800" dirty="0">
                <a:latin typeface="Tahoma" pitchFamily="34" charset="0"/>
              </a:rPr>
              <a:t>How many edges are there in a spanning tree, if there are </a:t>
            </a:r>
            <a:r>
              <a:rPr lang="da-DK" altLang="en-US" sz="2800" i="1" dirty="0">
                <a:latin typeface="Tahoma" pitchFamily="34" charset="0"/>
              </a:rPr>
              <a:t>V </a:t>
            </a:r>
            <a:r>
              <a:rPr lang="da-DK" altLang="en-US" sz="2800" dirty="0">
                <a:latin typeface="Tahoma" pitchFamily="34" charset="0"/>
              </a:rPr>
              <a:t>vertices?</a:t>
            </a:r>
            <a:r>
              <a:rPr lang="da-DK" altLang="en-US" sz="2400" b="1" i="1" dirty="0">
                <a:latin typeface="Tahoma" pitchFamily="34" charset="0"/>
              </a:rPr>
              <a:t> </a:t>
            </a:r>
            <a:endParaRPr lang="da-DK" altLang="en-US" sz="2400" b="1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66109" y="5106231"/>
            <a:ext cx="1043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altLang="en-US" sz="2400" b="1" i="1" dirty="0">
                <a:latin typeface="Tahoma" pitchFamily="34" charset="0"/>
              </a:rPr>
              <a:t>(v-1)</a:t>
            </a:r>
            <a:endParaRPr lang="da-DK" altLang="en-US" sz="2000" b="1" i="1" dirty="0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081463" y="1773390"/>
            <a:ext cx="40719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Consider an undirected, weight graph</a:t>
            </a:r>
          </a:p>
        </p:txBody>
      </p:sp>
      <p:sp>
        <p:nvSpPr>
          <p:cNvPr id="3" name="Text Box 56"/>
          <p:cNvSpPr txBox="1">
            <a:spLocks noChangeArrowheads="1"/>
          </p:cNvSpPr>
          <p:nvPr/>
        </p:nvSpPr>
        <p:spPr bwMode="auto">
          <a:xfrm>
            <a:off x="587375" y="30687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4" name="Line 57"/>
          <p:cNvSpPr>
            <a:spLocks noChangeShapeType="1"/>
          </p:cNvSpPr>
          <p:nvPr/>
        </p:nvSpPr>
        <p:spPr bwMode="auto">
          <a:xfrm flipH="1">
            <a:off x="3233738" y="337359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Box 58"/>
          <p:cNvSpPr txBox="1">
            <a:spLocks noChangeArrowheads="1"/>
          </p:cNvSpPr>
          <p:nvPr/>
        </p:nvSpPr>
        <p:spPr bwMode="auto">
          <a:xfrm>
            <a:off x="3000375" y="36990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6" name="Line 59"/>
          <p:cNvSpPr>
            <a:spLocks noChangeShapeType="1"/>
          </p:cNvSpPr>
          <p:nvPr/>
        </p:nvSpPr>
        <p:spPr bwMode="auto">
          <a:xfrm>
            <a:off x="1981200" y="23829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Line 60"/>
          <p:cNvSpPr>
            <a:spLocks noChangeShapeType="1"/>
          </p:cNvSpPr>
          <p:nvPr/>
        </p:nvSpPr>
        <p:spPr bwMode="auto">
          <a:xfrm flipV="1">
            <a:off x="2286000" y="253539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61"/>
          <p:cNvSpPr>
            <a:spLocks noChangeShapeType="1"/>
          </p:cNvSpPr>
          <p:nvPr/>
        </p:nvSpPr>
        <p:spPr bwMode="auto">
          <a:xfrm flipH="1" flipV="1">
            <a:off x="2133600" y="24591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62"/>
          <p:cNvSpPr>
            <a:spLocks noChangeShapeType="1"/>
          </p:cNvSpPr>
          <p:nvPr/>
        </p:nvSpPr>
        <p:spPr bwMode="auto">
          <a:xfrm flipV="1">
            <a:off x="914400" y="33735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63"/>
          <p:cNvSpPr>
            <a:spLocks noChangeShapeType="1"/>
          </p:cNvSpPr>
          <p:nvPr/>
        </p:nvSpPr>
        <p:spPr bwMode="auto">
          <a:xfrm flipV="1">
            <a:off x="1828800" y="3449790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64"/>
          <p:cNvSpPr>
            <a:spLocks noChangeShapeType="1"/>
          </p:cNvSpPr>
          <p:nvPr/>
        </p:nvSpPr>
        <p:spPr bwMode="auto">
          <a:xfrm flipV="1">
            <a:off x="762000" y="299259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65"/>
          <p:cNvSpPr>
            <a:spLocks noChangeShapeType="1"/>
          </p:cNvSpPr>
          <p:nvPr/>
        </p:nvSpPr>
        <p:spPr bwMode="auto">
          <a:xfrm>
            <a:off x="990600" y="28401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66"/>
          <p:cNvSpPr>
            <a:spLocks noChangeShapeType="1"/>
          </p:cNvSpPr>
          <p:nvPr/>
        </p:nvSpPr>
        <p:spPr bwMode="auto">
          <a:xfrm>
            <a:off x="2178050" y="226392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67"/>
          <p:cNvSpPr>
            <a:spLocks noChangeShapeType="1"/>
          </p:cNvSpPr>
          <p:nvPr/>
        </p:nvSpPr>
        <p:spPr bwMode="auto">
          <a:xfrm>
            <a:off x="3048000" y="253539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Oval 68"/>
          <p:cNvSpPr>
            <a:spLocks noChangeArrowheads="1"/>
          </p:cNvSpPr>
          <p:nvPr/>
        </p:nvSpPr>
        <p:spPr bwMode="auto">
          <a:xfrm>
            <a:off x="533400" y="26877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69"/>
          <p:cNvSpPr>
            <a:spLocks noChangeArrowheads="1"/>
          </p:cNvSpPr>
          <p:nvPr/>
        </p:nvSpPr>
        <p:spPr bwMode="auto">
          <a:xfrm>
            <a:off x="685800" y="2535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7" name="Oval 70"/>
          <p:cNvSpPr>
            <a:spLocks noChangeArrowheads="1"/>
          </p:cNvSpPr>
          <p:nvPr/>
        </p:nvSpPr>
        <p:spPr bwMode="auto">
          <a:xfrm>
            <a:off x="533400" y="3449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8" name="Oval 71"/>
          <p:cNvSpPr>
            <a:spLocks noChangeArrowheads="1"/>
          </p:cNvSpPr>
          <p:nvPr/>
        </p:nvSpPr>
        <p:spPr bwMode="auto">
          <a:xfrm>
            <a:off x="1905000" y="30687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9" name="Oval 72"/>
          <p:cNvSpPr>
            <a:spLocks noChangeArrowheads="1"/>
          </p:cNvSpPr>
          <p:nvPr/>
        </p:nvSpPr>
        <p:spPr bwMode="auto">
          <a:xfrm>
            <a:off x="1752600" y="20781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0" name="Oval 73"/>
          <p:cNvSpPr>
            <a:spLocks noChangeArrowheads="1"/>
          </p:cNvSpPr>
          <p:nvPr/>
        </p:nvSpPr>
        <p:spPr bwMode="auto">
          <a:xfrm>
            <a:off x="28194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1" name="Oval 74"/>
          <p:cNvSpPr>
            <a:spLocks noChangeArrowheads="1"/>
          </p:cNvSpPr>
          <p:nvPr/>
        </p:nvSpPr>
        <p:spPr bwMode="auto">
          <a:xfrm>
            <a:off x="3276600" y="31449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2" name="Oval 75"/>
          <p:cNvSpPr>
            <a:spLocks noChangeArrowheads="1"/>
          </p:cNvSpPr>
          <p:nvPr/>
        </p:nvSpPr>
        <p:spPr bwMode="auto">
          <a:xfrm>
            <a:off x="2743200" y="2154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3" name="Oval 76"/>
          <p:cNvSpPr>
            <a:spLocks noChangeArrowheads="1"/>
          </p:cNvSpPr>
          <p:nvPr/>
        </p:nvSpPr>
        <p:spPr bwMode="auto">
          <a:xfrm>
            <a:off x="1524000" y="405939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4" name="Line 77"/>
          <p:cNvSpPr>
            <a:spLocks noChangeShapeType="1"/>
          </p:cNvSpPr>
          <p:nvPr/>
        </p:nvSpPr>
        <p:spPr bwMode="auto">
          <a:xfrm>
            <a:off x="2286000" y="34497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8"/>
          <p:cNvSpPr>
            <a:spLocks noChangeShapeType="1"/>
          </p:cNvSpPr>
          <p:nvPr/>
        </p:nvSpPr>
        <p:spPr bwMode="auto">
          <a:xfrm flipH="1">
            <a:off x="1981200" y="43641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79"/>
          <p:cNvSpPr>
            <a:spLocks noChangeShapeType="1"/>
          </p:cNvSpPr>
          <p:nvPr/>
        </p:nvSpPr>
        <p:spPr bwMode="auto">
          <a:xfrm flipH="1" flipV="1">
            <a:off x="914400" y="383079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Box 80"/>
          <p:cNvSpPr txBox="1">
            <a:spLocks noChangeArrowheads="1"/>
          </p:cNvSpPr>
          <p:nvPr/>
        </p:nvSpPr>
        <p:spPr bwMode="auto">
          <a:xfrm>
            <a:off x="2286000" y="4287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8" name="Text Box 81"/>
          <p:cNvSpPr txBox="1">
            <a:spLocks noChangeArrowheads="1"/>
          </p:cNvSpPr>
          <p:nvPr/>
        </p:nvSpPr>
        <p:spPr bwMode="auto">
          <a:xfrm>
            <a:off x="2111375" y="37657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9" name="Text Box 82"/>
          <p:cNvSpPr txBox="1">
            <a:spLocks noChangeArrowheads="1"/>
          </p:cNvSpPr>
          <p:nvPr/>
        </p:nvSpPr>
        <p:spPr bwMode="auto">
          <a:xfrm>
            <a:off x="2371725" y="34275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0" name="Text Box 83"/>
          <p:cNvSpPr txBox="1">
            <a:spLocks noChangeArrowheads="1"/>
          </p:cNvSpPr>
          <p:nvPr/>
        </p:nvSpPr>
        <p:spPr bwMode="auto">
          <a:xfrm>
            <a:off x="2643188" y="29592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1" name="Text Box 84"/>
          <p:cNvSpPr txBox="1">
            <a:spLocks noChangeArrowheads="1"/>
          </p:cNvSpPr>
          <p:nvPr/>
        </p:nvSpPr>
        <p:spPr bwMode="auto">
          <a:xfrm>
            <a:off x="32004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2" name="Text Box 85"/>
          <p:cNvSpPr txBox="1">
            <a:spLocks noChangeArrowheads="1"/>
          </p:cNvSpPr>
          <p:nvPr/>
        </p:nvSpPr>
        <p:spPr bwMode="auto">
          <a:xfrm>
            <a:off x="2274888" y="2786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3" name="Text Box 86"/>
          <p:cNvSpPr txBox="1">
            <a:spLocks noChangeArrowheads="1"/>
          </p:cNvSpPr>
          <p:nvPr/>
        </p:nvSpPr>
        <p:spPr bwMode="auto">
          <a:xfrm>
            <a:off x="2330450" y="20019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4" name="Text Box 87"/>
          <p:cNvSpPr txBox="1">
            <a:spLocks noChangeArrowheads="1"/>
          </p:cNvSpPr>
          <p:nvPr/>
        </p:nvSpPr>
        <p:spPr bwMode="auto">
          <a:xfrm>
            <a:off x="1828800" y="2611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5" name="Text Box 88"/>
          <p:cNvSpPr txBox="1">
            <a:spLocks noChangeArrowheads="1"/>
          </p:cNvSpPr>
          <p:nvPr/>
        </p:nvSpPr>
        <p:spPr bwMode="auto">
          <a:xfrm>
            <a:off x="1524000" y="28401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6" name="Text Box 89"/>
          <p:cNvSpPr txBox="1">
            <a:spLocks noChangeArrowheads="1"/>
          </p:cNvSpPr>
          <p:nvPr/>
        </p:nvSpPr>
        <p:spPr bwMode="auto">
          <a:xfrm>
            <a:off x="1219200" y="32973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7" name="Text Box 90"/>
          <p:cNvSpPr txBox="1">
            <a:spLocks noChangeArrowheads="1"/>
          </p:cNvSpPr>
          <p:nvPr/>
        </p:nvSpPr>
        <p:spPr bwMode="auto">
          <a:xfrm>
            <a:off x="1055688" y="39736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8" name="Line 91"/>
          <p:cNvSpPr>
            <a:spLocks noChangeShapeType="1"/>
          </p:cNvSpPr>
          <p:nvPr/>
        </p:nvSpPr>
        <p:spPr bwMode="auto">
          <a:xfrm flipV="1">
            <a:off x="1111250" y="24369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Text Box 92"/>
          <p:cNvSpPr txBox="1">
            <a:spLocks noChangeArrowheads="1"/>
          </p:cNvSpPr>
          <p:nvPr/>
        </p:nvSpPr>
        <p:spPr bwMode="auto">
          <a:xfrm>
            <a:off x="1143000" y="23067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8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998338" y="1591565"/>
            <a:ext cx="452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Sort the edges by increasing edge weight</a:t>
            </a:r>
          </a:p>
        </p:txBody>
      </p:sp>
      <p:graphicFrame>
        <p:nvGraphicFramePr>
          <p:cNvPr id="3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460903"/>
              </p:ext>
            </p:extLst>
          </p:nvPr>
        </p:nvGraphicFramePr>
        <p:xfrm>
          <a:off x="4412675" y="27155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656650" y="35537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303013" y="3858515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069650" y="41839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050475" y="28679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355275" y="30203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202875" y="29441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983675" y="38585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1898075" y="393471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831275" y="34775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059875" y="33251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247325" y="27488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117275" y="30203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602675" y="31727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755075" y="3020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602675" y="3934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1974275" y="35537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821875" y="25631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28886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345875" y="36299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812475" y="2639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593275" y="45443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355275" y="39347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050475" y="48491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983675" y="43157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355275" y="4772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180650" y="42506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441000" y="39124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712463" y="34441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2696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344163" y="32711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399725" y="24869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1898075" y="30965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593275" y="33251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288475" y="3782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124963" y="44585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180525" y="29218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212275" y="27917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845648"/>
              </p:ext>
            </p:extLst>
          </p:nvPr>
        </p:nvGraphicFramePr>
        <p:xfrm>
          <a:off x="6317675" y="27028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1750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39500" y="1441323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47905"/>
              </p:ext>
            </p:extLst>
          </p:nvPr>
        </p:nvGraphicFramePr>
        <p:xfrm>
          <a:off x="462050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6447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1083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7747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5830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63100" y="279863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1070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9150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05900" y="3713035"/>
            <a:ext cx="1600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3910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6770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55150" y="252717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25100" y="279863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1050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6290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10500" y="3713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82100" y="33320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29700" y="23414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9650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5370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20300" y="2417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01100" y="4322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6310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5830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91500" y="409403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6310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8847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4882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2028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775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5198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0755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0590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0110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9630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3278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8835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2010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191841"/>
              </p:ext>
            </p:extLst>
          </p:nvPr>
        </p:nvGraphicFramePr>
        <p:xfrm>
          <a:off x="652550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738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197935" y="155865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922456"/>
              </p:ext>
            </p:extLst>
          </p:nvPr>
        </p:nvGraphicFramePr>
        <p:xfrm>
          <a:off x="4578935" y="23968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822910" y="32350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3"/>
          <p:cNvSpPr>
            <a:spLocks noChangeShapeType="1"/>
          </p:cNvSpPr>
          <p:nvPr/>
        </p:nvSpPr>
        <p:spPr bwMode="auto">
          <a:xfrm flipH="1">
            <a:off x="3469273" y="353985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3235910" y="386528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>
            <a:off x="2216735" y="254925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6"/>
          <p:cNvSpPr>
            <a:spLocks noChangeShapeType="1"/>
          </p:cNvSpPr>
          <p:nvPr/>
        </p:nvSpPr>
        <p:spPr bwMode="auto">
          <a:xfrm flipV="1">
            <a:off x="2521535" y="27016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7"/>
          <p:cNvSpPr>
            <a:spLocks noChangeShapeType="1"/>
          </p:cNvSpPr>
          <p:nvPr/>
        </p:nvSpPr>
        <p:spPr bwMode="auto">
          <a:xfrm flipH="1" flipV="1">
            <a:off x="2369135" y="262545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8"/>
          <p:cNvSpPr>
            <a:spLocks noChangeShapeType="1"/>
          </p:cNvSpPr>
          <p:nvPr/>
        </p:nvSpPr>
        <p:spPr bwMode="auto">
          <a:xfrm flipV="1">
            <a:off x="1149935" y="353985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9"/>
          <p:cNvSpPr>
            <a:spLocks noChangeShapeType="1"/>
          </p:cNvSpPr>
          <p:nvPr/>
        </p:nvSpPr>
        <p:spPr bwMode="auto">
          <a:xfrm flipV="1">
            <a:off x="2064335" y="361605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50"/>
          <p:cNvSpPr>
            <a:spLocks noChangeShapeType="1"/>
          </p:cNvSpPr>
          <p:nvPr/>
        </p:nvSpPr>
        <p:spPr bwMode="auto">
          <a:xfrm flipV="1">
            <a:off x="997535" y="315885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1"/>
          <p:cNvSpPr>
            <a:spLocks noChangeShapeType="1"/>
          </p:cNvSpPr>
          <p:nvPr/>
        </p:nvSpPr>
        <p:spPr bwMode="auto">
          <a:xfrm>
            <a:off x="1226135" y="300645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2"/>
          <p:cNvSpPr>
            <a:spLocks noChangeShapeType="1"/>
          </p:cNvSpPr>
          <p:nvPr/>
        </p:nvSpPr>
        <p:spPr bwMode="auto">
          <a:xfrm>
            <a:off x="2413585" y="243018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3"/>
          <p:cNvSpPr>
            <a:spLocks noChangeShapeType="1"/>
          </p:cNvSpPr>
          <p:nvPr/>
        </p:nvSpPr>
        <p:spPr bwMode="auto">
          <a:xfrm>
            <a:off x="3283535" y="270165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4"/>
          <p:cNvSpPr>
            <a:spLocks noChangeArrowheads="1"/>
          </p:cNvSpPr>
          <p:nvPr/>
        </p:nvSpPr>
        <p:spPr bwMode="auto">
          <a:xfrm>
            <a:off x="768935" y="285405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5"/>
          <p:cNvSpPr>
            <a:spLocks noChangeArrowheads="1"/>
          </p:cNvSpPr>
          <p:nvPr/>
        </p:nvSpPr>
        <p:spPr bwMode="auto">
          <a:xfrm>
            <a:off x="921335" y="2701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6"/>
          <p:cNvSpPr>
            <a:spLocks noChangeArrowheads="1"/>
          </p:cNvSpPr>
          <p:nvPr/>
        </p:nvSpPr>
        <p:spPr bwMode="auto">
          <a:xfrm>
            <a:off x="768935" y="3616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7"/>
          <p:cNvSpPr>
            <a:spLocks noChangeArrowheads="1"/>
          </p:cNvSpPr>
          <p:nvPr/>
        </p:nvSpPr>
        <p:spPr bwMode="auto">
          <a:xfrm>
            <a:off x="2140535" y="32350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8"/>
          <p:cNvSpPr>
            <a:spLocks noChangeArrowheads="1"/>
          </p:cNvSpPr>
          <p:nvPr/>
        </p:nvSpPr>
        <p:spPr bwMode="auto">
          <a:xfrm>
            <a:off x="1988135" y="22444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9"/>
          <p:cNvSpPr>
            <a:spLocks noChangeArrowheads="1"/>
          </p:cNvSpPr>
          <p:nvPr/>
        </p:nvSpPr>
        <p:spPr bwMode="auto">
          <a:xfrm>
            <a:off x="30549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60"/>
          <p:cNvSpPr>
            <a:spLocks noChangeArrowheads="1"/>
          </p:cNvSpPr>
          <p:nvPr/>
        </p:nvSpPr>
        <p:spPr bwMode="auto">
          <a:xfrm>
            <a:off x="3512135" y="33112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1"/>
          <p:cNvSpPr>
            <a:spLocks noChangeArrowheads="1"/>
          </p:cNvSpPr>
          <p:nvPr/>
        </p:nvSpPr>
        <p:spPr bwMode="auto">
          <a:xfrm>
            <a:off x="2978735" y="232065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2"/>
          <p:cNvSpPr>
            <a:spLocks noChangeArrowheads="1"/>
          </p:cNvSpPr>
          <p:nvPr/>
        </p:nvSpPr>
        <p:spPr bwMode="auto">
          <a:xfrm>
            <a:off x="1759535" y="422565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3"/>
          <p:cNvSpPr>
            <a:spLocks noChangeShapeType="1"/>
          </p:cNvSpPr>
          <p:nvPr/>
        </p:nvSpPr>
        <p:spPr bwMode="auto">
          <a:xfrm>
            <a:off x="2521535" y="361605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4"/>
          <p:cNvSpPr>
            <a:spLocks noChangeShapeType="1"/>
          </p:cNvSpPr>
          <p:nvPr/>
        </p:nvSpPr>
        <p:spPr bwMode="auto">
          <a:xfrm flipH="1">
            <a:off x="2216735" y="453045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5"/>
          <p:cNvSpPr>
            <a:spLocks noChangeShapeType="1"/>
          </p:cNvSpPr>
          <p:nvPr/>
        </p:nvSpPr>
        <p:spPr bwMode="auto">
          <a:xfrm flipH="1" flipV="1">
            <a:off x="1149935" y="399705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6"/>
          <p:cNvSpPr txBox="1">
            <a:spLocks noChangeArrowheads="1"/>
          </p:cNvSpPr>
          <p:nvPr/>
        </p:nvSpPr>
        <p:spPr bwMode="auto">
          <a:xfrm>
            <a:off x="2521535" y="4454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7"/>
          <p:cNvSpPr txBox="1">
            <a:spLocks noChangeArrowheads="1"/>
          </p:cNvSpPr>
          <p:nvPr/>
        </p:nvSpPr>
        <p:spPr bwMode="auto">
          <a:xfrm>
            <a:off x="2346910" y="393196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8"/>
          <p:cNvSpPr txBox="1">
            <a:spLocks noChangeArrowheads="1"/>
          </p:cNvSpPr>
          <p:nvPr/>
        </p:nvSpPr>
        <p:spPr bwMode="auto">
          <a:xfrm>
            <a:off x="2607260" y="35938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9"/>
          <p:cNvSpPr txBox="1">
            <a:spLocks noChangeArrowheads="1"/>
          </p:cNvSpPr>
          <p:nvPr/>
        </p:nvSpPr>
        <p:spPr bwMode="auto">
          <a:xfrm>
            <a:off x="2878723" y="312551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70"/>
          <p:cNvSpPr txBox="1">
            <a:spLocks noChangeArrowheads="1"/>
          </p:cNvSpPr>
          <p:nvPr/>
        </p:nvSpPr>
        <p:spPr bwMode="auto">
          <a:xfrm>
            <a:off x="34359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2510423" y="295247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2565985" y="21682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3"/>
          <p:cNvSpPr txBox="1">
            <a:spLocks noChangeArrowheads="1"/>
          </p:cNvSpPr>
          <p:nvPr/>
        </p:nvSpPr>
        <p:spPr bwMode="auto">
          <a:xfrm>
            <a:off x="2064335" y="27778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4"/>
          <p:cNvSpPr txBox="1">
            <a:spLocks noChangeArrowheads="1"/>
          </p:cNvSpPr>
          <p:nvPr/>
        </p:nvSpPr>
        <p:spPr bwMode="auto">
          <a:xfrm>
            <a:off x="1759535" y="30064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5"/>
          <p:cNvSpPr txBox="1">
            <a:spLocks noChangeArrowheads="1"/>
          </p:cNvSpPr>
          <p:nvPr/>
        </p:nvSpPr>
        <p:spPr bwMode="auto">
          <a:xfrm>
            <a:off x="1454735" y="34636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6"/>
          <p:cNvSpPr txBox="1">
            <a:spLocks noChangeArrowheads="1"/>
          </p:cNvSpPr>
          <p:nvPr/>
        </p:nvSpPr>
        <p:spPr bwMode="auto">
          <a:xfrm>
            <a:off x="1291223" y="4139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7"/>
          <p:cNvSpPr>
            <a:spLocks noChangeShapeType="1"/>
          </p:cNvSpPr>
          <p:nvPr/>
        </p:nvSpPr>
        <p:spPr bwMode="auto">
          <a:xfrm flipV="1">
            <a:off x="1346785" y="260322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8"/>
          <p:cNvSpPr txBox="1">
            <a:spLocks noChangeArrowheads="1"/>
          </p:cNvSpPr>
          <p:nvPr/>
        </p:nvSpPr>
        <p:spPr bwMode="auto">
          <a:xfrm>
            <a:off x="1378535" y="247305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05697"/>
              </p:ext>
            </p:extLst>
          </p:nvPr>
        </p:nvGraphicFramePr>
        <p:xfrm>
          <a:off x="6483935" y="238415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1429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53355" y="160021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571722"/>
              </p:ext>
            </p:extLst>
          </p:nvPr>
        </p:nvGraphicFramePr>
        <p:xfrm>
          <a:off x="4634355" y="24384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78330" y="32766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24693" y="358141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91330" y="390685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72155" y="259081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76955" y="274321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24555" y="266701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05355" y="358141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19755" y="365761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52955" y="320041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81555" y="304801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69005" y="247175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338955" y="2743215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24355" y="289561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76755" y="2743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24355" y="3657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95955" y="32766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43555" y="22860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103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67555" y="33528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034155" y="236221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14955" y="426721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76955" y="365761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72155" y="457201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05355" y="403861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76955" y="4495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02330" y="397352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62680" y="36353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934143" y="316707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913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65843" y="299404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21405" y="22098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19755" y="28194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14955" y="30480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10155" y="35052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46643" y="4181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02205" y="264479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433955" y="251461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387"/>
              </p:ext>
            </p:extLst>
          </p:nvPr>
        </p:nvGraphicFramePr>
        <p:xfrm>
          <a:off x="6539355" y="242571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Text Box 118"/>
          <p:cNvSpPr txBox="1">
            <a:spLocks noChangeArrowheads="1"/>
          </p:cNvSpPr>
          <p:nvPr/>
        </p:nvSpPr>
        <p:spPr bwMode="auto">
          <a:xfrm>
            <a:off x="4024755" y="5165740"/>
            <a:ext cx="464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Accepting edge (E,G) would create a cycle</a:t>
            </a:r>
          </a:p>
        </p:txBody>
      </p:sp>
      <p:sp>
        <p:nvSpPr>
          <p:cNvPr id="4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6264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56370" y="157250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5485254"/>
              </p:ext>
            </p:extLst>
          </p:nvPr>
        </p:nvGraphicFramePr>
        <p:xfrm>
          <a:off x="4537370" y="24107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781345" y="32489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27708" y="355370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194345" y="387914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175170" y="256310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479970" y="271550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27570" y="263930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08370" y="355370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22770" y="362990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55970" y="317270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184570" y="302030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372020" y="2444043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41970" y="271550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27370" y="286790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879770" y="27155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27370" y="3629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098970" y="32489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46570" y="225830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133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470570" y="33251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37170" y="2334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17970" y="423950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479970" y="362990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175170" y="454430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08370" y="4010905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479970" y="4468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05345" y="394581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565695" y="360768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37158" y="313936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3943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468858" y="2966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24420" y="21821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22770" y="27917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17970" y="30203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13170" y="347750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49658" y="41537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05220" y="261708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36970" y="248690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8203"/>
              </p:ext>
            </p:extLst>
          </p:nvPr>
        </p:nvGraphicFramePr>
        <p:xfrm>
          <a:off x="6442370" y="239800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919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58636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25134"/>
              </p:ext>
            </p:extLst>
          </p:nvPr>
        </p:nvGraphicFramePr>
        <p:xfrm>
          <a:off x="4578935" y="24245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2627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56756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389299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57696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72936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65316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56756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64376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18656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03416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457898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72936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288176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7293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6437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2627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27216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3389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348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25336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64376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55816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02476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481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395967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6215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15322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2980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1959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8055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0341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491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167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63093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5007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925559"/>
              </p:ext>
            </p:extLst>
          </p:nvPr>
        </p:nvGraphicFramePr>
        <p:xfrm>
          <a:off x="6483935" y="241186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197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64195" y="151708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063528"/>
              </p:ext>
            </p:extLst>
          </p:nvPr>
        </p:nvGraphicFramePr>
        <p:xfrm>
          <a:off x="4745195" y="23552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89170" y="31934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35533" y="349828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402170" y="382372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82995" y="250768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87795" y="2660085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35395" y="258388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16195" y="349828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30595" y="357448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63795" y="311728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92395" y="296488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79845" y="238862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49795" y="266008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35195" y="281248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87595" y="26600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35195" y="35744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306795" y="319348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54395" y="22028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211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78395" y="32696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44995" y="2279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25795" y="418408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87795" y="357448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82995" y="448888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16195" y="395548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87795" y="4412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513170" y="389039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73520" y="355226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44983" y="308394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6021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76683" y="2910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32245" y="21266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30595" y="27362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25795" y="29648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20995" y="34220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57483" y="40983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513045" y="256166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44795" y="24314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133169"/>
              </p:ext>
            </p:extLst>
          </p:nvPr>
        </p:nvGraphicFramePr>
        <p:xfrm>
          <a:off x="6650195" y="234258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817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65563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97678"/>
              </p:ext>
            </p:extLst>
          </p:nvPr>
        </p:nvGraphicFramePr>
        <p:xfrm>
          <a:off x="4592790" y="24938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320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3683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396227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64623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79863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2243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3683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1303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25583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0343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2717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79863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295103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79863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13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320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414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082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17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2263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1303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2743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09403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551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2894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6908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2249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04946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2652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8748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034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5606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36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0021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57003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173042"/>
              </p:ext>
            </p:extLst>
          </p:nvPr>
        </p:nvGraphicFramePr>
        <p:xfrm>
          <a:off x="6497790" y="248113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4628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22630" y="162792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34255"/>
              </p:ext>
            </p:extLst>
          </p:nvPr>
        </p:nvGraphicFramePr>
        <p:xfrm>
          <a:off x="4703630" y="24661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47605" y="33043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593968" y="360912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60605" y="393456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41430" y="261852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46230" y="277092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493830" y="269472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274630" y="360912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189030" y="368532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22230" y="322812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50830" y="3075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38280" y="249946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08230" y="277092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893630" y="292332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46030" y="277092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893630" y="3685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65230" y="33043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12830" y="23137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1796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36830" y="33805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03430" y="2389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884230" y="429492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46230" y="368532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41430" y="459972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274630" y="406632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46230" y="4523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71605" y="400123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31955" y="366310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03418" y="319478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606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35118" y="302175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690680" y="22375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189030" y="28471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884230" y="30757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579430" y="353292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15918" y="420920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71480" y="26725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03230" y="254232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257143"/>
              </p:ext>
            </p:extLst>
          </p:nvPr>
        </p:nvGraphicFramePr>
        <p:xfrm>
          <a:off x="6608630" y="245342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685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sz="4000" dirty="0"/>
              <a:t>Minimum Spanning Trees (MST)</a:t>
            </a:r>
            <a:endParaRPr lang="en-US" sz="40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2279095"/>
            <a:ext cx="5259388" cy="2771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</a:rPr>
              <a:t>Undirected, connected graph 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i="1" dirty="0">
                <a:solidFill>
                  <a:schemeClr val="tx1"/>
                </a:solidFill>
              </a:rPr>
              <a:t>	</a:t>
            </a:r>
            <a:r>
              <a:rPr lang="en-US" sz="2800" b="1" i="1" dirty="0">
                <a:solidFill>
                  <a:schemeClr val="tx1"/>
                </a:solidFill>
              </a:rPr>
              <a:t>G</a:t>
            </a:r>
            <a:r>
              <a:rPr lang="en-US" sz="2800" b="1" dirty="0">
                <a:solidFill>
                  <a:schemeClr val="tx1"/>
                </a:solidFill>
              </a:rPr>
              <a:t> = (</a:t>
            </a:r>
            <a:r>
              <a:rPr lang="en-US" sz="2800" b="1" i="1" dirty="0">
                <a:solidFill>
                  <a:schemeClr val="tx1"/>
                </a:solidFill>
              </a:rPr>
              <a:t>V</a:t>
            </a:r>
            <a:r>
              <a:rPr lang="en-US" sz="2800" b="1" dirty="0">
                <a:solidFill>
                  <a:schemeClr val="tx1"/>
                </a:solidFill>
              </a:rPr>
              <a:t>,</a:t>
            </a:r>
            <a:r>
              <a:rPr lang="en-US" sz="2800" b="1" i="1" dirty="0">
                <a:solidFill>
                  <a:schemeClr val="tx1"/>
                </a:solidFill>
              </a:rPr>
              <a:t>E</a:t>
            </a:r>
            <a:r>
              <a:rPr lang="en-US" sz="2800" b="1" dirty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sz="2800" dirty="0">
                <a:solidFill>
                  <a:schemeClr val="tx1"/>
                </a:solidFill>
              </a:rPr>
              <a:t>Weight </a:t>
            </a:r>
            <a:r>
              <a:rPr lang="en-US" sz="2800" b="1" i="1" dirty="0">
                <a:solidFill>
                  <a:schemeClr val="tx1"/>
                </a:solidFill>
              </a:rPr>
              <a:t>W</a:t>
            </a:r>
            <a:endParaRPr 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0181666"/>
              </p:ext>
            </p:extLst>
          </p:nvPr>
        </p:nvGraphicFramePr>
        <p:xfrm>
          <a:off x="5792788" y="2364820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2364820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741609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211790" y="1711055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87348"/>
              </p:ext>
            </p:extLst>
          </p:nvPr>
        </p:nvGraphicFramePr>
        <p:xfrm>
          <a:off x="4592790" y="25492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36765" y="33874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83128" y="3692255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49765" y="4017693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30590" y="2701655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35390" y="2854055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82990" y="2777855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63790" y="3692255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78190" y="3768455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011390" y="3311255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39990" y="315885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27440" y="2582593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97390" y="2854055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82790" y="3006455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35190" y="2854055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82790" y="3768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54390" y="33874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001990" y="23968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687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25990" y="34636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92590" y="2473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73390" y="4378055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35390" y="3768455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30590" y="4682855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63790" y="4149455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35390" y="4606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60765" y="4084368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21115" y="374623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92578" y="3277918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497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24278" y="310488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79840" y="23206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78190" y="29302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73390" y="31588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68590" y="361605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305078" y="429233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60640" y="275563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92390" y="262545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44371"/>
              </p:ext>
            </p:extLst>
          </p:nvPr>
        </p:nvGraphicFramePr>
        <p:xfrm>
          <a:off x="6497790" y="2536555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849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197935" y="172491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393109"/>
              </p:ext>
            </p:extLst>
          </p:nvPr>
        </p:nvGraphicFramePr>
        <p:xfrm>
          <a:off x="4578935" y="25631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822910" y="34013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469273" y="370611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235910" y="403154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216735" y="271551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521535" y="286791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369135" y="279171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149935" y="370611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064335" y="378231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997535" y="332511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226135" y="317271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413585" y="259644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283535" y="286791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768935" y="302031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921335" y="2867910"/>
            <a:ext cx="457200" cy="457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768935" y="3782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140535" y="34013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1988135" y="24107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0549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512135" y="34775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2978735" y="2486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759535" y="439191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521535" y="378231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216735" y="469671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149935" y="416331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521535" y="4620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346910" y="409822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607260" y="376008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2878723" y="329177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4359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510423" y="311873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565985" y="23345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064335" y="29441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759535" y="31727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454735" y="362991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291223" y="430618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346785" y="276948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378535" y="263931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903610"/>
              </p:ext>
            </p:extLst>
          </p:nvPr>
        </p:nvGraphicFramePr>
        <p:xfrm>
          <a:off x="6483935" y="255041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9362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4350340" y="166949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26653"/>
              </p:ext>
            </p:extLst>
          </p:nvPr>
        </p:nvGraphicFramePr>
        <p:xfrm>
          <a:off x="4731340" y="25076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975315" y="33458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621678" y="365069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388315" y="397612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4"/>
          <p:cNvSpPr>
            <a:spLocks noChangeShapeType="1"/>
          </p:cNvSpPr>
          <p:nvPr/>
        </p:nvSpPr>
        <p:spPr bwMode="auto">
          <a:xfrm>
            <a:off x="2369140" y="266009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5"/>
          <p:cNvSpPr>
            <a:spLocks noChangeShapeType="1"/>
          </p:cNvSpPr>
          <p:nvPr/>
        </p:nvSpPr>
        <p:spPr bwMode="auto">
          <a:xfrm flipV="1">
            <a:off x="2673940" y="281249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6"/>
          <p:cNvSpPr>
            <a:spLocks noChangeShapeType="1"/>
          </p:cNvSpPr>
          <p:nvPr/>
        </p:nvSpPr>
        <p:spPr bwMode="auto">
          <a:xfrm flipH="1" flipV="1">
            <a:off x="2521540" y="2736290"/>
            <a:ext cx="1219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 flipV="1">
            <a:off x="1302340" y="3650690"/>
            <a:ext cx="990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48"/>
          <p:cNvSpPr>
            <a:spLocks noChangeShapeType="1"/>
          </p:cNvSpPr>
          <p:nvPr/>
        </p:nvSpPr>
        <p:spPr bwMode="auto">
          <a:xfrm flipV="1">
            <a:off x="2216740" y="372689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49"/>
          <p:cNvSpPr>
            <a:spLocks noChangeShapeType="1"/>
          </p:cNvSpPr>
          <p:nvPr/>
        </p:nvSpPr>
        <p:spPr bwMode="auto">
          <a:xfrm flipV="1">
            <a:off x="1149940" y="326969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>
            <a:off x="1378540" y="3117290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2565990" y="254102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52"/>
          <p:cNvSpPr>
            <a:spLocks noChangeShapeType="1"/>
          </p:cNvSpPr>
          <p:nvPr/>
        </p:nvSpPr>
        <p:spPr bwMode="auto">
          <a:xfrm>
            <a:off x="3435940" y="281249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Oval 53"/>
          <p:cNvSpPr>
            <a:spLocks noChangeArrowheads="1"/>
          </p:cNvSpPr>
          <p:nvPr/>
        </p:nvSpPr>
        <p:spPr bwMode="auto">
          <a:xfrm>
            <a:off x="921340" y="296489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54"/>
          <p:cNvSpPr>
            <a:spLocks noChangeArrowheads="1"/>
          </p:cNvSpPr>
          <p:nvPr/>
        </p:nvSpPr>
        <p:spPr bwMode="auto">
          <a:xfrm>
            <a:off x="1073740" y="2812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8" name="Oval 55"/>
          <p:cNvSpPr>
            <a:spLocks noChangeArrowheads="1"/>
          </p:cNvSpPr>
          <p:nvPr/>
        </p:nvSpPr>
        <p:spPr bwMode="auto">
          <a:xfrm>
            <a:off x="921340" y="3726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9" name="Oval 56"/>
          <p:cNvSpPr>
            <a:spLocks noChangeArrowheads="1"/>
          </p:cNvSpPr>
          <p:nvPr/>
        </p:nvSpPr>
        <p:spPr bwMode="auto">
          <a:xfrm>
            <a:off x="2292940" y="33458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20" name="Oval 57"/>
          <p:cNvSpPr>
            <a:spLocks noChangeArrowheads="1"/>
          </p:cNvSpPr>
          <p:nvPr/>
        </p:nvSpPr>
        <p:spPr bwMode="auto">
          <a:xfrm>
            <a:off x="2140540" y="23552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32073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3664540" y="34220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3131140" y="2431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1911940" y="433649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5" name="Line 62"/>
          <p:cNvSpPr>
            <a:spLocks noChangeShapeType="1"/>
          </p:cNvSpPr>
          <p:nvPr/>
        </p:nvSpPr>
        <p:spPr bwMode="auto">
          <a:xfrm>
            <a:off x="2673940" y="372689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63"/>
          <p:cNvSpPr>
            <a:spLocks noChangeShapeType="1"/>
          </p:cNvSpPr>
          <p:nvPr/>
        </p:nvSpPr>
        <p:spPr bwMode="auto">
          <a:xfrm flipH="1">
            <a:off x="2369140" y="464129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64"/>
          <p:cNvSpPr>
            <a:spLocks noChangeShapeType="1"/>
          </p:cNvSpPr>
          <p:nvPr/>
        </p:nvSpPr>
        <p:spPr bwMode="auto">
          <a:xfrm flipH="1" flipV="1">
            <a:off x="1302340" y="410789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2673940" y="4565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2499315" y="404280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2759665" y="3704665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1" name="Text Box 68"/>
          <p:cNvSpPr txBox="1">
            <a:spLocks noChangeArrowheads="1"/>
          </p:cNvSpPr>
          <p:nvPr/>
        </p:nvSpPr>
        <p:spPr bwMode="auto">
          <a:xfrm>
            <a:off x="3031128" y="3236353"/>
            <a:ext cx="468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6</a:t>
            </a:r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35883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3" name="Text Box 70"/>
          <p:cNvSpPr txBox="1">
            <a:spLocks noChangeArrowheads="1"/>
          </p:cNvSpPr>
          <p:nvPr/>
        </p:nvSpPr>
        <p:spPr bwMode="auto">
          <a:xfrm>
            <a:off x="2662828" y="306331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2718390" y="22790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5" name="Text Box 72"/>
          <p:cNvSpPr txBox="1">
            <a:spLocks noChangeArrowheads="1"/>
          </p:cNvSpPr>
          <p:nvPr/>
        </p:nvSpPr>
        <p:spPr bwMode="auto">
          <a:xfrm>
            <a:off x="2216740" y="28886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6" name="Text Box 73"/>
          <p:cNvSpPr txBox="1">
            <a:spLocks noChangeArrowheads="1"/>
          </p:cNvSpPr>
          <p:nvPr/>
        </p:nvSpPr>
        <p:spPr bwMode="auto">
          <a:xfrm>
            <a:off x="1911940" y="31172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8</a:t>
            </a:r>
          </a:p>
        </p:txBody>
      </p:sp>
      <p:sp>
        <p:nvSpPr>
          <p:cNvPr id="37" name="Text Box 74"/>
          <p:cNvSpPr txBox="1">
            <a:spLocks noChangeArrowheads="1"/>
          </p:cNvSpPr>
          <p:nvPr/>
        </p:nvSpPr>
        <p:spPr bwMode="auto">
          <a:xfrm>
            <a:off x="1607140" y="357449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38" name="Text Box 75"/>
          <p:cNvSpPr txBox="1">
            <a:spLocks noChangeArrowheads="1"/>
          </p:cNvSpPr>
          <p:nvPr/>
        </p:nvSpPr>
        <p:spPr bwMode="auto">
          <a:xfrm>
            <a:off x="1443628" y="425076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39" name="Line 76"/>
          <p:cNvSpPr>
            <a:spLocks noChangeShapeType="1"/>
          </p:cNvSpPr>
          <p:nvPr/>
        </p:nvSpPr>
        <p:spPr bwMode="auto">
          <a:xfrm flipV="1">
            <a:off x="1499190" y="2714065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1530940" y="2583890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10</a:t>
            </a:r>
          </a:p>
        </p:txBody>
      </p:sp>
      <p:graphicFrame>
        <p:nvGraphicFramePr>
          <p:cNvPr id="41" name="Group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770039"/>
              </p:ext>
            </p:extLst>
          </p:nvPr>
        </p:nvGraphicFramePr>
        <p:xfrm>
          <a:off x="6636340" y="249499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935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962400" y="1475520"/>
            <a:ext cx="4038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Select first |V|</a:t>
            </a:r>
            <a:r>
              <a:rPr lang="en-US">
                <a:cs typeface="Times New Roman" pitchFamily="18" charset="0"/>
              </a:rPr>
              <a:t>–1 edges which do not generate a cycle</a:t>
            </a:r>
            <a:endParaRPr lang="en-US"/>
          </a:p>
        </p:txBody>
      </p:sp>
      <p:graphicFrame>
        <p:nvGraphicFramePr>
          <p:cNvPr id="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760042"/>
              </p:ext>
            </p:extLst>
          </p:nvPr>
        </p:nvGraphicFramePr>
        <p:xfrm>
          <a:off x="4343400" y="23137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(E,G)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(C,D)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(G,H)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(C,F)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 Box 41"/>
          <p:cNvSpPr txBox="1">
            <a:spLocks noChangeArrowheads="1"/>
          </p:cNvSpPr>
          <p:nvPr/>
        </p:nvSpPr>
        <p:spPr bwMode="auto">
          <a:xfrm>
            <a:off x="587375" y="31519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5</a:t>
            </a:r>
          </a:p>
        </p:txBody>
      </p:sp>
      <p:sp>
        <p:nvSpPr>
          <p:cNvPr id="5" name="Line 42"/>
          <p:cNvSpPr>
            <a:spLocks noChangeShapeType="1"/>
          </p:cNvSpPr>
          <p:nvPr/>
        </p:nvSpPr>
        <p:spPr bwMode="auto">
          <a:xfrm flipH="1">
            <a:off x="3233738" y="3456720"/>
            <a:ext cx="3810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3000375" y="3782158"/>
            <a:ext cx="4794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1</a:t>
            </a:r>
          </a:p>
        </p:txBody>
      </p:sp>
      <p:sp>
        <p:nvSpPr>
          <p:cNvPr id="7" name="Line 45"/>
          <p:cNvSpPr>
            <a:spLocks noChangeShapeType="1"/>
          </p:cNvSpPr>
          <p:nvPr/>
        </p:nvSpPr>
        <p:spPr bwMode="auto">
          <a:xfrm flipV="1">
            <a:off x="2286000" y="2618520"/>
            <a:ext cx="533400" cy="762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Line 48"/>
          <p:cNvSpPr>
            <a:spLocks noChangeShapeType="1"/>
          </p:cNvSpPr>
          <p:nvPr/>
        </p:nvSpPr>
        <p:spPr bwMode="auto">
          <a:xfrm flipV="1">
            <a:off x="1828800" y="3532920"/>
            <a:ext cx="1600200" cy="838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49"/>
          <p:cNvSpPr>
            <a:spLocks noChangeShapeType="1"/>
          </p:cNvSpPr>
          <p:nvPr/>
        </p:nvSpPr>
        <p:spPr bwMode="auto">
          <a:xfrm flipV="1">
            <a:off x="762000" y="3075720"/>
            <a:ext cx="76200" cy="533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51"/>
          <p:cNvSpPr>
            <a:spLocks noChangeShapeType="1"/>
          </p:cNvSpPr>
          <p:nvPr/>
        </p:nvSpPr>
        <p:spPr bwMode="auto">
          <a:xfrm>
            <a:off x="2178050" y="2347058"/>
            <a:ext cx="6096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52"/>
          <p:cNvSpPr>
            <a:spLocks noChangeShapeType="1"/>
          </p:cNvSpPr>
          <p:nvPr/>
        </p:nvSpPr>
        <p:spPr bwMode="auto">
          <a:xfrm>
            <a:off x="3048000" y="2618520"/>
            <a:ext cx="381000" cy="6096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53"/>
          <p:cNvSpPr>
            <a:spLocks noChangeArrowheads="1"/>
          </p:cNvSpPr>
          <p:nvPr/>
        </p:nvSpPr>
        <p:spPr bwMode="auto">
          <a:xfrm>
            <a:off x="533400" y="2770920"/>
            <a:ext cx="533400" cy="5334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Oval 54"/>
          <p:cNvSpPr>
            <a:spLocks noChangeArrowheads="1"/>
          </p:cNvSpPr>
          <p:nvPr/>
        </p:nvSpPr>
        <p:spPr bwMode="auto">
          <a:xfrm>
            <a:off x="685800" y="2618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A</a:t>
            </a:r>
          </a:p>
        </p:txBody>
      </p:sp>
      <p:sp>
        <p:nvSpPr>
          <p:cNvPr id="14" name="Oval 55"/>
          <p:cNvSpPr>
            <a:spLocks noChangeArrowheads="1"/>
          </p:cNvSpPr>
          <p:nvPr/>
        </p:nvSpPr>
        <p:spPr bwMode="auto">
          <a:xfrm>
            <a:off x="533400" y="3532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H</a:t>
            </a:r>
          </a:p>
        </p:txBody>
      </p:sp>
      <p:sp>
        <p:nvSpPr>
          <p:cNvPr id="15" name="Oval 56"/>
          <p:cNvSpPr>
            <a:spLocks noChangeArrowheads="1"/>
          </p:cNvSpPr>
          <p:nvPr/>
        </p:nvSpPr>
        <p:spPr bwMode="auto">
          <a:xfrm>
            <a:off x="1905000" y="31519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B</a:t>
            </a:r>
          </a:p>
        </p:txBody>
      </p:sp>
      <p:sp>
        <p:nvSpPr>
          <p:cNvPr id="16" name="Oval 57"/>
          <p:cNvSpPr>
            <a:spLocks noChangeArrowheads="1"/>
          </p:cNvSpPr>
          <p:nvPr/>
        </p:nvSpPr>
        <p:spPr bwMode="auto">
          <a:xfrm>
            <a:off x="1752600" y="21613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F</a:t>
            </a:r>
          </a:p>
        </p:txBody>
      </p:sp>
      <p:sp>
        <p:nvSpPr>
          <p:cNvPr id="17" name="Oval 58"/>
          <p:cNvSpPr>
            <a:spLocks noChangeArrowheads="1"/>
          </p:cNvSpPr>
          <p:nvPr/>
        </p:nvSpPr>
        <p:spPr bwMode="auto">
          <a:xfrm>
            <a:off x="28194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E</a:t>
            </a:r>
          </a:p>
        </p:txBody>
      </p:sp>
      <p:sp>
        <p:nvSpPr>
          <p:cNvPr id="18" name="Oval 59"/>
          <p:cNvSpPr>
            <a:spLocks noChangeArrowheads="1"/>
          </p:cNvSpPr>
          <p:nvPr/>
        </p:nvSpPr>
        <p:spPr bwMode="auto">
          <a:xfrm>
            <a:off x="3276600" y="32281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D</a:t>
            </a:r>
          </a:p>
        </p:txBody>
      </p:sp>
      <p:sp>
        <p:nvSpPr>
          <p:cNvPr id="19" name="Oval 60"/>
          <p:cNvSpPr>
            <a:spLocks noChangeArrowheads="1"/>
          </p:cNvSpPr>
          <p:nvPr/>
        </p:nvSpPr>
        <p:spPr bwMode="auto">
          <a:xfrm>
            <a:off x="2743200" y="2237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C</a:t>
            </a:r>
          </a:p>
        </p:txBody>
      </p:sp>
      <p:sp>
        <p:nvSpPr>
          <p:cNvPr id="20" name="Oval 61"/>
          <p:cNvSpPr>
            <a:spLocks noChangeArrowheads="1"/>
          </p:cNvSpPr>
          <p:nvPr/>
        </p:nvSpPr>
        <p:spPr bwMode="auto">
          <a:xfrm>
            <a:off x="1524000" y="4142520"/>
            <a:ext cx="457200" cy="4572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b="1"/>
              <a:t>G</a:t>
            </a:r>
          </a:p>
        </p:txBody>
      </p:sp>
      <p:sp>
        <p:nvSpPr>
          <p:cNvPr id="21" name="Line 64"/>
          <p:cNvSpPr>
            <a:spLocks noChangeShapeType="1"/>
          </p:cNvSpPr>
          <p:nvPr/>
        </p:nvSpPr>
        <p:spPr bwMode="auto">
          <a:xfrm flipH="1" flipV="1">
            <a:off x="914400" y="3913920"/>
            <a:ext cx="609600" cy="381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Box 66"/>
          <p:cNvSpPr txBox="1">
            <a:spLocks noChangeArrowheads="1"/>
          </p:cNvSpPr>
          <p:nvPr/>
        </p:nvSpPr>
        <p:spPr bwMode="auto">
          <a:xfrm>
            <a:off x="2111375" y="3848833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2</a:t>
            </a:r>
          </a:p>
        </p:txBody>
      </p:sp>
      <p:sp>
        <p:nvSpPr>
          <p:cNvPr id="23" name="Text Box 69"/>
          <p:cNvSpPr txBox="1">
            <a:spLocks noChangeArrowheads="1"/>
          </p:cNvSpPr>
          <p:nvPr/>
        </p:nvSpPr>
        <p:spPr bwMode="auto">
          <a:xfrm>
            <a:off x="3200400" y="26947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4" name="Text Box 71"/>
          <p:cNvSpPr txBox="1">
            <a:spLocks noChangeArrowheads="1"/>
          </p:cNvSpPr>
          <p:nvPr/>
        </p:nvSpPr>
        <p:spPr bwMode="auto">
          <a:xfrm>
            <a:off x="2330450" y="2085120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sp>
        <p:nvSpPr>
          <p:cNvPr id="25" name="Text Box 75"/>
          <p:cNvSpPr txBox="1">
            <a:spLocks noChangeArrowheads="1"/>
          </p:cNvSpPr>
          <p:nvPr/>
        </p:nvSpPr>
        <p:spPr bwMode="auto">
          <a:xfrm>
            <a:off x="1055688" y="405679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3</a:t>
            </a:r>
          </a:p>
        </p:txBody>
      </p:sp>
      <p:graphicFrame>
        <p:nvGraphicFramePr>
          <p:cNvPr id="26" name="Group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185311"/>
              </p:ext>
            </p:extLst>
          </p:nvPr>
        </p:nvGraphicFramePr>
        <p:xfrm>
          <a:off x="6248400" y="2301020"/>
          <a:ext cx="1600200" cy="268224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edge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</a:t>
                      </a:r>
                      <a:r>
                        <a:rPr kumimoji="0" lang="en-US" sz="16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v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1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(B,H)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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(A,H)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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(D,F)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(A,B)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(A,F)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sym typeface="Symbol" pitchFamily="18" charset="2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" name="Text Box 116"/>
          <p:cNvSpPr txBox="1">
            <a:spLocks noChangeArrowheads="1"/>
          </p:cNvSpPr>
          <p:nvPr/>
        </p:nvSpPr>
        <p:spPr bwMode="auto">
          <a:xfrm>
            <a:off x="4572000" y="4980720"/>
            <a:ext cx="2895600" cy="146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Done</a:t>
            </a:r>
          </a:p>
          <a:p>
            <a:pPr>
              <a:spcBef>
                <a:spcPct val="50000"/>
              </a:spcBef>
            </a:pPr>
            <a:r>
              <a:rPr lang="en-US" b="1"/>
              <a:t>Total Cost = </a:t>
            </a:r>
            <a:r>
              <a:rPr lang="en-US" b="1">
                <a:sym typeface="Symbol" pitchFamily="18" charset="2"/>
              </a:rPr>
              <a:t> </a:t>
            </a:r>
            <a:r>
              <a:rPr lang="en-US" b="1" i="1"/>
              <a:t>d</a:t>
            </a:r>
            <a:r>
              <a:rPr lang="en-US" b="1" i="1" baseline="-25000"/>
              <a:t>v </a:t>
            </a:r>
            <a:r>
              <a:rPr lang="en-US" b="1" i="1"/>
              <a:t>= 21</a:t>
            </a:r>
          </a:p>
          <a:p>
            <a:pPr>
              <a:spcBef>
                <a:spcPct val="50000"/>
              </a:spcBef>
            </a:pPr>
            <a:endParaRPr lang="en-US" b="1"/>
          </a:p>
        </p:txBody>
      </p:sp>
      <p:sp>
        <p:nvSpPr>
          <p:cNvPr id="28" name="Text Box 117"/>
          <p:cNvSpPr txBox="1">
            <a:spLocks noChangeArrowheads="1"/>
          </p:cNvSpPr>
          <p:nvPr/>
        </p:nvSpPr>
        <p:spPr bwMode="auto">
          <a:xfrm>
            <a:off x="2274888" y="2869345"/>
            <a:ext cx="304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1"/>
              <a:t>4</a:t>
            </a:r>
          </a:p>
        </p:txBody>
      </p:sp>
      <p:sp>
        <p:nvSpPr>
          <p:cNvPr id="29" name="Text Box 118"/>
          <p:cNvSpPr txBox="1">
            <a:spLocks noChangeArrowheads="1"/>
          </p:cNvSpPr>
          <p:nvPr/>
        </p:nvSpPr>
        <p:spPr bwMode="auto">
          <a:xfrm>
            <a:off x="7772400" y="3805970"/>
            <a:ext cx="457200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cs typeface="Times New Roman" pitchFamily="18" charset="0"/>
              </a:rPr>
              <a:t>}</a:t>
            </a:r>
            <a:endParaRPr lang="en-US" sz="6600"/>
          </a:p>
        </p:txBody>
      </p:sp>
      <p:sp>
        <p:nvSpPr>
          <p:cNvPr id="30" name="Text Box 119"/>
          <p:cNvSpPr txBox="1">
            <a:spLocks noChangeArrowheads="1"/>
          </p:cNvSpPr>
          <p:nvPr/>
        </p:nvSpPr>
        <p:spPr bwMode="auto">
          <a:xfrm>
            <a:off x="8020050" y="4163158"/>
            <a:ext cx="9906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not </a:t>
            </a:r>
          </a:p>
          <a:p>
            <a:r>
              <a:rPr lang="en-US" sz="1400"/>
              <a:t>considered</a:t>
            </a:r>
          </a:p>
        </p:txBody>
      </p:sp>
      <p:sp>
        <p:nvSpPr>
          <p:cNvPr id="3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/>
              <a:t>Kruskal’s</a:t>
            </a:r>
            <a:r>
              <a:rPr lang="en-US" sz="2800" dirty="0"/>
              <a:t> algorithm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24452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https://visualgo.net/en/mst?slide=1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0178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/>
              <a:t>	</a:t>
            </a:r>
            <a:r>
              <a:rPr lang="en-US" b="1" i="1" dirty="0"/>
              <a:t>G</a:t>
            </a:r>
            <a:r>
              <a:rPr lang="en-US" b="1" dirty="0"/>
              <a:t> = (</a:t>
            </a:r>
            <a:r>
              <a:rPr lang="en-US" b="1" i="1" dirty="0"/>
              <a:t>V</a:t>
            </a:r>
            <a:r>
              <a:rPr lang="en-US" b="1" dirty="0"/>
              <a:t>,</a:t>
            </a:r>
            <a:r>
              <a:rPr lang="en-US" b="1" i="1" dirty="0"/>
              <a:t>E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Weight </a:t>
            </a:r>
            <a:r>
              <a:rPr lang="en-US" b="1" i="1" dirty="0"/>
              <a:t>W</a:t>
            </a:r>
            <a:endParaRPr 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4148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429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lvl="1"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Spanning tree</a:t>
            </a:r>
            <a:r>
              <a:rPr lang="en-US" altLang="en-US" sz="2400">
                <a:latin typeface="Tahoma" pitchFamily="34" charset="0"/>
              </a:rPr>
              <a:t>: </a:t>
            </a:r>
            <a:r>
              <a:rPr lang="en-US" altLang="en-US">
                <a:latin typeface="Tahoma" pitchFamily="34" charset="0"/>
                <a:cs typeface="Tahoma" pitchFamily="34" charset="0"/>
              </a:rPr>
              <a:t>A spanning tree is a sub-graph of a graph that contains or connects all the vertices and has no cycle. 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6077093" y="1941513"/>
            <a:ext cx="2311400" cy="1825625"/>
            <a:chOff x="3863" y="1223"/>
            <a:chExt cx="1456" cy="1150"/>
          </a:xfrm>
        </p:grpSpPr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4766" y="2079"/>
              <a:ext cx="553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4765" y="1559"/>
              <a:ext cx="553" cy="0"/>
            </a:xfrm>
            <a:prstGeom prst="line">
              <a:avLst/>
            </a:prstGeom>
            <a:noFill/>
            <a:ln w="508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4296" y="1223"/>
              <a:ext cx="490" cy="336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 flipV="1">
              <a:off x="3901" y="1233"/>
              <a:ext cx="399" cy="39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 flipH="1" flipV="1">
              <a:off x="3905" y="1609"/>
              <a:ext cx="400" cy="759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 flipV="1">
              <a:off x="4299" y="2088"/>
              <a:ext cx="479" cy="285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3863" y="2150"/>
              <a:ext cx="462" cy="217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89761"/>
              </p:ext>
            </p:extLst>
          </p:nvPr>
        </p:nvGraphicFramePr>
        <p:xfrm>
          <a:off x="573736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736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493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2800" dirty="0"/>
              <a:t>Minimum Spanning Trees (MST)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57200" y="1600200"/>
            <a:ext cx="5259388" cy="2771775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Undirected, connected graph </a:t>
            </a:r>
          </a:p>
          <a:p>
            <a:pPr marL="0" indent="0">
              <a:lnSpc>
                <a:spcPct val="120000"/>
              </a:lnSpc>
              <a:buNone/>
              <a:defRPr/>
            </a:pPr>
            <a:r>
              <a:rPr lang="en-US" i="1" dirty="0"/>
              <a:t>	</a:t>
            </a:r>
            <a:r>
              <a:rPr lang="en-US" b="1" i="1" dirty="0"/>
              <a:t>G</a:t>
            </a:r>
            <a:r>
              <a:rPr lang="en-US" b="1" dirty="0"/>
              <a:t> = (</a:t>
            </a:r>
            <a:r>
              <a:rPr lang="en-US" b="1" i="1" dirty="0"/>
              <a:t>V</a:t>
            </a:r>
            <a:r>
              <a:rPr lang="en-US" b="1" dirty="0"/>
              <a:t>,</a:t>
            </a:r>
            <a:r>
              <a:rPr lang="en-US" b="1" i="1" dirty="0"/>
              <a:t>E</a:t>
            </a:r>
            <a:r>
              <a:rPr lang="en-US" b="1" dirty="0"/>
              <a:t>)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  <a:defRPr/>
            </a:pPr>
            <a:r>
              <a:rPr lang="en-US" dirty="0"/>
              <a:t>Weight </a:t>
            </a:r>
            <a:r>
              <a:rPr lang="en-US" b="1" i="1" dirty="0"/>
              <a:t>W</a:t>
            </a:r>
            <a:endParaRPr lang="en-US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596900" y="4438650"/>
            <a:ext cx="8358188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130000"/>
              </a:lnSpc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en-US" sz="2400" b="1">
                <a:latin typeface="Tahoma" pitchFamily="34" charset="0"/>
              </a:rPr>
              <a:t>Minimum spanning tree</a:t>
            </a:r>
            <a:r>
              <a:rPr lang="en-US" altLang="en-US" sz="2400">
                <a:latin typeface="Tahoma" pitchFamily="34" charset="0"/>
              </a:rPr>
              <a:t> (</a:t>
            </a:r>
            <a:r>
              <a:rPr lang="en-US" altLang="en-US" sz="2400" b="1">
                <a:latin typeface="Tahoma" pitchFamily="34" charset="0"/>
              </a:rPr>
              <a:t>MST</a:t>
            </a:r>
            <a:r>
              <a:rPr lang="en-US" altLang="en-US" sz="2400">
                <a:latin typeface="Tahoma" pitchFamily="34" charset="0"/>
              </a:rPr>
              <a:t>): Spanning tree where total weight of the tree is minimum.</a:t>
            </a:r>
            <a:endParaRPr lang="en-GB" altLang="en-US" sz="2400" i="1">
              <a:latin typeface="Tahoma" pitchFamily="34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35688" y="1958975"/>
            <a:ext cx="2311400" cy="1741488"/>
            <a:chOff x="3865" y="1234"/>
            <a:chExt cx="1456" cy="1097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4768" y="1586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767" y="2052"/>
              <a:ext cx="55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 flipV="1">
              <a:off x="3923" y="1589"/>
              <a:ext cx="399" cy="74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3865" y="2108"/>
              <a:ext cx="433" cy="223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V="1">
              <a:off x="3935" y="1589"/>
              <a:ext cx="841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 flipV="1">
              <a:off x="4761" y="1589"/>
              <a:ext cx="5" cy="46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3910" y="1234"/>
              <a:ext cx="348" cy="35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792788" y="1685925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2" name="Photo Editor Photo" r:id="rId3" imgW="2685714" imgH="2066667" progId="MSPhotoEd.3">
                  <p:embed/>
                </p:oleObj>
              </mc:Choice>
              <mc:Fallback>
                <p:oleObj name="Photo Editor Photo" r:id="rId3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788" y="1685925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94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/>
              <a:t>Applications of Minimum Spanning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186515"/>
            <a:ext cx="85621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Consider n stations are to be linked using a communication network &amp; laying of communication links between any two stations involves a cost.</a:t>
            </a:r>
            <a:br>
              <a:rPr lang="en-US" dirty="0"/>
            </a:br>
            <a:r>
              <a:rPr lang="en-US" dirty="0"/>
              <a:t>The ideal solution would be to extract a subgraph termed as minimum cost spanning tree.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construct highways or railroads spanning several cities then we can use the concept of minimum spanning trees.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Designing Local Area Networks.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Laying pipelines connecting offshore drilling sites, refineries and consumer markets.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/>
              <a:t>Suppose you want to apply a set of houses with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Electric Power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Water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Telephone lines</a:t>
            </a:r>
          </a:p>
          <a:p>
            <a:pPr marL="742950" lvl="1" indent="-285750" algn="just">
              <a:buFont typeface="Wingdings" panose="05000000000000000000" pitchFamily="2" charset="2"/>
              <a:buChar char="v"/>
            </a:pPr>
            <a:r>
              <a:rPr lang="en-US" dirty="0"/>
              <a:t>Sewage lines</a:t>
            </a:r>
          </a:p>
          <a:p>
            <a:pPr lvl="1" algn="just"/>
            <a:r>
              <a:rPr lang="en-US" dirty="0"/>
              <a:t>To reduce cost, you can connect houses with minimum cost spanning trees.</a:t>
            </a:r>
          </a:p>
        </p:txBody>
      </p:sp>
    </p:spTree>
    <p:extLst>
      <p:ext uri="{BB962C8B-B14F-4D97-AF65-F5344CB8AC3E}">
        <p14:creationId xmlns:p14="http://schemas.microsoft.com/office/powerpoint/2010/main" val="18529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Algorithms for Obtaining the MST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304798" y="2435897"/>
            <a:ext cx="85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Prim's Algorithm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 err="1"/>
              <a:t>Kruskal's</a:t>
            </a:r>
            <a:r>
              <a:rPr lang="en-US" sz="24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marL="285750" indent="-285750">
              <a:lnSpc>
                <a:spcPct val="200000"/>
              </a:lnSpc>
            </a:pPr>
            <a:r>
              <a:rPr lang="en-US" sz="4400" dirty="0"/>
              <a:t>Prim's Algorithm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90945" y="2202873"/>
            <a:ext cx="8395855" cy="39232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Vertex based algorithm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Grows a single </a:t>
            </a:r>
            <a:r>
              <a:rPr lang="da-DK" sz="2400" b="1" dirty="0">
                <a:solidFill>
                  <a:schemeClr val="tx1"/>
                </a:solidFill>
              </a:rPr>
              <a:t>MST </a:t>
            </a:r>
            <a:r>
              <a:rPr lang="da-DK" sz="2400" b="1" i="1" dirty="0">
                <a:solidFill>
                  <a:schemeClr val="tx1"/>
                </a:solidFill>
              </a:rPr>
              <a:t>T</a:t>
            </a:r>
            <a:r>
              <a:rPr lang="da-DK" sz="2400" dirty="0">
                <a:solidFill>
                  <a:schemeClr val="tx1"/>
                </a:solidFill>
              </a:rPr>
              <a:t> one vertex at a time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The set </a:t>
            </a:r>
            <a:r>
              <a:rPr lang="da-DK" sz="2400" b="1" i="1" dirty="0">
                <a:solidFill>
                  <a:schemeClr val="tx1"/>
                </a:solidFill>
              </a:rPr>
              <a:t>S</a:t>
            </a:r>
            <a:r>
              <a:rPr lang="da-DK" sz="2400" dirty="0">
                <a:solidFill>
                  <a:schemeClr val="tx1"/>
                </a:solidFill>
              </a:rPr>
              <a:t> covers the portion of </a:t>
            </a:r>
            <a:r>
              <a:rPr lang="da-DK" sz="2400" b="1" i="1" dirty="0">
                <a:solidFill>
                  <a:schemeClr val="tx1"/>
                </a:solidFill>
              </a:rPr>
              <a:t>T</a:t>
            </a:r>
            <a:r>
              <a:rPr lang="da-DK" sz="2400" dirty="0">
                <a:solidFill>
                  <a:schemeClr val="tx1"/>
                </a:solidFill>
              </a:rPr>
              <a:t> that was </a:t>
            </a:r>
            <a:r>
              <a:rPr lang="da-DK" sz="2400" i="1" dirty="0">
                <a:solidFill>
                  <a:schemeClr val="tx1"/>
                </a:solidFill>
              </a:rPr>
              <a:t>already computed</a:t>
            </a: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endParaRPr lang="da-DK" sz="2400" i="1" dirty="0">
              <a:solidFill>
                <a:schemeClr val="tx1"/>
              </a:solidFill>
            </a:endParaRPr>
          </a:p>
          <a:p>
            <a:pPr marL="342900" indent="-342900" algn="just">
              <a:lnSpc>
                <a:spcPct val="140000"/>
              </a:lnSpc>
              <a:buFont typeface="Wingdings" panose="05000000000000000000" pitchFamily="2" charset="2"/>
              <a:buChar char="v"/>
              <a:defRPr/>
            </a:pPr>
            <a:r>
              <a:rPr lang="da-DK" sz="2400" dirty="0">
                <a:solidFill>
                  <a:schemeClr val="tx1"/>
                </a:solidFill>
              </a:rPr>
              <a:t>Annotate all vertices </a:t>
            </a:r>
            <a:r>
              <a:rPr lang="da-DK" sz="2400" b="1" i="1" dirty="0">
                <a:solidFill>
                  <a:schemeClr val="tx1"/>
                </a:solidFill>
              </a:rPr>
              <a:t>v</a:t>
            </a:r>
            <a:r>
              <a:rPr lang="da-DK" sz="2400" i="1" dirty="0">
                <a:solidFill>
                  <a:schemeClr val="tx1"/>
                </a:solidFill>
              </a:rPr>
              <a:t> </a:t>
            </a:r>
            <a:r>
              <a:rPr lang="da-DK" sz="2400" dirty="0">
                <a:solidFill>
                  <a:schemeClr val="tx1"/>
                </a:solidFill>
              </a:rPr>
              <a:t>outside of the set </a:t>
            </a:r>
            <a:r>
              <a:rPr lang="da-DK" sz="2400" b="1" i="1" dirty="0">
                <a:solidFill>
                  <a:schemeClr val="tx1"/>
                </a:solidFill>
              </a:rPr>
              <a:t>S</a:t>
            </a:r>
            <a:r>
              <a:rPr lang="da-DK" sz="2400" i="1" dirty="0">
                <a:solidFill>
                  <a:schemeClr val="tx1"/>
                </a:solidFill>
              </a:rPr>
              <a:t>.</a:t>
            </a:r>
            <a:r>
              <a:rPr lang="da-DK" sz="2400" dirty="0">
                <a:solidFill>
                  <a:schemeClr val="tx1"/>
                </a:solidFill>
              </a:rPr>
              <a:t> The </a:t>
            </a:r>
            <a:r>
              <a:rPr lang="da-DK" sz="2400" i="1" dirty="0">
                <a:solidFill>
                  <a:schemeClr val="tx1"/>
                </a:solidFill>
              </a:rPr>
              <a:t>minimum weight</a:t>
            </a:r>
            <a:r>
              <a:rPr lang="da-DK" sz="2400" dirty="0">
                <a:solidFill>
                  <a:schemeClr val="tx1"/>
                </a:solidFill>
              </a:rPr>
              <a:t> of an edge that connects </a:t>
            </a:r>
            <a:r>
              <a:rPr lang="da-DK" sz="2400" b="1" i="1" dirty="0">
                <a:solidFill>
                  <a:schemeClr val="tx1"/>
                </a:solidFill>
              </a:rPr>
              <a:t>v</a:t>
            </a:r>
            <a:r>
              <a:rPr lang="da-DK" sz="2400" i="1" dirty="0">
                <a:solidFill>
                  <a:schemeClr val="tx1"/>
                </a:solidFill>
              </a:rPr>
              <a:t> </a:t>
            </a:r>
            <a:r>
              <a:rPr lang="da-DK" sz="2400" dirty="0">
                <a:solidFill>
                  <a:schemeClr val="tx1"/>
                </a:solidFill>
              </a:rPr>
              <a:t>to a vertex in </a:t>
            </a:r>
            <a:r>
              <a:rPr lang="da-DK" sz="2400" b="1" i="1" dirty="0">
                <a:solidFill>
                  <a:schemeClr val="tx1"/>
                </a:solidFill>
              </a:rPr>
              <a:t>S </a:t>
            </a:r>
            <a:r>
              <a:rPr lang="da-DK" sz="2400" dirty="0">
                <a:solidFill>
                  <a:schemeClr val="tx1"/>
                </a:solidFill>
              </a:rPr>
              <a:t>is</a:t>
            </a:r>
            <a:r>
              <a:rPr lang="da-DK" sz="2400" i="1" dirty="0">
                <a:solidFill>
                  <a:schemeClr val="tx1"/>
                </a:solidFill>
              </a:rPr>
              <a:t> </a:t>
            </a:r>
            <a:r>
              <a:rPr lang="da-DK" sz="2400" b="1" i="1" dirty="0">
                <a:solidFill>
                  <a:schemeClr val="tx1"/>
                </a:solidFill>
              </a:rPr>
              <a:t>w</a:t>
            </a:r>
            <a:r>
              <a:rPr lang="da-DK" sz="2400" i="1" dirty="0">
                <a:solidFill>
                  <a:schemeClr val="tx1"/>
                </a:solidFill>
              </a:rPr>
              <a:t>.</a:t>
            </a:r>
            <a:br>
              <a:rPr lang="da-DK" sz="2400" i="1" dirty="0">
                <a:solidFill>
                  <a:schemeClr val="tx1"/>
                </a:solidFill>
              </a:rPr>
            </a:br>
            <a:r>
              <a:rPr lang="da-DK" sz="2400" i="1" dirty="0">
                <a:solidFill>
                  <a:schemeClr val="tx1"/>
                </a:solidFill>
              </a:rPr>
              <a:t>(</a:t>
            </a:r>
            <a:r>
              <a:rPr lang="da-DK" sz="2400" b="1" dirty="0">
                <a:solidFill>
                  <a:schemeClr val="tx1"/>
                </a:solidFill>
              </a:rPr>
              <a:t>w</a:t>
            </a:r>
            <a:r>
              <a:rPr lang="da-DK" sz="2400" dirty="0">
                <a:solidFill>
                  <a:schemeClr val="tx1"/>
                </a:solidFill>
              </a:rPr>
              <a:t> = </a:t>
            </a:r>
            <a:r>
              <a:rPr lang="da-DK" sz="2400" b="1" dirty="0">
                <a:solidFill>
                  <a:schemeClr val="tx1"/>
                </a:solidFill>
                <a:latin typeface="Symbol" panose="05050102010706020507" pitchFamily="18" charset="2"/>
              </a:rPr>
              <a:t>¥</a:t>
            </a:r>
            <a:r>
              <a:rPr lang="da-DK" sz="2400" dirty="0">
                <a:solidFill>
                  <a:schemeClr val="tx1"/>
                </a:solidFill>
              </a:rPr>
              <a:t> if no edge exists)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5329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992D6B-097D-40DE-ABA1-257B7BC66A5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3D1B74-813B-471E-8447-D8EB1FF5DAB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C9D32DF-0AA0-4903-B3AC-14238529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120</TotalTime>
  <Words>3625</Words>
  <Application>Microsoft Office PowerPoint</Application>
  <PresentationFormat>On-screen Show (4:3)</PresentationFormat>
  <Paragraphs>1865</Paragraphs>
  <Slides>45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Calibri</vt:lpstr>
      <vt:lpstr>Corbel</vt:lpstr>
      <vt:lpstr>Symbol</vt:lpstr>
      <vt:lpstr>Tahoma</vt:lpstr>
      <vt:lpstr>Times New Roman</vt:lpstr>
      <vt:lpstr>Verdana</vt:lpstr>
      <vt:lpstr>Wingdings</vt:lpstr>
      <vt:lpstr>Spectrum</vt:lpstr>
      <vt:lpstr>Photo Editor Photo</vt:lpstr>
      <vt:lpstr>Spanning Tree</vt:lpstr>
      <vt:lpstr>Lecture Outline</vt:lpstr>
      <vt:lpstr>Spanning Tree</vt:lpstr>
      <vt:lpstr>Minimum Spanning Trees (MST)</vt:lpstr>
      <vt:lpstr>PowerPoint Presentation</vt:lpstr>
      <vt:lpstr>PowerPoint Presentation</vt:lpstr>
      <vt:lpstr>Applications of Minimum Spanning Tree</vt:lpstr>
      <vt:lpstr>Algorithms for Obtaining the MST</vt:lpstr>
      <vt:lpstr>Prim's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Kruskal's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39</cp:revision>
  <dcterms:created xsi:type="dcterms:W3CDTF">2018-12-10T17:20:29Z</dcterms:created>
  <dcterms:modified xsi:type="dcterms:W3CDTF">2020-12-04T17:22:38Z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