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6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77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832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20_21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5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  <a:solidFill>
            <a:schemeClr val="accent1"/>
          </a:solidFill>
        </p:grpSpPr>
        <p:sp>
          <p:nvSpPr>
            <p:cNvPr id="66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7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 dirty="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8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テキスト ボックス 78"/>
          <p:cNvSpPr txBox="1"/>
          <p:nvPr/>
        </p:nvSpPr>
        <p:spPr>
          <a:xfrm>
            <a:off x="7754333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287058" y="3124200"/>
            <a:ext cx="1593706" cy="4191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1 2 5 9 8</a:t>
            </a:r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335494" y="611807"/>
            <a:ext cx="4693706" cy="239025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953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228600" y="5259388"/>
            <a:ext cx="708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vertex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</a:p>
        </p:txBody>
      </p:sp>
      <p:grpSp>
        <p:nvGrpSpPr>
          <p:cNvPr id="33" name="Group 41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4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8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7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2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5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4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8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4" name="Group 62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7" name="Group 65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0" name="Line 66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1" name="Group 69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4" name="Line 70"/>
          <p:cNvSpPr>
            <a:spLocks noChangeShapeType="1"/>
          </p:cNvSpPr>
          <p:nvPr/>
        </p:nvSpPr>
        <p:spPr bwMode="auto">
          <a:xfrm flipV="1">
            <a:off x="5867400" y="2362200"/>
            <a:ext cx="1600200" cy="685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Rectangle 71"/>
          <p:cNvSpPr txBox="1">
            <a:spLocks noChangeArrowheads="1"/>
          </p:cNvSpPr>
          <p:nvPr/>
        </p:nvSpPr>
        <p:spPr>
          <a:xfrm>
            <a:off x="304800" y="59436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lang="en-US" altLang="ja-JP" sz="3200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(6).</a:t>
            </a:r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9" name="Line 75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テキスト ボックス 78"/>
          <p:cNvSpPr txBox="1"/>
          <p:nvPr/>
        </p:nvSpPr>
        <p:spPr>
          <a:xfrm>
            <a:off x="7792094" y="342390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465723" y="2971800"/>
            <a:ext cx="1311898" cy="4442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2393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build="p" autoUpdateAnimBg="0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029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 from either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81"/>
          <p:cNvSpPr>
            <a:spLocks noChangeArrowheads="1"/>
          </p:cNvSpPr>
          <p:nvPr/>
        </p:nvSpPr>
        <p:spPr bwMode="auto">
          <a:xfrm>
            <a:off x="3810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77" name="テキスト ボックス 82"/>
          <p:cNvSpPr txBox="1"/>
          <p:nvPr/>
        </p:nvSpPr>
        <p:spPr>
          <a:xfrm>
            <a:off x="7788888" y="35110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21613" y="3002082"/>
            <a:ext cx="1593706" cy="4283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</a:t>
            </a:r>
          </a:p>
        </p:txBody>
      </p:sp>
      <p:sp>
        <p:nvSpPr>
          <p:cNvPr id="78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40364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8" name="Line 84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Rectangle 85"/>
          <p:cNvSpPr>
            <a:spLocks noChangeArrowheads="1"/>
          </p:cNvSpPr>
          <p:nvPr/>
        </p:nvSpPr>
        <p:spPr bwMode="auto">
          <a:xfrm>
            <a:off x="441325" y="6034088"/>
            <a:ext cx="444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do a </a:t>
            </a:r>
            <a:r>
              <a:rPr kumimoji="0" lang="en-US" altLang="ja-JP" sz="3200" dirty="0" err="1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(7)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0" name="Oval 86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4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  <a:endParaRPr kumimoji="0" lang="ja-JP" altLang="en-US" sz="2400" dirty="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Line 8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3" name="テキスト ボックス 90"/>
          <p:cNvSpPr txBox="1"/>
          <p:nvPr/>
        </p:nvSpPr>
        <p:spPr>
          <a:xfrm>
            <a:off x="7510286" y="34025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902108" y="3041650"/>
            <a:ext cx="1875513" cy="3744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1 2 5 9 6 4</a:t>
            </a:r>
          </a:p>
        </p:txBody>
      </p:sp>
      <p:sp>
        <p:nvSpPr>
          <p:cNvPr id="85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550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454025" indent="-454025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Tx/>
              <a:buNone/>
              <a:defRPr sz="3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60475" indent="-346075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00200" indent="-33972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939925" indent="-3317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229076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2625725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970213" indent="-344488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3313113" indent="-344488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altLang="ja-JP" dirty="0"/>
              <a:t>Label vertex 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 and return to </a:t>
            </a:r>
            <a:r>
              <a:rPr lang="en-US" altLang="ja-JP" dirty="0">
                <a:solidFill>
                  <a:srgbClr val="FF0000"/>
                </a:solidFill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1165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510286" y="3453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902108" y="2799195"/>
            <a:ext cx="1875513" cy="654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1 2 5 9 6 7</a:t>
            </a: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4" y="595100"/>
            <a:ext cx="4693706" cy="36086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929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Line 91"/>
          <p:cNvSpPr>
            <a:spLocks noChangeShapeType="1"/>
          </p:cNvSpPr>
          <p:nvPr/>
        </p:nvSpPr>
        <p:spPr bwMode="auto">
          <a:xfrm flipH="1">
            <a:off x="1150938" y="4302125"/>
            <a:ext cx="1736725" cy="63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8" name="テキスト ボックス 93"/>
          <p:cNvSpPr txBox="1"/>
          <p:nvPr/>
        </p:nvSpPr>
        <p:spPr>
          <a:xfrm>
            <a:off x="8118466" y="29012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3915" y="2514600"/>
            <a:ext cx="1593706" cy="457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1  2 5 9 6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478050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71828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63" name="Rectangle 69"/>
          <p:cNvSpPr txBox="1">
            <a:spLocks noChangeArrowheads="1"/>
          </p:cNvSpPr>
          <p:nvPr/>
        </p:nvSpPr>
        <p:spPr>
          <a:xfrm>
            <a:off x="381000" y="54102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6.</a:t>
            </a:r>
          </a:p>
        </p:txBody>
      </p:sp>
      <p:grpSp>
        <p:nvGrpSpPr>
          <p:cNvPr id="64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7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1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4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5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7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8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0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1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2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7" name="テキスト ボックス 93"/>
          <p:cNvSpPr txBox="1"/>
          <p:nvPr/>
        </p:nvSpPr>
        <p:spPr>
          <a:xfrm>
            <a:off x="7795815" y="278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8" name="Line 91"/>
          <p:cNvSpPr>
            <a:spLocks noChangeShapeType="1"/>
          </p:cNvSpPr>
          <p:nvPr/>
        </p:nvSpPr>
        <p:spPr bwMode="auto">
          <a:xfrm flipV="1">
            <a:off x="5819775" y="23082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65723" y="2308225"/>
            <a:ext cx="1311898" cy="593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38520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390525" y="5957888"/>
            <a:ext cx="211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86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88" name="Subtitle 2"/>
          <p:cNvSpPr txBox="1">
            <a:spLocks/>
          </p:cNvSpPr>
          <p:nvPr/>
        </p:nvSpPr>
        <p:spPr>
          <a:xfrm>
            <a:off x="335494" y="595100"/>
            <a:ext cx="4693706" cy="246707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21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2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70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3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6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4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5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9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7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80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3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1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6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5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90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8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9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Line 91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90525" y="5957888"/>
            <a:ext cx="2136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Do a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dfs(3)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6" name="Group 95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7" name="Oval 93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" name="Rectangle 94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9" name="Line 96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1" name="テキスト ボックス 92"/>
          <p:cNvSpPr txBox="1"/>
          <p:nvPr/>
        </p:nvSpPr>
        <p:spPr>
          <a:xfrm>
            <a:off x="7655999" y="36692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193533" y="3216275"/>
            <a:ext cx="1584088" cy="327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052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4" name="Rectangle 90"/>
          <p:cNvSpPr>
            <a:spLocks noChangeArrowheads="1"/>
          </p:cNvSpPr>
          <p:nvPr/>
        </p:nvSpPr>
        <p:spPr bwMode="auto">
          <a:xfrm>
            <a:off x="390525" y="4891088"/>
            <a:ext cx="3998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return to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5" name="Group 93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8" name="Line 94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97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2" name="Line 98"/>
          <p:cNvSpPr>
            <a:spLocks noChangeShapeType="1"/>
          </p:cNvSpPr>
          <p:nvPr/>
        </p:nvSpPr>
        <p:spPr bwMode="auto">
          <a:xfrm flipV="1">
            <a:off x="4143375" y="2003425"/>
            <a:ext cx="1543050" cy="79375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4" name="テキスト ボックス 100"/>
          <p:cNvSpPr txBox="1"/>
          <p:nvPr/>
        </p:nvSpPr>
        <p:spPr>
          <a:xfrm>
            <a:off x="7792094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7747531" y="2819400"/>
            <a:ext cx="1030090" cy="527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</a:t>
            </a:r>
          </a:p>
        </p:txBody>
      </p:sp>
      <p:sp>
        <p:nvSpPr>
          <p:cNvPr id="95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7504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Depth-First-Search (DFS)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DFS 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24239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585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890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21953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31097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3262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3414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5575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7861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87483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713035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6556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884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22652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24938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3103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3332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3484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6274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85603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808035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2036635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2423985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96043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585785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203663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3262185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348443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3414585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64623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2195385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78923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557585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5606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3103435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85603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786185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226523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884235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927100" y="949198"/>
            <a:ext cx="1574800" cy="7270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770452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2.</a:t>
            </a:r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7935402" y="39365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752340" y="3560635"/>
            <a:ext cx="1025281" cy="32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</a:t>
            </a:r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8578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Line 97"/>
          <p:cNvSpPr>
            <a:spLocks noChangeShapeType="1"/>
          </p:cNvSpPr>
          <p:nvPr/>
        </p:nvSpPr>
        <p:spPr bwMode="auto">
          <a:xfrm flipH="1" flipV="1">
            <a:off x="152400" y="1295400"/>
            <a:ext cx="1435100" cy="63023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2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</a:t>
            </a:r>
            <a:r>
              <a:rPr lang="en-US" altLang="ja-JP" sz="320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93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4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5" name="テキスト ボックス 100"/>
          <p:cNvSpPr txBox="1"/>
          <p:nvPr/>
        </p:nvSpPr>
        <p:spPr>
          <a:xfrm>
            <a:off x="7701761" y="3216275"/>
            <a:ext cx="1051763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000" b="1" dirty="0"/>
              <a:t>1</a:t>
            </a:r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385491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" name="Group 43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8" name="Line 44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9" name="Group 47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2" name="Group 50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4" name="Rectangle 49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6" name="Group 54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49" name="Group 57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1" name="Rectangle 56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2" name="Line 58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53" name="Group 61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56" name="Group 64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59" name="Line 65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0" name="Group 68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66" name="Line 72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978150" y="4044950"/>
            <a:ext cx="444500" cy="466725"/>
            <a:chOff x="1876" y="2548"/>
            <a:chExt cx="280" cy="294"/>
          </a:xfrm>
        </p:grpSpPr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70" name="Group 78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2" name="Rectangle 77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73" name="Line 79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74" name="Group 82"/>
          <p:cNvGrpSpPr>
            <a:grpSpLocks/>
          </p:cNvGrpSpPr>
          <p:nvPr/>
        </p:nvGrpSpPr>
        <p:grpSpPr bwMode="auto">
          <a:xfrm>
            <a:off x="2216150" y="2590800"/>
            <a:ext cx="444500" cy="450850"/>
            <a:chOff x="1396" y="1632"/>
            <a:chExt cx="280" cy="284"/>
          </a:xfrm>
        </p:grpSpPr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6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77" name="Group 85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9" name="Rectangle 8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1" name="Group 89"/>
          <p:cNvGrpSpPr>
            <a:grpSpLocks/>
          </p:cNvGrpSpPr>
          <p:nvPr/>
        </p:nvGrpSpPr>
        <p:grpSpPr bwMode="auto">
          <a:xfrm>
            <a:off x="4959350" y="4273550"/>
            <a:ext cx="444500" cy="466725"/>
            <a:chOff x="3124" y="2692"/>
            <a:chExt cx="280" cy="294"/>
          </a:xfrm>
        </p:grpSpPr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grpSp>
        <p:nvGrpSpPr>
          <p:cNvPr id="84" name="Group 92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87" name="Line 93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96"/>
          <p:cNvGrpSpPr>
            <a:grpSpLocks/>
          </p:cNvGrpSpPr>
          <p:nvPr/>
        </p:nvGrpSpPr>
        <p:grpSpPr bwMode="auto">
          <a:xfrm>
            <a:off x="4197350" y="1371600"/>
            <a:ext cx="444500" cy="450850"/>
            <a:chOff x="2644" y="864"/>
            <a:chExt cx="280" cy="284"/>
          </a:xfrm>
        </p:grpSpPr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91" name="Rectangle 98"/>
          <p:cNvSpPr txBox="1">
            <a:spLocks noChangeArrowheads="1"/>
          </p:cNvSpPr>
          <p:nvPr/>
        </p:nvSpPr>
        <p:spPr>
          <a:xfrm>
            <a:off x="381000" y="5638800"/>
            <a:ext cx="7924800" cy="381000"/>
          </a:xfrm>
          <a:prstGeom prst="rect">
            <a:avLst/>
          </a:prstGeom>
          <a:ln/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Return to invoking method.</a:t>
            </a:r>
          </a:p>
        </p:txBody>
      </p:sp>
      <p:sp>
        <p:nvSpPr>
          <p:cNvPr id="92" name="テキスト ボックス 98"/>
          <p:cNvSpPr txBox="1"/>
          <p:nvPr/>
        </p:nvSpPr>
        <p:spPr>
          <a:xfrm>
            <a:off x="7460862" y="3048000"/>
            <a:ext cx="1292662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sp>
        <p:nvSpPr>
          <p:cNvPr id="93" name="テキスト ボックス 99"/>
          <p:cNvSpPr txBox="1"/>
          <p:nvPr/>
        </p:nvSpPr>
        <p:spPr>
          <a:xfrm>
            <a:off x="8118466" y="34160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94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15405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606550" y="2787375"/>
            <a:ext cx="444500" cy="466725"/>
            <a:chOff x="1012" y="1204"/>
            <a:chExt cx="280" cy="294"/>
          </a:xfrm>
        </p:grpSpPr>
        <p:sp>
          <p:nvSpPr>
            <p:cNvPr id="3" name="Oval 38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9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981200" y="2323825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597150" y="1949175"/>
            <a:ext cx="444500" cy="466725"/>
            <a:chOff x="1636" y="676"/>
            <a:chExt cx="280" cy="294"/>
          </a:xfrm>
        </p:grpSpPr>
        <p:sp>
          <p:nvSpPr>
            <p:cNvPr id="7" name="Oval 4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" name="Line 51"/>
          <p:cNvSpPr>
            <a:spLocks noChangeShapeType="1"/>
          </p:cNvSpPr>
          <p:nvPr/>
        </p:nvSpPr>
        <p:spPr bwMode="auto">
          <a:xfrm>
            <a:off x="2895600" y="2400025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740150" y="3625575"/>
            <a:ext cx="444500" cy="466725"/>
            <a:chOff x="2356" y="1732"/>
            <a:chExt cx="280" cy="294"/>
          </a:xfrm>
        </p:grpSpPr>
        <p:sp>
          <p:nvSpPr>
            <p:cNvPr id="11" name="Oval 52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3" name="Line 58"/>
          <p:cNvSpPr>
            <a:spLocks noChangeShapeType="1"/>
          </p:cNvSpPr>
          <p:nvPr/>
        </p:nvSpPr>
        <p:spPr bwMode="auto">
          <a:xfrm>
            <a:off x="4191000" y="3847825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5264150" y="3777975"/>
            <a:ext cx="444500" cy="466725"/>
            <a:chOff x="3316" y="1828"/>
            <a:chExt cx="280" cy="294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Rectangle 60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5486400" y="3009625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5797550" y="2558775"/>
            <a:ext cx="444500" cy="466725"/>
            <a:chOff x="3652" y="1060"/>
            <a:chExt cx="280" cy="294"/>
          </a:xfrm>
        </p:grpSpPr>
        <p:sp>
          <p:nvSpPr>
            <p:cNvPr id="19" name="Oval 66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Rectangle 67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21" name="Line 72"/>
          <p:cNvSpPr>
            <a:spLocks noChangeShapeType="1"/>
          </p:cNvSpPr>
          <p:nvPr/>
        </p:nvSpPr>
        <p:spPr bwMode="auto">
          <a:xfrm flipV="1">
            <a:off x="3429000" y="4152625"/>
            <a:ext cx="1905000" cy="838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2" name="Group 75"/>
          <p:cNvGrpSpPr>
            <a:grpSpLocks/>
          </p:cNvGrpSpPr>
          <p:nvPr/>
        </p:nvGrpSpPr>
        <p:grpSpPr bwMode="auto">
          <a:xfrm>
            <a:off x="2978150" y="4920975"/>
            <a:ext cx="444500" cy="466725"/>
            <a:chOff x="1876" y="2548"/>
            <a:chExt cx="280" cy="294"/>
          </a:xfrm>
        </p:grpSpPr>
        <p:sp>
          <p:nvSpPr>
            <p:cNvPr id="23" name="Oval 7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sp>
        <p:nvSpPr>
          <p:cNvPr id="25" name="Line 79"/>
          <p:cNvSpPr>
            <a:spLocks noChangeShapeType="1"/>
          </p:cNvSpPr>
          <p:nvPr/>
        </p:nvSpPr>
        <p:spPr bwMode="auto">
          <a:xfrm>
            <a:off x="2590800" y="39240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6" name="Group 82"/>
          <p:cNvGrpSpPr>
            <a:grpSpLocks/>
          </p:cNvGrpSpPr>
          <p:nvPr/>
        </p:nvGrpSpPr>
        <p:grpSpPr bwMode="auto">
          <a:xfrm>
            <a:off x="2216150" y="3466825"/>
            <a:ext cx="444500" cy="450850"/>
            <a:chOff x="1396" y="1632"/>
            <a:chExt cx="280" cy="284"/>
          </a:xfrm>
        </p:grpSpPr>
        <p:sp>
          <p:nvSpPr>
            <p:cNvPr id="27" name="Oval 80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8" name="Rectangle 81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29" name="Line 86"/>
          <p:cNvSpPr>
            <a:spLocks noChangeShapeType="1"/>
          </p:cNvSpPr>
          <p:nvPr/>
        </p:nvSpPr>
        <p:spPr bwMode="auto">
          <a:xfrm>
            <a:off x="3429000" y="5219425"/>
            <a:ext cx="1600200" cy="304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0" name="Group 89"/>
          <p:cNvGrpSpPr>
            <a:grpSpLocks/>
          </p:cNvGrpSpPr>
          <p:nvPr/>
        </p:nvGrpSpPr>
        <p:grpSpPr bwMode="auto">
          <a:xfrm>
            <a:off x="4959350" y="5149575"/>
            <a:ext cx="444500" cy="466725"/>
            <a:chOff x="3124" y="2692"/>
            <a:chExt cx="280" cy="294"/>
          </a:xfrm>
        </p:grpSpPr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33" name="Line 93"/>
          <p:cNvSpPr>
            <a:spLocks noChangeShapeType="1"/>
          </p:cNvSpPr>
          <p:nvPr/>
        </p:nvSpPr>
        <p:spPr bwMode="auto">
          <a:xfrm flipH="1">
            <a:off x="4038600" y="2628625"/>
            <a:ext cx="533400" cy="990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4" name="Group 96"/>
          <p:cNvGrpSpPr>
            <a:grpSpLocks/>
          </p:cNvGrpSpPr>
          <p:nvPr/>
        </p:nvGrpSpPr>
        <p:grpSpPr bwMode="auto">
          <a:xfrm>
            <a:off x="4197350" y="2247625"/>
            <a:ext cx="444500" cy="450850"/>
            <a:chOff x="2644" y="864"/>
            <a:chExt cx="280" cy="284"/>
          </a:xfrm>
        </p:grpSpPr>
        <p:sp>
          <p:nvSpPr>
            <p:cNvPr id="35" name="Oval 94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Rectangle 9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37" name="正方形/長方形 36"/>
          <p:cNvSpPr/>
          <p:nvPr/>
        </p:nvSpPr>
        <p:spPr>
          <a:xfrm>
            <a:off x="498476" y="1263663"/>
            <a:ext cx="39973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ja-JP" sz="3200" b="1" dirty="0">
                <a:solidFill>
                  <a:srgbClr val="FF0000"/>
                </a:solidFill>
              </a:rPr>
              <a:t>OUTPUT: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59746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Explore “</a:t>
                </a:r>
                <a:r>
                  <a:rPr lang="en-US" sz="2800" dirty="0">
                    <a:solidFill>
                      <a:srgbClr val="FF0000"/>
                    </a:solidFill>
                  </a:rPr>
                  <a:t>deeper</a:t>
                </a:r>
                <a:r>
                  <a:rPr lang="en-US" sz="2800" dirty="0">
                    <a:solidFill>
                      <a:schemeClr val="tx1"/>
                    </a:solidFill>
                  </a:rPr>
                  <a:t>” in the graph whenever possible - (Follows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LIFO</a:t>
                </a:r>
                <a:r>
                  <a:rPr lang="en-US" sz="2800" dirty="0">
                    <a:solidFill>
                      <a:schemeClr val="tx1"/>
                    </a:solidFill>
                  </a:rPr>
                  <a:t> mechanism)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Edges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explored/visited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 of the most recently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discovered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vertex v that still has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unexplored/unvisited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edges.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When all of v’s edges have been explored, backtrack to the vertex from which v was discovered.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computes 2 timestamps: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(discovered)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(finished)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tx1"/>
                    </a:solidFill>
                  </a:rPr>
                  <a:t>builds one or more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tree(s)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depth-first forest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v"/>
                </a:pPr>
                <a:r>
                  <a:rPr lang="en-US" sz="2600" dirty="0">
                    <a:solidFill>
                      <a:schemeClr val="tx1"/>
                    </a:solidFill>
                  </a:rPr>
                  <a:t>Algorithm colors each vertex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WHITE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undiscovered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GRAY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discovered, in process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BLACK</a:t>
                </a:r>
                <a:r>
                  <a:rPr lang="en-US" sz="2400" dirty="0">
                    <a:solidFill>
                      <a:srgbClr val="FF0000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finished, all adjacent vertices have been discovered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5" y="2130424"/>
                <a:ext cx="8611755" cy="3799321"/>
              </a:xfrm>
              <a:prstGeom prst="rect">
                <a:avLst/>
              </a:prstGeom>
              <a:blipFill rotWithShape="1">
                <a:blip r:embed="rId2"/>
                <a:stretch>
                  <a:fillRect l="-566" t="-2564" r="-991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15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DFS: 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G: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(u, v) connecting a vertex u to an ancestor v in a depth-first tree (where v is not the parent of u).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(u, v) connecting a vertex u to a descendant v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7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9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9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9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9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8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9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00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01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02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03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44129" y="4495800"/>
            <a:ext cx="145345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starting the traversal with node </a:t>
            </a:r>
            <a:r>
              <a:rPr lang="en-US" sz="2800" b="1" i="1" dirty="0">
                <a:solidFill>
                  <a:srgbClr val="0000B0"/>
                </a:solidFill>
              </a:rPr>
              <a:t>u</a:t>
            </a:r>
            <a:endParaRPr lang="en-US" sz="2800" i="1" dirty="0">
              <a:solidFill>
                <a:srgbClr val="000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57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58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59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480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6161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4280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4280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85" name="Text Box 465"/>
          <p:cNvSpPr txBox="1">
            <a:spLocks noChangeArrowheads="1"/>
          </p:cNvSpPr>
          <p:nvPr/>
        </p:nvSpPr>
        <p:spPr bwMode="auto">
          <a:xfrm>
            <a:off x="130920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6" name="Text Box 466"/>
          <p:cNvSpPr txBox="1">
            <a:spLocks noChangeArrowheads="1"/>
          </p:cNvSpPr>
          <p:nvPr/>
        </p:nvSpPr>
        <p:spPr bwMode="auto">
          <a:xfrm>
            <a:off x="130920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7" name="Text Box 467"/>
          <p:cNvSpPr txBox="1">
            <a:spLocks noChangeArrowheads="1"/>
          </p:cNvSpPr>
          <p:nvPr/>
        </p:nvSpPr>
        <p:spPr bwMode="auto">
          <a:xfrm>
            <a:off x="130920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8" name="Oval 468"/>
          <p:cNvSpPr>
            <a:spLocks noChangeArrowheads="1"/>
          </p:cNvSpPr>
          <p:nvPr/>
        </p:nvSpPr>
        <p:spPr bwMode="auto">
          <a:xfrm>
            <a:off x="47100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00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866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7546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5666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5666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Text Box 465"/>
          <p:cNvSpPr txBox="1">
            <a:spLocks noChangeArrowheads="1"/>
          </p:cNvSpPr>
          <p:nvPr/>
        </p:nvSpPr>
        <p:spPr bwMode="auto">
          <a:xfrm>
            <a:off x="132306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12" name="Text Box 466"/>
          <p:cNvSpPr txBox="1">
            <a:spLocks noChangeArrowheads="1"/>
          </p:cNvSpPr>
          <p:nvPr/>
        </p:nvSpPr>
        <p:spPr bwMode="auto">
          <a:xfrm>
            <a:off x="132306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13" name="Text Box 467"/>
          <p:cNvSpPr txBox="1">
            <a:spLocks noChangeArrowheads="1"/>
          </p:cNvSpPr>
          <p:nvPr/>
        </p:nvSpPr>
        <p:spPr bwMode="auto">
          <a:xfrm>
            <a:off x="132306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14" name="Oval 468"/>
          <p:cNvSpPr>
            <a:spLocks noChangeArrowheads="1"/>
          </p:cNvSpPr>
          <p:nvPr/>
        </p:nvSpPr>
        <p:spPr bwMode="auto">
          <a:xfrm>
            <a:off x="48486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4800600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G = (V, E), directed or 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a tree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 if graph is not connected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38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39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40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1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54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166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67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69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83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3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195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2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938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0619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38738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38738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38738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Text Box 465"/>
          <p:cNvSpPr txBox="1">
            <a:spLocks noChangeArrowheads="1"/>
          </p:cNvSpPr>
          <p:nvPr/>
        </p:nvSpPr>
        <p:spPr bwMode="auto">
          <a:xfrm>
            <a:off x="125378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9" name="Text Box 466"/>
          <p:cNvSpPr txBox="1">
            <a:spLocks noChangeArrowheads="1"/>
          </p:cNvSpPr>
          <p:nvPr/>
        </p:nvSpPr>
        <p:spPr bwMode="auto">
          <a:xfrm>
            <a:off x="125378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20" name="Text Box 467"/>
          <p:cNvSpPr txBox="1">
            <a:spLocks noChangeArrowheads="1"/>
          </p:cNvSpPr>
          <p:nvPr/>
        </p:nvSpPr>
        <p:spPr bwMode="auto">
          <a:xfrm>
            <a:off x="125378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21" name="Oval 468"/>
          <p:cNvSpPr>
            <a:spLocks noChangeArrowheads="1"/>
          </p:cNvSpPr>
          <p:nvPr/>
        </p:nvSpPr>
        <p:spPr bwMode="auto">
          <a:xfrm>
            <a:off x="41558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60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4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24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99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0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01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94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095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4775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2895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9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9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2895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7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20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2895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5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Text Box 465"/>
          <p:cNvSpPr txBox="1">
            <a:spLocks noChangeArrowheads="1"/>
          </p:cNvSpPr>
          <p:nvPr/>
        </p:nvSpPr>
        <p:spPr bwMode="auto">
          <a:xfrm>
            <a:off x="129535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1" name="Text Box 466"/>
          <p:cNvSpPr txBox="1">
            <a:spLocks noChangeArrowheads="1"/>
          </p:cNvSpPr>
          <p:nvPr/>
        </p:nvSpPr>
        <p:spPr bwMode="auto">
          <a:xfrm>
            <a:off x="129535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72" name="Text Box 467"/>
          <p:cNvSpPr txBox="1">
            <a:spLocks noChangeArrowheads="1"/>
          </p:cNvSpPr>
          <p:nvPr/>
        </p:nvSpPr>
        <p:spPr bwMode="auto">
          <a:xfrm>
            <a:off x="129535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grpSp>
        <p:nvGrpSpPr>
          <p:cNvPr id="273" name="Group 469"/>
          <p:cNvGrpSpPr>
            <a:grpSpLocks/>
          </p:cNvGrpSpPr>
          <p:nvPr/>
        </p:nvGrpSpPr>
        <p:grpSpPr bwMode="auto">
          <a:xfrm>
            <a:off x="3428951" y="1581151"/>
            <a:ext cx="4437063" cy="3880077"/>
            <a:chOff x="1632" y="1392"/>
            <a:chExt cx="2025" cy="2281"/>
          </a:xfrm>
        </p:grpSpPr>
        <p:grpSp>
          <p:nvGrpSpPr>
            <p:cNvPr id="274" name="Group 470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7" name="Group 471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300" name="Oval 47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1" name="Text Box 47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" name="Group 474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8" name="Oval 47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" name="Text Box 47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9" name="Group 477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6" name="Oval 47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7" name="Text Box 47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0" name="Group 480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4" name="Oval 48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5" name="Text Box 48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1" name="Group 483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2" name="Oval 48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3" name="Text Box 48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2" name="Group 486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0" name="Oval 48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91" name="Text Box 48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3" name="Line 489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490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49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492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493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494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495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5" name="Line 496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Text Box 497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302" name="Oval 468"/>
          <p:cNvSpPr>
            <a:spLocks noChangeArrowheads="1"/>
          </p:cNvSpPr>
          <p:nvPr/>
        </p:nvSpPr>
        <p:spPr bwMode="auto">
          <a:xfrm>
            <a:off x="45715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3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5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6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27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28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9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84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5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5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5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28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67095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33902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15096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15096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15096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15096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15096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rgbClr val="FFFF00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0" name="Text Box 465"/>
          <p:cNvSpPr txBox="1">
            <a:spLocks noChangeArrowheads="1"/>
          </p:cNvSpPr>
          <p:nvPr/>
        </p:nvSpPr>
        <p:spPr bwMode="auto">
          <a:xfrm>
            <a:off x="1281495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81" name="Text Box 466"/>
          <p:cNvSpPr txBox="1">
            <a:spLocks noChangeArrowheads="1"/>
          </p:cNvSpPr>
          <p:nvPr/>
        </p:nvSpPr>
        <p:spPr bwMode="auto">
          <a:xfrm>
            <a:off x="1281495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382" name="Text Box 467"/>
          <p:cNvSpPr txBox="1">
            <a:spLocks noChangeArrowheads="1"/>
          </p:cNvSpPr>
          <p:nvPr/>
        </p:nvSpPr>
        <p:spPr bwMode="auto">
          <a:xfrm>
            <a:off x="1281495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383" name="Oval 468"/>
          <p:cNvSpPr>
            <a:spLocks noChangeArrowheads="1"/>
          </p:cNvSpPr>
          <p:nvPr/>
        </p:nvSpPr>
        <p:spPr bwMode="auto">
          <a:xfrm>
            <a:off x="443295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4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3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Many 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Breadth-first search.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Other variants: </a:t>
            </a:r>
            <a:r>
              <a:rPr lang="en-US" sz="2400" dirty="0">
                <a:solidFill>
                  <a:srgbClr val="FF0000"/>
                </a:solidFill>
              </a:rPr>
              <a:t>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2"/>
          <p:cNvSpPr>
            <a:spLocks noChangeArrowheads="1"/>
          </p:cNvSpPr>
          <p:nvPr/>
        </p:nvSpPr>
        <p:spPr bwMode="auto">
          <a:xfrm>
            <a:off x="32553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413" name="Group 4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1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3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1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3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16" name="Group 41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3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1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3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1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2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3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1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2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2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2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" name="AutoShape 30"/>
          <p:cNvSpPr>
            <a:spLocks noChangeArrowheads="1"/>
          </p:cNvSpPr>
          <p:nvPr/>
        </p:nvSpPr>
        <p:spPr bwMode="auto">
          <a:xfrm rot="5748254">
            <a:off x="779233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40" name="Group 31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4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46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4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46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43" name="Group 44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46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6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4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5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44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5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5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44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5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44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oup 57"/>
          <p:cNvGrpSpPr>
            <a:grpSpLocks/>
          </p:cNvGrpSpPr>
          <p:nvPr/>
        </p:nvGrpSpPr>
        <p:grpSpPr bwMode="auto">
          <a:xfrm>
            <a:off x="3373531" y="1581150"/>
            <a:ext cx="4437063" cy="2897188"/>
            <a:chOff x="1632" y="1392"/>
            <a:chExt cx="2025" cy="1703"/>
          </a:xfrm>
        </p:grpSpPr>
        <p:grpSp>
          <p:nvGrpSpPr>
            <p:cNvPr id="46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47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9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7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9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7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8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9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73" name="Group 47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8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48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7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8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48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7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8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48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7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495" name="Group 86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49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1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2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49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1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498" name="Group 49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1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1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49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1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0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1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1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0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0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1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0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1" name="Group 112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2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54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2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4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24" name="Group 52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4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4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2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3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4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2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3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3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2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3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3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2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7" name="Group 138"/>
          <p:cNvGrpSpPr>
            <a:grpSpLocks/>
          </p:cNvGrpSpPr>
          <p:nvPr/>
        </p:nvGrpSpPr>
        <p:grpSpPr bwMode="auto">
          <a:xfrm>
            <a:off x="3373531" y="1581151"/>
            <a:ext cx="4437063" cy="3387725"/>
            <a:chOff x="1632" y="1392"/>
            <a:chExt cx="2025" cy="1992"/>
          </a:xfrm>
        </p:grpSpPr>
        <p:grpSp>
          <p:nvGrpSpPr>
            <p:cNvPr id="54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55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57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57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55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57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7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55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57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57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554" name="Group 55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56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56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55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56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5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55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56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56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55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576" name="Group 167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57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0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0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7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9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579" name="Group 57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9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59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58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59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9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58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59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59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58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59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59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58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2" name="Group 193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0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2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2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0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2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05" name="Group 60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2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2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0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2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2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0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1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61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0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1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1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0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8" name="Group 219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2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5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5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3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5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5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31" name="Group 63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4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4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3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4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4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3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4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4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3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4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64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3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4" name="Group 24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65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67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67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65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67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57" name="Group 6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67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67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65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67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67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65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67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67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66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66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66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66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0" name="Group 271"/>
          <p:cNvGrpSpPr>
            <a:grpSpLocks/>
          </p:cNvGrpSpPr>
          <p:nvPr/>
        </p:nvGrpSpPr>
        <p:grpSpPr bwMode="auto">
          <a:xfrm>
            <a:off x="3373531" y="1581151"/>
            <a:ext cx="4437063" cy="3880077"/>
            <a:chOff x="1632" y="1392"/>
            <a:chExt cx="2025" cy="2281"/>
          </a:xfrm>
        </p:grpSpPr>
        <p:grpSp>
          <p:nvGrpSpPr>
            <p:cNvPr id="68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68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70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0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8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70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0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8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70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0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87" name="Group 68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0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70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8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69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0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8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69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69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9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709" name="Group 300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1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3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3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1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3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73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12" name="Group 71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2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3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1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2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2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1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2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2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1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2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2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1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5" name="Group 326"/>
          <p:cNvGrpSpPr>
            <a:grpSpLocks/>
          </p:cNvGrpSpPr>
          <p:nvPr/>
        </p:nvGrpSpPr>
        <p:grpSpPr bwMode="auto">
          <a:xfrm>
            <a:off x="3373531" y="1581151"/>
            <a:ext cx="4437063" cy="4367213"/>
            <a:chOff x="1632" y="1392"/>
            <a:chExt cx="2025" cy="2567"/>
          </a:xfrm>
        </p:grpSpPr>
        <p:grpSp>
          <p:nvGrpSpPr>
            <p:cNvPr id="73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73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76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76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4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76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6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4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5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75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42" name="Group 74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5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75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4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75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4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5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75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4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764" name="Group 355"/>
          <p:cNvGrpSpPr>
            <a:grpSpLocks/>
          </p:cNvGrpSpPr>
          <p:nvPr/>
        </p:nvGrpSpPr>
        <p:grpSpPr bwMode="auto">
          <a:xfrm>
            <a:off x="3373531" y="1581151"/>
            <a:ext cx="4437063" cy="2397125"/>
            <a:chOff x="1488" y="1488"/>
            <a:chExt cx="2025" cy="1409"/>
          </a:xfrm>
        </p:grpSpPr>
        <p:grpSp>
          <p:nvGrpSpPr>
            <p:cNvPr id="76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78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78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76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78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78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767" name="Group 76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78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78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6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78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78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76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78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78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77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77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77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77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0" name="Group 381"/>
          <p:cNvGrpSpPr>
            <a:grpSpLocks/>
          </p:cNvGrpSpPr>
          <p:nvPr/>
        </p:nvGrpSpPr>
        <p:grpSpPr bwMode="auto">
          <a:xfrm>
            <a:off x="3373530" y="1581151"/>
            <a:ext cx="4941888" cy="2397125"/>
            <a:chOff x="2064" y="1392"/>
            <a:chExt cx="2256" cy="1409"/>
          </a:xfrm>
        </p:grpSpPr>
        <p:sp>
          <p:nvSpPr>
            <p:cNvPr id="79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79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79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1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81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79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81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795" name="Group 79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81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81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79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81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81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79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80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80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79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80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80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79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8" name="Text Box 465"/>
          <p:cNvSpPr txBox="1">
            <a:spLocks noChangeArrowheads="1"/>
          </p:cNvSpPr>
          <p:nvPr/>
        </p:nvSpPr>
        <p:spPr bwMode="auto">
          <a:xfrm>
            <a:off x="123993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819" name="Text Box 466"/>
          <p:cNvSpPr txBox="1">
            <a:spLocks noChangeArrowheads="1"/>
          </p:cNvSpPr>
          <p:nvPr/>
        </p:nvSpPr>
        <p:spPr bwMode="auto">
          <a:xfrm>
            <a:off x="123993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820" name="Text Box 467"/>
          <p:cNvSpPr txBox="1">
            <a:spLocks noChangeArrowheads="1"/>
          </p:cNvSpPr>
          <p:nvPr/>
        </p:nvSpPr>
        <p:spPr bwMode="auto">
          <a:xfrm>
            <a:off x="123993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821" name="Oval 468"/>
          <p:cNvSpPr>
            <a:spLocks noChangeArrowheads="1"/>
          </p:cNvSpPr>
          <p:nvPr/>
        </p:nvSpPr>
        <p:spPr bwMode="auto">
          <a:xfrm>
            <a:off x="40173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48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36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37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38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39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5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324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" name="Oval 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7" name="Oval 2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AutoShape 30"/>
          <p:cNvSpPr>
            <a:spLocks noChangeArrowheads="1"/>
          </p:cNvSpPr>
          <p:nvPr/>
        </p:nvSpPr>
        <p:spPr bwMode="auto">
          <a:xfrm rot="5748254">
            <a:off x="782004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1" name="Group 32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54" name="Oval 3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5" name="Text Box 3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" name="Group 35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" name="Group 32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50" name="Oval 3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51" name="Text Box 4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" name="Group 41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48" name="Oval 4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9" name="Text Box 4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47" name="Text Box 46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44" name="Oval 4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45" name="Text Box 4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401241" y="1581150"/>
            <a:ext cx="4437063" cy="2897188"/>
            <a:chOff x="1632" y="1392"/>
            <a:chExt cx="2025" cy="1703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83" name="Oval 6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61" name="Group 62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81" name="Oval 6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62" name="Group 65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79" name="Oval 6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80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63" name="Group 62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77" name="Oval 6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7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64" name="Group 71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75" name="Oval 7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7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65" name="Group 74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73" name="Oval 7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7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66" name="Line 77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79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82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83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Line 84"/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5"/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85" name="Group 86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86" name="Group 87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09" name="Oval 8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10" name="Text Box 8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87" name="Group 90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07" name="Oval 9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8" name="Text Box 9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05" name="Oval 9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06" name="Text Box 9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89" name="Group 96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03" name="Oval 9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04" name="Text Box 9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90" name="Group 99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01" name="Oval 10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02" name="Text Box 10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91" name="Group 102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99" name="Oval 10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00" name="Text Box 10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92" name="Line 105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6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7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08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9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0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112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12" name="Group 113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35" name="Oval 11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136" name="Text Box 11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13" name="Group 116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33" name="Oval 11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4" name="Text Box 11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31" name="Oval 12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32" name="Text Box 12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15" name="Group 122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29" name="Oval 12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30" name="Text Box 12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16" name="Group 125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27" name="Oval 12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17" name="Group 128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25" name="Oval 12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26" name="Text Box 13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2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33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34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35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36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37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8"/>
          <p:cNvGrpSpPr>
            <a:grpSpLocks/>
          </p:cNvGrpSpPr>
          <p:nvPr/>
        </p:nvGrpSpPr>
        <p:grpSpPr bwMode="auto">
          <a:xfrm>
            <a:off x="3401241" y="1581151"/>
            <a:ext cx="4437063" cy="3387725"/>
            <a:chOff x="1632" y="1392"/>
            <a:chExt cx="2025" cy="1992"/>
          </a:xfrm>
        </p:grpSpPr>
        <p:grpSp>
          <p:nvGrpSpPr>
            <p:cNvPr id="138" name="Group 139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141" name="Group 1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164" name="Oval 1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16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142" name="Group 1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162" name="Oval 1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6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143" name="Group 146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160" name="Oval 1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1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144" name="Group 14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158" name="Oval 1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159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145" name="Group 1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56" name="Oval 1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15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146" name="Group 1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54" name="Oval 1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15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147" name="Line 1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Line 165"/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166"/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166" name="Group 167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67" name="Group 168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" name="Oval 169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191" name="Text Box 170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68" name="Group 171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88" name="Oval 17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9" name="Text Box 17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69" name="Group 168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86" name="Oval 17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187" name="Text Box 17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70" name="Group 177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84" name="Oval 178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85" name="Text Box 179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71" name="Group 180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82" name="Oval 18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183" name="Text Box 18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72" name="Group 183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80" name="Oval 18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181" name="Text Box 18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73" name="Line 186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87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88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89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90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91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92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2" name="Group 193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193" name="Group 194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6" name="Oval 19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17" name="Text Box 19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" name="Group 197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4" name="Oval 19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" name="Text Box 19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5" name="Group 194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2" name="Oval 20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13" name="Text Box 20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6" name="Group 203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0" name="Oval 20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1" name="Text Box 20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7" name="Group 206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8" name="Oval 20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09" name="Text Box 20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8" name="Group 209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6" name="Oval 21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7" name="Text Box 21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9" name="Line 212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3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4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5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6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17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18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8" name="Group 219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19" name="Group 220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2" name="Oval 221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43" name="Text Box 222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0" name="Group 223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0" name="Oval 224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1" name="Text Box 225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1" name="Group 220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39" name="Text Box 22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2" name="Group 229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" name="Oval 230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7" name="Text Box 231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3" name="Group 232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4" name="Oval 233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35" name="Text Box 234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4" name="Group 235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2" name="Oval 23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3" name="Text Box 23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" name="Line 238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39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40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1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2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3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4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4" name="Group 24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245" name="Group 24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" name="Oval 24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9" name="Text Box 24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" name="Group 24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" name="Oval 25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" name="Text Box 25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" name="Group 24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4" name="Oval 25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65" name="Text Box 25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8" name="Group 25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2" name="Oval 25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3" name="Text Box 25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9" name="Group 25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0" name="Oval 25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61" name="Text Box 26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0" name="Group 26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8" name="Oval 26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59" name="Text Box 26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1" name="Line 26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6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6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6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0" name="Group 271"/>
          <p:cNvGrpSpPr>
            <a:grpSpLocks/>
          </p:cNvGrpSpPr>
          <p:nvPr/>
        </p:nvGrpSpPr>
        <p:grpSpPr bwMode="auto">
          <a:xfrm>
            <a:off x="3401241" y="1581151"/>
            <a:ext cx="4437063" cy="3880077"/>
            <a:chOff x="1632" y="1392"/>
            <a:chExt cx="2025" cy="2281"/>
          </a:xfrm>
        </p:grpSpPr>
        <p:grpSp>
          <p:nvGrpSpPr>
            <p:cNvPr id="271" name="Group 272"/>
            <p:cNvGrpSpPr>
              <a:grpSpLocks/>
            </p:cNvGrpSpPr>
            <p:nvPr/>
          </p:nvGrpSpPr>
          <p:grpSpPr bwMode="auto">
            <a:xfrm>
              <a:off x="1632" y="1392"/>
              <a:ext cx="2025" cy="1411"/>
              <a:chOff x="1488" y="1488"/>
              <a:chExt cx="2025" cy="1411"/>
            </a:xfrm>
          </p:grpSpPr>
          <p:grpSp>
            <p:nvGrpSpPr>
              <p:cNvPr id="274" name="Group 273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3"/>
                <a:chOff x="1632" y="1680"/>
                <a:chExt cx="345" cy="403"/>
              </a:xfrm>
            </p:grpSpPr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298" name="Text Box 27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5" name="Group 276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3"/>
                <a:chOff x="1632" y="1680"/>
                <a:chExt cx="345" cy="403"/>
              </a:xfrm>
            </p:grpSpPr>
            <p:sp>
              <p:nvSpPr>
                <p:cNvPr id="295" name="Oval 27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6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6" name="Group 279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3"/>
                <a:chOff x="1632" y="1680"/>
                <a:chExt cx="345" cy="403"/>
              </a:xfrm>
            </p:grpSpPr>
            <p:sp>
              <p:nvSpPr>
                <p:cNvPr id="293" name="Oval 280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294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" name="Group 276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1" name="Oval 28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latin typeface="Gill Sans" charset="0"/>
                  </a:endParaRPr>
                </a:p>
              </p:txBody>
            </p:sp>
            <p:sp>
              <p:nvSpPr>
                <p:cNvPr id="292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" name="Group 285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" name="Oval 28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290" name="Text Box 28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9" name="Group 288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" name="Oval 289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288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0" name="Line 291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92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93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94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95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296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297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2" name="Line 298"/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Text Box 299"/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299" name="Group 300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00" name="Group 301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3" name="Oval 302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4" name="Text Box 303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1" name="Group 304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1" name="Oval 305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2" name="Text Box 306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2" name="Group 301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" name="Oval 308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0" name="Text Box 309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3" name="Group 310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7" name="Oval 311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" name="Text Box 312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4" name="Group 313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5" name="Oval 314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6" name="Text Box 315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5" name="Group 316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3" name="Oval 317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4" name="Text Box 318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6" name="Line 319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0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1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2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3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4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5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5" name="Group 326"/>
          <p:cNvGrpSpPr>
            <a:grpSpLocks/>
          </p:cNvGrpSpPr>
          <p:nvPr/>
        </p:nvGrpSpPr>
        <p:grpSpPr bwMode="auto">
          <a:xfrm>
            <a:off x="3401241" y="1581151"/>
            <a:ext cx="4437063" cy="4367213"/>
            <a:chOff x="1632" y="1392"/>
            <a:chExt cx="2025" cy="2567"/>
          </a:xfrm>
        </p:grpSpPr>
        <p:grpSp>
          <p:nvGrpSpPr>
            <p:cNvPr id="326" name="Group 327"/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9" name="Group 328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" name="Oval 32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3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" name="Group 331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0" name="Oval 332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1" name="Group 33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" name="Oval 33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2" name="Group 33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6" name="Oval 33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7" name="Text Box 33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3" name="Group 340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4" name="Oval 341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5" name="Text Box 342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4" name="Group 343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2" name="Oval 34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3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5" name="Line 346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347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348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349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350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351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352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" name="Line 353"/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Text Box 354"/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4" name="Group 355"/>
          <p:cNvGrpSpPr>
            <a:grpSpLocks/>
          </p:cNvGrpSpPr>
          <p:nvPr/>
        </p:nvGrpSpPr>
        <p:grpSpPr bwMode="auto">
          <a:xfrm>
            <a:off x="3401241" y="1581151"/>
            <a:ext cx="4437063" cy="2397125"/>
            <a:chOff x="1488" y="1488"/>
            <a:chExt cx="2025" cy="1409"/>
          </a:xfrm>
        </p:grpSpPr>
        <p:grpSp>
          <p:nvGrpSpPr>
            <p:cNvPr id="355" name="Group 356"/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78" name="Oval 357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79" name="Text Box 358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6" name="Group 359"/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76" name="Oval 360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77" name="Text Box 361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7" name="Group 356"/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74" name="Oval 363"/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75" name="Text Box 364"/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8" name="Group 365"/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72" name="Oval 366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73" name="Text Box 367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" name="Group 368"/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70" name="Oval 369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71" name="Text Box 370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" name="Group 371"/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8" name="Oval 372"/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9" name="Text Box 373"/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" name="Line 374"/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Line 375"/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Line 376"/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Line 377"/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Line 378"/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379"/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Line 380"/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381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2064" y="1392"/>
            <a:chExt cx="2256" cy="1409"/>
          </a:xfrm>
        </p:grpSpPr>
        <p:sp>
          <p:nvSpPr>
            <p:cNvPr id="381" name="AutoShape 382"/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82" name="Group 383"/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83" name="Group 384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06" name="Oval 385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07" name="Text Box 386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84" name="Group 387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04" name="Oval 388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405" name="Text Box 389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85" name="Group 384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02" name="Oval 39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03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86" name="Group 393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00" name="Oval 394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01" name="Text Box 395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87" name="Group 396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98" name="Oval 397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99" name="Text Box 398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88" name="Group 399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96" name="Oval 40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97" name="Text Box 40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89" name="Line 402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403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Line 404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Line 40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Line 406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Line 407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Line 408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8" name="Group 409"/>
          <p:cNvGrpSpPr>
            <a:grpSpLocks/>
          </p:cNvGrpSpPr>
          <p:nvPr/>
        </p:nvGrpSpPr>
        <p:grpSpPr bwMode="auto">
          <a:xfrm>
            <a:off x="3401240" y="1581151"/>
            <a:ext cx="4941888" cy="2397125"/>
            <a:chOff x="1488" y="1488"/>
            <a:chExt cx="2256" cy="1409"/>
          </a:xfrm>
        </p:grpSpPr>
        <p:sp>
          <p:nvSpPr>
            <p:cNvPr id="409" name="AutoShape 410"/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10" name="Group 411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11" name="Group 412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34" name="Oval 413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35" name="Text Box 414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12" name="Group 415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32" name="Oval 416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33" name="Text Box 417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13" name="Group 412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30" name="Oval 419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31" name="Text Box 420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14" name="Group 421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28" name="Oval 422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429" name="Text Box 423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15" name="Group 424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26" name="Oval 425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27" name="Text Box 426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16" name="Group 427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24" name="Oval 428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25" name="Text Box 429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17" name="Line 430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Line 431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432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433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434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435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436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6" name="Group 437"/>
          <p:cNvGrpSpPr>
            <a:grpSpLocks/>
          </p:cNvGrpSpPr>
          <p:nvPr/>
        </p:nvGrpSpPr>
        <p:grpSpPr bwMode="auto">
          <a:xfrm>
            <a:off x="3401240" y="1581151"/>
            <a:ext cx="4935538" cy="2397125"/>
            <a:chOff x="1488" y="1488"/>
            <a:chExt cx="2253" cy="1409"/>
          </a:xfrm>
        </p:grpSpPr>
        <p:sp>
          <p:nvSpPr>
            <p:cNvPr id="437" name="AutoShape 438"/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438" name="Group 439"/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439" name="Group 440"/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462" name="Oval 441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463" name="Text Box 442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440" name="Group 443"/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460" name="Oval 444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461" name="Text Box 445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441" name="Group 440"/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458" name="Oval 447"/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459" name="Text Box 448"/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442" name="Group 449"/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456" name="Oval 450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9/12</a:t>
                  </a:r>
                </a:p>
              </p:txBody>
            </p:sp>
            <p:sp>
              <p:nvSpPr>
                <p:cNvPr id="457" name="Text Box 451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443" name="Group 452"/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454" name="Oval 453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455" name="Text Box 454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444" name="Group 455"/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452" name="Oval 456"/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453" name="Text Box 457"/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FF00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445" name="Line 458"/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459"/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460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461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462"/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463"/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464"/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64" name="Text Box 465"/>
          <p:cNvSpPr txBox="1">
            <a:spLocks noChangeArrowheads="1"/>
          </p:cNvSpPr>
          <p:nvPr/>
        </p:nvSpPr>
        <p:spPr bwMode="auto">
          <a:xfrm>
            <a:off x="126764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465" name="Text Box 466"/>
          <p:cNvSpPr txBox="1">
            <a:spLocks noChangeArrowheads="1"/>
          </p:cNvSpPr>
          <p:nvPr/>
        </p:nvSpPr>
        <p:spPr bwMode="auto">
          <a:xfrm>
            <a:off x="1267640" y="2586038"/>
            <a:ext cx="1524000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466" name="Text Box 467"/>
          <p:cNvSpPr txBox="1">
            <a:spLocks noChangeArrowheads="1"/>
          </p:cNvSpPr>
          <p:nvPr/>
        </p:nvSpPr>
        <p:spPr bwMode="auto">
          <a:xfrm>
            <a:off x="1267640" y="3409951"/>
            <a:ext cx="1905000" cy="1190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anose="02020603050405020304" pitchFamily="18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anose="02020603050405020304" pitchFamily="18" charset="0"/>
              </a:rPr>
              <a:t>all adjacent vertices have been discovered</a:t>
            </a:r>
          </a:p>
        </p:txBody>
      </p:sp>
      <p:sp>
        <p:nvSpPr>
          <p:cNvPr id="467" name="Oval 468"/>
          <p:cNvSpPr>
            <a:spLocks noChangeArrowheads="1"/>
          </p:cNvSpPr>
          <p:nvPr/>
        </p:nvSpPr>
        <p:spPr bwMode="auto">
          <a:xfrm>
            <a:off x="429440" y="4857750"/>
            <a:ext cx="2743200" cy="1066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Discover time/ Finish time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Subtitle 2"/>
          <p:cNvSpPr txBox="1">
            <a:spLocks/>
          </p:cNvSpPr>
          <p:nvPr/>
        </p:nvSpPr>
        <p:spPr>
          <a:xfrm>
            <a:off x="335493" y="595100"/>
            <a:ext cx="7312215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DFS Example: Classification of Edges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7091" y="2424544"/>
            <a:ext cx="8506691" cy="367145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(v)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Label vertex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as reached.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for (each unreached vertex </a:t>
            </a:r>
            <a:r>
              <a:rPr lang="en-US" altLang="ja-JP" sz="2400" dirty="0">
                <a:solidFill>
                  <a:srgbClr val="FF0000"/>
                </a:solidFill>
              </a:rPr>
              <a:t>u 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                        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adjacenct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altLang="ja-JP" sz="2400" dirty="0">
                <a:solidFill>
                  <a:srgbClr val="FF0000"/>
                </a:solidFill>
              </a:rPr>
              <a:t>v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altLang="ja-JP" sz="2400" dirty="0" err="1">
                <a:solidFill>
                  <a:schemeClr val="bg2">
                    <a:lumMod val="25000"/>
                  </a:schemeClr>
                </a:solidFill>
              </a:rPr>
              <a:t>depthFirstSearch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ja-JP" sz="2400" dirty="0">
                <a:solidFill>
                  <a:srgbClr val="FF0000"/>
                </a:solidFill>
              </a:rPr>
              <a:t>u</a:t>
            </a: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chemeClr val="bg2">
                    <a:lumMod val="25000"/>
                  </a:schemeClr>
                </a:solidFill>
              </a:rPr>
              <a:t>}</a:t>
            </a:r>
          </a:p>
          <a:p>
            <a:pPr>
              <a:buFontTx/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Example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8756" y="5511047"/>
            <a:ext cx="7772400" cy="711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421555" y="2292391"/>
            <a:ext cx="4056563" cy="3209130"/>
            <a:chOff x="1012" y="676"/>
            <a:chExt cx="2920" cy="231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644" y="8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396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76" y="25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124" y="26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248" y="912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824" y="960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248" y="148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32" y="192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0" y="2736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2544" y="1104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544" y="2016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456" y="1344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440" y="163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920" y="259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168" y="27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640" y="187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1920" y="816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28" y="960"/>
              <a:ext cx="336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V="1">
              <a:off x="2160" y="2064"/>
              <a:ext cx="120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421075" y="3024728"/>
            <a:ext cx="388985" cy="408434"/>
            <a:chOff x="1012" y="1204"/>
            <a:chExt cx="280" cy="294"/>
          </a:xfrm>
        </p:grpSpPr>
        <p:sp>
          <p:nvSpPr>
            <p:cNvPr id="3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41" name="Group 45"/>
          <p:cNvGrpSpPr>
            <a:grpSpLocks/>
          </p:cNvGrpSpPr>
          <p:nvPr/>
        </p:nvGrpSpPr>
        <p:grpSpPr bwMode="auto">
          <a:xfrm>
            <a:off x="4294965" y="2286041"/>
            <a:ext cx="388985" cy="408434"/>
            <a:chOff x="1636" y="676"/>
            <a:chExt cx="280" cy="294"/>
          </a:xfrm>
        </p:grpSpPr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44" name="Line 46"/>
          <p:cNvSpPr>
            <a:spLocks noChangeShapeType="1"/>
          </p:cNvSpPr>
          <p:nvPr/>
        </p:nvSpPr>
        <p:spPr bwMode="auto">
          <a:xfrm flipH="1">
            <a:off x="3749413" y="2611619"/>
            <a:ext cx="580257" cy="474235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6" name="テキスト ボックス 1"/>
          <p:cNvSpPr txBox="1"/>
          <p:nvPr/>
        </p:nvSpPr>
        <p:spPr>
          <a:xfrm>
            <a:off x="8291859" y="4267240"/>
            <a:ext cx="461665" cy="7960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47" name="テキスト ボックス 2"/>
          <p:cNvSpPr txBox="1"/>
          <p:nvPr/>
        </p:nvSpPr>
        <p:spPr>
          <a:xfrm>
            <a:off x="8118466" y="46353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8756" y="2462707"/>
            <a:ext cx="245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Start search at vertex 1.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42228" y="4804651"/>
            <a:ext cx="42407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2 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or </a:t>
            </a:r>
            <a:r>
              <a:rPr lang="en-US" altLang="ja-JP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altLang="ja-JP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44" grpId="0" animBg="1"/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469370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3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5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6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7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0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1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73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75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77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0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1" name="Rectangle 39"/>
          <p:cNvSpPr>
            <a:spLocks noChangeArrowheads="1"/>
          </p:cNvSpPr>
          <p:nvPr/>
        </p:nvSpPr>
        <p:spPr bwMode="auto">
          <a:xfrm>
            <a:off x="152400" y="48768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82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3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4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85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86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0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2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3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4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95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2" y="2901950"/>
            <a:ext cx="8223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テキスト ボックス 55"/>
          <p:cNvSpPr txBox="1"/>
          <p:nvPr/>
        </p:nvSpPr>
        <p:spPr>
          <a:xfrm>
            <a:off x="7901567" y="3346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101" name="Rectangle 54"/>
          <p:cNvSpPr>
            <a:spLocks noChangeArrowheads="1"/>
          </p:cNvSpPr>
          <p:nvPr/>
        </p:nvSpPr>
        <p:spPr bwMode="auto">
          <a:xfrm>
            <a:off x="152400" y="6019800"/>
            <a:ext cx="7086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 dirty="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</a:t>
            </a:r>
            <a:r>
              <a:rPr kumimoji="0" lang="en-US" altLang="ja-JP" sz="3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selectd</a:t>
            </a:r>
            <a:r>
              <a:rPr kumimoji="0" lang="en-US" altLang="ja-JP" sz="3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25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9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0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152400" y="49530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3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7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,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6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39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0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41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4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5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9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50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2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53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4" name="Rectangle 61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64"/>
          <p:cNvSpPr txBox="1"/>
          <p:nvPr/>
        </p:nvSpPr>
        <p:spPr>
          <a:xfrm>
            <a:off x="7814468" y="33586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29001" y="2895600"/>
            <a:ext cx="1030090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595100"/>
            <a:ext cx="4693706" cy="374718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65171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28600" y="5029200"/>
            <a:ext cx="7086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Label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and do a depth first search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from either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 6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or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.</a:t>
            </a: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152400" y="60198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Suppose that vertex </a:t>
            </a:r>
            <a:r>
              <a:rPr kumimoji="0" lang="en-US" altLang="ja-JP" sz="32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  <a:r>
              <a:rPr kumimoji="0" lang="en-US" altLang="ja-JP" sz="320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is selected.</a:t>
            </a:r>
          </a:p>
        </p:txBody>
      </p:sp>
      <p:sp>
        <p:nvSpPr>
          <p:cNvPr id="56" name="テキスト ボックス 70"/>
          <p:cNvSpPr txBox="1"/>
          <p:nvPr/>
        </p:nvSpPr>
        <p:spPr>
          <a:xfrm>
            <a:off x="7964509" y="33823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stack</a:t>
            </a:r>
            <a:endParaRPr kumimoji="1" lang="ja-JP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638138" y="2895600"/>
            <a:ext cx="1311898" cy="52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b="1" dirty="0"/>
              <a:t>1 2 5 9</a:t>
            </a:r>
          </a:p>
        </p:txBody>
      </p:sp>
      <p:sp>
        <p:nvSpPr>
          <p:cNvPr id="58" name="Oval 4"/>
          <p:cNvSpPr>
            <a:spLocks noChangeArrowheads="1"/>
          </p:cNvSpPr>
          <p:nvPr/>
        </p:nvSpPr>
        <p:spPr bwMode="auto">
          <a:xfrm>
            <a:off x="16065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2597150" y="1073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197350" y="1377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5797550" y="1682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2" name="Oval 9"/>
          <p:cNvSpPr>
            <a:spLocks noChangeArrowheads="1"/>
          </p:cNvSpPr>
          <p:nvPr/>
        </p:nvSpPr>
        <p:spPr bwMode="auto">
          <a:xfrm>
            <a:off x="22161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3" name="Oval 10"/>
          <p:cNvSpPr>
            <a:spLocks noChangeArrowheads="1"/>
          </p:cNvSpPr>
          <p:nvPr/>
        </p:nvSpPr>
        <p:spPr bwMode="auto">
          <a:xfrm>
            <a:off x="3740150" y="2749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" name="Oval 11"/>
          <p:cNvSpPr>
            <a:spLocks noChangeArrowheads="1"/>
          </p:cNvSpPr>
          <p:nvPr/>
        </p:nvSpPr>
        <p:spPr bwMode="auto">
          <a:xfrm>
            <a:off x="526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5" name="Oval 13"/>
          <p:cNvSpPr>
            <a:spLocks noChangeArrowheads="1"/>
          </p:cNvSpPr>
          <p:nvPr/>
        </p:nvSpPr>
        <p:spPr bwMode="auto">
          <a:xfrm>
            <a:off x="2978150" y="4044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4959350" y="4273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>
            <a:off x="1981200" y="2362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0" name="Line 18"/>
          <p:cNvSpPr>
            <a:spLocks noChangeShapeType="1"/>
          </p:cNvSpPr>
          <p:nvPr/>
        </p:nvSpPr>
        <p:spPr bwMode="auto">
          <a:xfrm>
            <a:off x="2590800" y="3048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1" name="Line 19"/>
          <p:cNvSpPr>
            <a:spLocks noChangeShapeType="1"/>
          </p:cNvSpPr>
          <p:nvPr/>
        </p:nvSpPr>
        <p:spPr bwMode="auto">
          <a:xfrm>
            <a:off x="3429000" y="43434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2" name="Line 20"/>
          <p:cNvSpPr>
            <a:spLocks noChangeShapeType="1"/>
          </p:cNvSpPr>
          <p:nvPr/>
        </p:nvSpPr>
        <p:spPr bwMode="auto">
          <a:xfrm flipH="1">
            <a:off x="4038600" y="17526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3" name="Line 21"/>
          <p:cNvSpPr>
            <a:spLocks noChangeShapeType="1"/>
          </p:cNvSpPr>
          <p:nvPr/>
        </p:nvSpPr>
        <p:spPr bwMode="auto">
          <a:xfrm>
            <a:off x="4038600" y="3200400"/>
            <a:ext cx="1066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667000" y="1143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267200" y="1371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5867400" y="17526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1676400" y="19812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79" name="Rectangle 29"/>
          <p:cNvSpPr>
            <a:spLocks noChangeArrowheads="1"/>
          </p:cNvSpPr>
          <p:nvPr/>
        </p:nvSpPr>
        <p:spPr bwMode="auto">
          <a:xfrm>
            <a:off x="2286000" y="2590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80" name="Rectangle 30"/>
          <p:cNvSpPr>
            <a:spLocks noChangeArrowheads="1"/>
          </p:cNvSpPr>
          <p:nvPr/>
        </p:nvSpPr>
        <p:spPr bwMode="auto">
          <a:xfrm>
            <a:off x="3810000" y="2819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81" name="Rectangle 31"/>
          <p:cNvSpPr>
            <a:spLocks noChangeArrowheads="1"/>
          </p:cNvSpPr>
          <p:nvPr/>
        </p:nvSpPr>
        <p:spPr bwMode="auto">
          <a:xfrm>
            <a:off x="5334000" y="2971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82" name="Rectangle 33"/>
          <p:cNvSpPr>
            <a:spLocks noChangeArrowheads="1"/>
          </p:cNvSpPr>
          <p:nvPr/>
        </p:nvSpPr>
        <p:spPr bwMode="auto">
          <a:xfrm>
            <a:off x="3048000" y="41148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029200" y="43434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2000">
                <a:solidFill>
                  <a:srgbClr val="FF0033"/>
                </a:solidFill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84" name="Line 35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5" name="Line 36"/>
          <p:cNvSpPr>
            <a:spLocks noChangeShapeType="1"/>
          </p:cNvSpPr>
          <p:nvPr/>
        </p:nvSpPr>
        <p:spPr bwMode="auto">
          <a:xfrm>
            <a:off x="3048000" y="12954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6" name="Line 37"/>
          <p:cNvSpPr>
            <a:spLocks noChangeShapeType="1"/>
          </p:cNvSpPr>
          <p:nvPr/>
        </p:nvSpPr>
        <p:spPr bwMode="auto">
          <a:xfrm>
            <a:off x="2743200" y="1524000"/>
            <a:ext cx="53340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" name="Line 38"/>
          <p:cNvSpPr>
            <a:spLocks noChangeShapeType="1"/>
          </p:cNvSpPr>
          <p:nvPr/>
        </p:nvSpPr>
        <p:spPr bwMode="auto">
          <a:xfrm flipV="1">
            <a:off x="3429000" y="3276600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88" name="Group 42"/>
          <p:cNvGrpSpPr>
            <a:grpSpLocks/>
          </p:cNvGrpSpPr>
          <p:nvPr/>
        </p:nvGrpSpPr>
        <p:grpSpPr bwMode="auto">
          <a:xfrm>
            <a:off x="1606550" y="1911350"/>
            <a:ext cx="444500" cy="466725"/>
            <a:chOff x="1012" y="1204"/>
            <a:chExt cx="280" cy="294"/>
          </a:xfrm>
        </p:grpSpPr>
        <p:sp>
          <p:nvSpPr>
            <p:cNvPr id="89" name="Oval 40"/>
            <p:cNvSpPr>
              <a:spLocks noChangeArrowheads="1"/>
            </p:cNvSpPr>
            <p:nvPr/>
          </p:nvSpPr>
          <p:spPr bwMode="auto">
            <a:xfrm>
              <a:off x="1012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056" y="124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2" name="Oval 43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sp>
        <p:nvSpPr>
          <p:cNvPr id="94" name="Line 46"/>
          <p:cNvSpPr>
            <a:spLocks noChangeShapeType="1"/>
          </p:cNvSpPr>
          <p:nvPr/>
        </p:nvSpPr>
        <p:spPr bwMode="auto">
          <a:xfrm flipH="1">
            <a:off x="1981200" y="1447800"/>
            <a:ext cx="609600" cy="533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95" name="Group 49"/>
          <p:cNvGrpSpPr>
            <a:grpSpLocks/>
          </p:cNvGrpSpPr>
          <p:nvPr/>
        </p:nvGrpSpPr>
        <p:grpSpPr bwMode="auto">
          <a:xfrm>
            <a:off x="2597150" y="1073150"/>
            <a:ext cx="444500" cy="466725"/>
            <a:chOff x="1636" y="676"/>
            <a:chExt cx="280" cy="294"/>
          </a:xfrm>
        </p:grpSpPr>
        <p:sp>
          <p:nvSpPr>
            <p:cNvPr id="96" name="Oval 47"/>
            <p:cNvSpPr>
              <a:spLocks noChangeArrowheads="1"/>
            </p:cNvSpPr>
            <p:nvPr/>
          </p:nvSpPr>
          <p:spPr bwMode="auto">
            <a:xfrm>
              <a:off x="1636" y="67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>
              <a:off x="1680" y="72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8" name="Group 52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99" name="Oval 50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0" name="Rectangle 51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101" name="Line 53"/>
          <p:cNvSpPr>
            <a:spLocks noChangeShapeType="1"/>
          </p:cNvSpPr>
          <p:nvPr/>
        </p:nvSpPr>
        <p:spPr bwMode="auto">
          <a:xfrm>
            <a:off x="2895600" y="1524000"/>
            <a:ext cx="990600" cy="1295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2" name="Group 56"/>
          <p:cNvGrpSpPr>
            <a:grpSpLocks/>
          </p:cNvGrpSpPr>
          <p:nvPr/>
        </p:nvGrpSpPr>
        <p:grpSpPr bwMode="auto">
          <a:xfrm>
            <a:off x="3740150" y="2749550"/>
            <a:ext cx="444500" cy="466725"/>
            <a:chOff x="2356" y="1732"/>
            <a:chExt cx="280" cy="294"/>
          </a:xfrm>
        </p:grpSpPr>
        <p:sp>
          <p:nvSpPr>
            <p:cNvPr id="103" name="Oval 54"/>
            <p:cNvSpPr>
              <a:spLocks noChangeArrowheads="1"/>
            </p:cNvSpPr>
            <p:nvPr/>
          </p:nvSpPr>
          <p:spPr bwMode="auto">
            <a:xfrm>
              <a:off x="2356" y="173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4" name="Rectangle 55"/>
            <p:cNvSpPr>
              <a:spLocks noChangeArrowheads="1"/>
            </p:cNvSpPr>
            <p:nvPr/>
          </p:nvSpPr>
          <p:spPr bwMode="auto">
            <a:xfrm>
              <a:off x="2400" y="177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105" name="Group 59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06" name="Oval 57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sp>
        <p:nvSpPr>
          <p:cNvPr id="108" name="Line 60"/>
          <p:cNvSpPr>
            <a:spLocks noChangeShapeType="1"/>
          </p:cNvSpPr>
          <p:nvPr/>
        </p:nvSpPr>
        <p:spPr bwMode="auto">
          <a:xfrm>
            <a:off x="4191000" y="2971800"/>
            <a:ext cx="11430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109" name="Group 63"/>
          <p:cNvGrpSpPr>
            <a:grpSpLocks/>
          </p:cNvGrpSpPr>
          <p:nvPr/>
        </p:nvGrpSpPr>
        <p:grpSpPr bwMode="auto">
          <a:xfrm>
            <a:off x="5264150" y="2901950"/>
            <a:ext cx="444500" cy="466725"/>
            <a:chOff x="3316" y="1828"/>
            <a:chExt cx="280" cy="294"/>
          </a:xfrm>
        </p:grpSpPr>
        <p:sp>
          <p:nvSpPr>
            <p:cNvPr id="110" name="Oval 61"/>
            <p:cNvSpPr>
              <a:spLocks noChangeArrowheads="1"/>
            </p:cNvSpPr>
            <p:nvPr/>
          </p:nvSpPr>
          <p:spPr bwMode="auto">
            <a:xfrm>
              <a:off x="3316" y="1828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3360" y="187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9</a:t>
              </a:r>
            </a:p>
          </p:txBody>
        </p:sp>
      </p:grpSp>
      <p:grpSp>
        <p:nvGrpSpPr>
          <p:cNvPr id="112" name="Group 66"/>
          <p:cNvGrpSpPr>
            <a:grpSpLocks/>
          </p:cNvGrpSpPr>
          <p:nvPr/>
        </p:nvGrpSpPr>
        <p:grpSpPr bwMode="auto">
          <a:xfrm>
            <a:off x="5797550" y="1682750"/>
            <a:ext cx="444500" cy="466725"/>
            <a:chOff x="3652" y="1060"/>
            <a:chExt cx="280" cy="294"/>
          </a:xfrm>
        </p:grpSpPr>
        <p:sp>
          <p:nvSpPr>
            <p:cNvPr id="113" name="Oval 64"/>
            <p:cNvSpPr>
              <a:spLocks noChangeArrowheads="1"/>
            </p:cNvSpPr>
            <p:nvPr/>
          </p:nvSpPr>
          <p:spPr bwMode="auto">
            <a:xfrm>
              <a:off x="3652" y="1060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3200">
                <a:solidFill>
                  <a:srgbClr val="FF0033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3696" y="11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kumimoji="0" lang="en-US" altLang="ja-JP" sz="2000">
                  <a:solidFill>
                    <a:srgbClr val="FF0033"/>
                  </a:solidFill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sp>
        <p:nvSpPr>
          <p:cNvPr id="115" name="Line 67"/>
          <p:cNvSpPr>
            <a:spLocks noChangeShapeType="1"/>
          </p:cNvSpPr>
          <p:nvPr/>
        </p:nvSpPr>
        <p:spPr bwMode="auto">
          <a:xfrm flipH="1">
            <a:off x="5486400" y="2133600"/>
            <a:ext cx="457200" cy="762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3200">
              <a:solidFill>
                <a:srgbClr val="FF0033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16" name="Subtitle 2"/>
          <p:cNvSpPr txBox="1">
            <a:spLocks/>
          </p:cNvSpPr>
          <p:nvPr/>
        </p:nvSpPr>
        <p:spPr>
          <a:xfrm>
            <a:off x="335494" y="595100"/>
            <a:ext cx="4693706" cy="34700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Depth-First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3055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 autoUpdateAnimBg="0"/>
      <p:bldP spid="115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B2DED-C193-4E90-97F7-D0C8095FF7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94AC61-B3AC-45C0-BDF3-AA80806F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351</TotalTime>
  <Words>4512</Words>
  <Application>Microsoft Office PowerPoint</Application>
  <PresentationFormat>On-screen Show (4:3)</PresentationFormat>
  <Paragraphs>2079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Corbel</vt:lpstr>
      <vt:lpstr>Gill Sans</vt:lpstr>
      <vt:lpstr>Times New Roman</vt:lpstr>
      <vt:lpstr>Verdana</vt:lpstr>
      <vt:lpstr>Wingdings</vt:lpstr>
      <vt:lpstr>Spectrum</vt:lpstr>
      <vt:lpstr>Graph Traversing and Searching</vt:lpstr>
      <vt:lpstr>Lecture Outline</vt:lpstr>
      <vt:lpstr>Graph Search Methods</vt:lpstr>
      <vt:lpstr>Graph Search Methods</vt:lpstr>
      <vt:lpstr>Depth-First Search</vt:lpstr>
      <vt:lpstr>Depth-First Search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Depth-First Search</vt:lpstr>
      <vt:lpstr>DFS: Classification of Edges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Depth First 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70</cp:revision>
  <dcterms:created xsi:type="dcterms:W3CDTF">2018-12-10T17:20:29Z</dcterms:created>
  <dcterms:modified xsi:type="dcterms:W3CDTF">2020-12-10T05:42:09Z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