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0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Traversing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180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3395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254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60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1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289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3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9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99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040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18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70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23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66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94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6913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4533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8353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693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647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73935"/>
            <a:ext cx="5334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2173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549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643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92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73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025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12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40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93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36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64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9313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1673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4533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979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3268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8813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7853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9448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1213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7088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9293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66285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823285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94885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2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/>
      <p:bldP spid="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911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52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57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625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76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29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81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24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53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2757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0377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4197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277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2317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323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8017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1337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227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51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32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609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70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99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51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94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23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5157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7517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0377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5637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9112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4657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3697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5292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7057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2932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5137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24720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781720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53320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06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311150" y="29296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1301750" y="2091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901950" y="2396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502150" y="27010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20750" y="3615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444750" y="3767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68750" y="3920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682750" y="5063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663950" y="5291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685800" y="246612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600200" y="254232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85800" y="338052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295400" y="40663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33600" y="536172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2743200" y="27709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743200" y="421872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191000" y="315192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371600" y="21613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2971800" y="2389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572000" y="2770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81000" y="29995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90600" y="3609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514600" y="3837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038600" y="3990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752600" y="5133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733800" y="5361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2895600" y="399012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752600" y="231372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1447800" y="254232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2133600" y="429492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311150" y="2929670"/>
            <a:ext cx="444500" cy="466725"/>
            <a:chOff x="196" y="1636"/>
            <a:chExt cx="280" cy="294"/>
          </a:xfrm>
        </p:grpSpPr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6172200" y="208512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1" name="Freeform 43"/>
          <p:cNvSpPr>
            <a:spLocks/>
          </p:cNvSpPr>
          <p:nvPr/>
        </p:nvSpPr>
        <p:spPr bwMode="auto">
          <a:xfrm>
            <a:off x="5478463" y="147552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209147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60912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76787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2901950" y="2389920"/>
            <a:ext cx="444500" cy="450850"/>
            <a:chOff x="1828" y="1296"/>
            <a:chExt cx="280" cy="284"/>
          </a:xfrm>
        </p:grpSpPr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4" name="Group 58"/>
          <p:cNvGrpSpPr>
            <a:grpSpLocks/>
          </p:cNvGrpSpPr>
          <p:nvPr/>
        </p:nvGrpSpPr>
        <p:grpSpPr bwMode="auto">
          <a:xfrm>
            <a:off x="1682750" y="5063270"/>
            <a:ext cx="444500" cy="466725"/>
            <a:chOff x="1060" y="2980"/>
            <a:chExt cx="280" cy="294"/>
          </a:xfrm>
        </p:grpSpPr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0104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8" name="Group 62"/>
          <p:cNvGrpSpPr>
            <a:grpSpLocks/>
          </p:cNvGrpSpPr>
          <p:nvPr/>
        </p:nvGrpSpPr>
        <p:grpSpPr bwMode="auto">
          <a:xfrm>
            <a:off x="3968750" y="3920270"/>
            <a:ext cx="444500" cy="466725"/>
            <a:chOff x="2500" y="2260"/>
            <a:chExt cx="280" cy="294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7467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6"/>
          <p:cNvGrpSpPr>
            <a:grpSpLocks/>
          </p:cNvGrpSpPr>
          <p:nvPr/>
        </p:nvGrpSpPr>
        <p:grpSpPr bwMode="auto">
          <a:xfrm>
            <a:off x="3663950" y="5291870"/>
            <a:ext cx="444500" cy="466725"/>
            <a:chOff x="2308" y="3124"/>
            <a:chExt cx="280" cy="294"/>
          </a:xfrm>
        </p:grpSpPr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7848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33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010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9" name="Group 62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7467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3" name="Group 66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7848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3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78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6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068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603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22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26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46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98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50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93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22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9684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7304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1124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970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9244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016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4944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82645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920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20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01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302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39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68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20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63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92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2084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4444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7304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2564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6039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1584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2219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3984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9859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2064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993995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850995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5222595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6629400" y="254924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/>
              <a:t>8</a:t>
            </a:r>
            <a:endParaRPr lang="ja-JP" alt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57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Breadth-First-Search (BFS)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BFS 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04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6456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96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215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5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8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773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Queue</a:t>
            </a:r>
            <a:r>
              <a:rPr lang="en-US" altLang="ja-JP" dirty="0"/>
              <a:t> is empty. Search terminates.</a:t>
            </a:r>
          </a:p>
        </p:txBody>
      </p:sp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4781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grpSp>
        <p:nvGrpSpPr>
          <p:cNvPr id="67" name="図形グループ 164"/>
          <p:cNvGrpSpPr/>
          <p:nvPr/>
        </p:nvGrpSpPr>
        <p:grpSpPr>
          <a:xfrm>
            <a:off x="6260889" y="4330698"/>
            <a:ext cx="2623566" cy="2388553"/>
            <a:chOff x="4175125" y="3047999"/>
            <a:chExt cx="4635500" cy="3673475"/>
          </a:xfrm>
        </p:grpSpPr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4549775" y="3422650"/>
              <a:ext cx="609600" cy="533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5464175" y="3498850"/>
              <a:ext cx="990600" cy="1295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6607175" y="5175250"/>
              <a:ext cx="1066800" cy="1143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H="1">
              <a:off x="8054975" y="4108450"/>
              <a:ext cx="457200" cy="762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6759575" y="4946650"/>
              <a:ext cx="1143000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5616575" y="3270250"/>
              <a:ext cx="11430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5311775" y="3498850"/>
              <a:ext cx="533400" cy="25146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75" name="Group 41"/>
            <p:cNvGrpSpPr>
              <a:grpSpLocks/>
            </p:cNvGrpSpPr>
            <p:nvPr/>
          </p:nvGrpSpPr>
          <p:grpSpPr bwMode="auto">
            <a:xfrm>
              <a:off x="4175125" y="3886199"/>
              <a:ext cx="444500" cy="473075"/>
              <a:chOff x="196" y="1636"/>
              <a:chExt cx="280" cy="298"/>
            </a:xfrm>
          </p:grpSpPr>
          <p:sp>
            <p:nvSpPr>
              <p:cNvPr id="101" name="Oval 39"/>
              <p:cNvSpPr>
                <a:spLocks noChangeArrowheads="1"/>
              </p:cNvSpPr>
              <p:nvPr/>
            </p:nvSpPr>
            <p:spPr bwMode="auto">
              <a:xfrm>
                <a:off x="196" y="1636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2" name="Rectangle 4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1</a:t>
                </a:r>
              </a:p>
            </p:txBody>
          </p:sp>
        </p:grpSp>
        <p:grpSp>
          <p:nvGrpSpPr>
            <p:cNvPr id="76" name="Group 46"/>
            <p:cNvGrpSpPr>
              <a:grpSpLocks/>
            </p:cNvGrpSpPr>
            <p:nvPr/>
          </p:nvGrpSpPr>
          <p:grpSpPr bwMode="auto">
            <a:xfrm>
              <a:off x="5165725" y="3047999"/>
              <a:ext cx="444500" cy="473075"/>
              <a:chOff x="820" y="1108"/>
              <a:chExt cx="280" cy="298"/>
            </a:xfrm>
          </p:grpSpPr>
          <p:sp>
            <p:nvSpPr>
              <p:cNvPr id="99" name="Oval 44"/>
              <p:cNvSpPr>
                <a:spLocks noChangeArrowheads="1"/>
              </p:cNvSpPr>
              <p:nvPr/>
            </p:nvSpPr>
            <p:spPr bwMode="auto">
              <a:xfrm>
                <a:off x="820" y="110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2</a:t>
                </a:r>
              </a:p>
            </p:txBody>
          </p:sp>
        </p:grpSp>
        <p:grpSp>
          <p:nvGrpSpPr>
            <p:cNvPr id="77" name="Group 49"/>
            <p:cNvGrpSpPr>
              <a:grpSpLocks/>
            </p:cNvGrpSpPr>
            <p:nvPr/>
          </p:nvGrpSpPr>
          <p:grpSpPr bwMode="auto">
            <a:xfrm>
              <a:off x="4784725" y="4565650"/>
              <a:ext cx="444500" cy="450850"/>
              <a:chOff x="580" y="2064"/>
              <a:chExt cx="280" cy="284"/>
            </a:xfrm>
          </p:grpSpPr>
          <p:sp>
            <p:nvSpPr>
              <p:cNvPr id="97" name="Oval 47"/>
              <p:cNvSpPr>
                <a:spLocks noChangeArrowheads="1"/>
              </p:cNvSpPr>
              <p:nvPr/>
            </p:nvSpPr>
            <p:spPr bwMode="auto">
              <a:xfrm>
                <a:off x="580" y="206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8" name="Rectangle 48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4</a:t>
                </a:r>
              </a:p>
            </p:txBody>
          </p:sp>
        </p:grpSp>
        <p:grpSp>
          <p:nvGrpSpPr>
            <p:cNvPr id="78" name="Group 52"/>
            <p:cNvGrpSpPr>
              <a:grpSpLocks/>
            </p:cNvGrpSpPr>
            <p:nvPr/>
          </p:nvGrpSpPr>
          <p:grpSpPr bwMode="auto">
            <a:xfrm>
              <a:off x="6308725" y="4724400"/>
              <a:ext cx="444500" cy="473075"/>
              <a:chOff x="1540" y="2164"/>
              <a:chExt cx="280" cy="298"/>
            </a:xfrm>
          </p:grpSpPr>
          <p:sp>
            <p:nvSpPr>
              <p:cNvPr id="95" name="Oval 50"/>
              <p:cNvSpPr>
                <a:spLocks noChangeArrowheads="1"/>
              </p:cNvSpPr>
              <p:nvPr/>
            </p:nvSpPr>
            <p:spPr bwMode="auto">
              <a:xfrm>
                <a:off x="1540" y="216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5</a:t>
                </a:r>
              </a:p>
            </p:txBody>
          </p:sp>
        </p:grpSp>
        <p:grpSp>
          <p:nvGrpSpPr>
            <p:cNvPr id="79" name="Group 55"/>
            <p:cNvGrpSpPr>
              <a:grpSpLocks/>
            </p:cNvGrpSpPr>
            <p:nvPr/>
          </p:nvGrpSpPr>
          <p:grpSpPr bwMode="auto">
            <a:xfrm>
              <a:off x="6765925" y="3346450"/>
              <a:ext cx="444500" cy="450850"/>
              <a:chOff x="1828" y="1296"/>
              <a:chExt cx="280" cy="284"/>
            </a:xfrm>
          </p:grpSpPr>
          <p:sp>
            <p:nvSpPr>
              <p:cNvPr id="93" name="Oval 53"/>
              <p:cNvSpPr>
                <a:spLocks noChangeArrowheads="1"/>
              </p:cNvSpPr>
              <p:nvPr/>
            </p:nvSpPr>
            <p:spPr bwMode="auto">
              <a:xfrm>
                <a:off x="1828" y="130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4" name="Rectangle 5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3</a:t>
                </a:r>
              </a:p>
            </p:txBody>
          </p:sp>
        </p:grpSp>
        <p:grpSp>
          <p:nvGrpSpPr>
            <p:cNvPr id="80" name="Group 61"/>
            <p:cNvGrpSpPr>
              <a:grpSpLocks/>
            </p:cNvGrpSpPr>
            <p:nvPr/>
          </p:nvGrpSpPr>
          <p:grpSpPr bwMode="auto">
            <a:xfrm>
              <a:off x="7832725" y="4876799"/>
              <a:ext cx="444500" cy="473075"/>
              <a:chOff x="2500" y="2260"/>
              <a:chExt cx="280" cy="298"/>
            </a:xfrm>
          </p:grpSpPr>
          <p:sp>
            <p:nvSpPr>
              <p:cNvPr id="91" name="Oval 59"/>
              <p:cNvSpPr>
                <a:spLocks noChangeArrowheads="1"/>
              </p:cNvSpPr>
              <p:nvPr/>
            </p:nvSpPr>
            <p:spPr bwMode="auto">
              <a:xfrm>
                <a:off x="2500" y="226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2" name="Rectangle 60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9</a:t>
                </a:r>
              </a:p>
            </p:txBody>
          </p:sp>
        </p:grpSp>
        <p:grpSp>
          <p:nvGrpSpPr>
            <p:cNvPr id="81" name="Group 64"/>
            <p:cNvGrpSpPr>
              <a:grpSpLocks/>
            </p:cNvGrpSpPr>
            <p:nvPr/>
          </p:nvGrpSpPr>
          <p:grpSpPr bwMode="auto">
            <a:xfrm>
              <a:off x="7527925" y="6248399"/>
              <a:ext cx="444500" cy="473075"/>
              <a:chOff x="2308" y="3124"/>
              <a:chExt cx="280" cy="298"/>
            </a:xfrm>
          </p:grpSpPr>
          <p:sp>
            <p:nvSpPr>
              <p:cNvPr id="89" name="Oval 62"/>
              <p:cNvSpPr>
                <a:spLocks noChangeArrowheads="1"/>
              </p:cNvSpPr>
              <p:nvPr/>
            </p:nvSpPr>
            <p:spPr bwMode="auto">
              <a:xfrm>
                <a:off x="2308" y="312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7</a:t>
                </a:r>
              </a:p>
            </p:txBody>
          </p:sp>
        </p:grpSp>
        <p:grpSp>
          <p:nvGrpSpPr>
            <p:cNvPr id="82" name="Group 68"/>
            <p:cNvGrpSpPr>
              <a:grpSpLocks/>
            </p:cNvGrpSpPr>
            <p:nvPr/>
          </p:nvGrpSpPr>
          <p:grpSpPr bwMode="auto">
            <a:xfrm>
              <a:off x="8366125" y="3657600"/>
              <a:ext cx="444500" cy="473075"/>
              <a:chOff x="2836" y="1492"/>
              <a:chExt cx="280" cy="298"/>
            </a:xfrm>
          </p:grpSpPr>
          <p:sp>
            <p:nvSpPr>
              <p:cNvPr id="87" name="Oval 66"/>
              <p:cNvSpPr>
                <a:spLocks noChangeArrowheads="1"/>
              </p:cNvSpPr>
              <p:nvPr/>
            </p:nvSpPr>
            <p:spPr bwMode="auto">
              <a:xfrm>
                <a:off x="2836" y="1492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8" name="Rectangle 6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8</a:t>
                </a:r>
              </a:p>
            </p:txBody>
          </p:sp>
        </p:grp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4549775" y="4343400"/>
              <a:ext cx="3048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84" name="Group 58"/>
            <p:cNvGrpSpPr>
              <a:grpSpLocks/>
            </p:cNvGrpSpPr>
            <p:nvPr/>
          </p:nvGrpSpPr>
          <p:grpSpPr bwMode="auto">
            <a:xfrm>
              <a:off x="5546725" y="6026149"/>
              <a:ext cx="444500" cy="473075"/>
              <a:chOff x="1060" y="2980"/>
              <a:chExt cx="280" cy="298"/>
            </a:xfrm>
          </p:grpSpPr>
          <p:sp>
            <p:nvSpPr>
              <p:cNvPr id="85" name="Oval 56"/>
              <p:cNvSpPr>
                <a:spLocks noChangeArrowheads="1"/>
              </p:cNvSpPr>
              <p:nvPr/>
            </p:nvSpPr>
            <p:spPr bwMode="auto">
              <a:xfrm>
                <a:off x="1060" y="298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1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Breadth First Search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20781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find Shortest Path.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find all neighbor nodes in Peer to Peer Networks.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Crawlers in Search Engines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Social Networking Websites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GPS Navigation systems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Broadcasting in Network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In Garbage Collection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Cycle detection in undirected graph: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Finding all nodes within one connected component: 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Ford–Fulkerson algorithm 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test if a graph is Bipartite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Path Finding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Breadth-First Search (</a:t>
            </a:r>
            <a:r>
              <a:rPr lang="en-US" altLang="ja-JP" dirty="0">
                <a:solidFill>
                  <a:srgbClr val="FF0000"/>
                </a:solidFill>
              </a:rPr>
              <a:t>BFS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2305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Visit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start vertex  and put into a </a:t>
            </a:r>
            <a:r>
              <a:rPr lang="en-US" altLang="ja-JP" sz="2400" dirty="0">
                <a:solidFill>
                  <a:srgbClr val="FF0000"/>
                </a:solidFill>
              </a:rPr>
              <a:t>FIFO queue</a:t>
            </a:r>
            <a:r>
              <a:rPr lang="en-US" altLang="ja-JP" sz="2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Repeatedly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FF0000"/>
                </a:solidFill>
              </a:rPr>
              <a:t>remove</a:t>
            </a:r>
            <a:r>
              <a:rPr lang="en-US" altLang="ja-JP" sz="2400" dirty="0">
                <a:solidFill>
                  <a:schemeClr val="tx1"/>
                </a:solidFill>
              </a:rPr>
              <a:t> a vertex from the queue,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FF0000"/>
                </a:solidFill>
              </a:rPr>
              <a:t>visit</a:t>
            </a:r>
            <a:r>
              <a:rPr lang="en-US" altLang="ja-JP" sz="2400" dirty="0">
                <a:solidFill>
                  <a:schemeClr val="tx1"/>
                </a:solidFill>
              </a:rPr>
              <a:t> its unvisited adjacent vertices,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FF0000"/>
                </a:solidFill>
              </a:rPr>
              <a:t>put </a:t>
            </a:r>
            <a:r>
              <a:rPr lang="en-US" altLang="ja-JP" sz="2400" dirty="0">
                <a:solidFill>
                  <a:schemeClr val="tx1"/>
                </a:solidFill>
              </a:rPr>
              <a:t>newly visited vertices into the queue.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Breadth-First Search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3700" y="5994400"/>
            <a:ext cx="7772400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/>
              <a:t>Start search at vertex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142450" y="1758950"/>
            <a:ext cx="4635500" cy="3667125"/>
            <a:chOff x="196" y="1108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613295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/>
              <a:t>Visit/mark/label start vertex and put in a FIFO queue.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357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897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02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071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21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573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26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69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097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721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4835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1865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8723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6775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5769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2475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5795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673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195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576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055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15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43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796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39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67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796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1975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4835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0095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3570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281550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99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9270" y="58789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881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49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54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595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73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26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78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21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50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2455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50075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3895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247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2015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293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7715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11035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197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48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29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579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67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96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48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91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20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4855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7215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50075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5335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8810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433955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35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6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6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558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2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634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25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30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348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49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01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54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97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25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9986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7606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1426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000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9546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046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5246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8566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950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23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04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332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42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71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23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66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95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2386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4746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7606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2866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6341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1886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0926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2521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172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920750" y="3442860"/>
            <a:ext cx="444500" cy="450850"/>
            <a:chOff x="580" y="2064"/>
            <a:chExt cx="280" cy="284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6553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823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69715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2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7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3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43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486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63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15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67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10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39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1371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8991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2811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139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0931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185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6631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9951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089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37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18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471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56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85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37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80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09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3771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6131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8991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4251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7726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3271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2311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3906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5671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615465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237515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910865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33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utoUpdateAnimBg="0"/>
      <p:bldP spid="57" grpId="0" build="p" autoUpdateAnimBg="0"/>
      <p:bldP spid="6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F13966-DB5B-4309-A001-FE6AF209B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009158-A0A2-494E-87E9-5913651A19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3BFA0-B314-4C93-912D-C19CC7AABF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187</TotalTime>
  <Words>1021</Words>
  <Application>Microsoft Office PowerPoint</Application>
  <PresentationFormat>On-screen Show (4:3)</PresentationFormat>
  <Paragraphs>466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Spectrum</vt:lpstr>
      <vt:lpstr>Graph Traversing and Searching</vt:lpstr>
      <vt:lpstr>Lecture Outline</vt:lpstr>
      <vt:lpstr>Breadth-First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Breadth First 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46</cp:revision>
  <dcterms:created xsi:type="dcterms:W3CDTF">2018-12-10T17:20:29Z</dcterms:created>
  <dcterms:modified xsi:type="dcterms:W3CDTF">2020-12-10T05:55:36Z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