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6" r:id="rId7"/>
    <p:sldId id="268" r:id="rId8"/>
    <p:sldId id="271" r:id="rId9"/>
    <p:sldId id="272" r:id="rId10"/>
    <p:sldId id="273" r:id="rId11"/>
    <p:sldId id="280" r:id="rId12"/>
    <p:sldId id="277" r:id="rId13"/>
    <p:sldId id="274" r:id="rId14"/>
    <p:sldId id="281" r:id="rId15"/>
    <p:sldId id="275" r:id="rId16"/>
    <p:sldId id="278" r:id="rId17"/>
    <p:sldId id="279" r:id="rId18"/>
    <p:sldId id="282" r:id="rId19"/>
    <p:sldId id="258" r:id="rId20"/>
    <p:sldId id="283" r:id="rId21"/>
    <p:sldId id="284" r:id="rId22"/>
    <p:sldId id="287" r:id="rId23"/>
    <p:sldId id="288" r:id="rId24"/>
    <p:sldId id="289" r:id="rId25"/>
    <p:sldId id="290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52E2-6C1F-4B01-B68D-2CC79CD65D2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73EC-4214-4DF3-9E91-5A22CEF8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73EC-4214-4DF3-9E91-5A22CEF80E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6748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20_21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>
                <a:solidFill>
                  <a:schemeClr val="accent1"/>
                </a:solidFill>
              </a:rPr>
              <a:t>Exchange</a:t>
            </a:r>
            <a:r>
              <a:rPr lang="en-US" altLang="ja-JP" sz="2400" dirty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8 </a:t>
            </a:r>
            <a:r>
              <a:rPr lang="en-US" altLang="ja-JP" sz="2400" dirty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>
                <a:solidFill>
                  <a:srgbClr val="FF0000"/>
                </a:solidFill>
              </a:rPr>
              <a:t>20  </a:t>
            </a:r>
            <a:r>
              <a:rPr lang="en-US" altLang="ja-JP" sz="2400" dirty="0">
                <a:solidFill>
                  <a:schemeClr val="accent1"/>
                </a:solidFill>
              </a:rPr>
              <a:t>into the heap.</a:t>
            </a: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59" name="Straight Connector 58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>
                <a:solidFill>
                  <a:schemeClr val="accent1"/>
                </a:solidFill>
              </a:rPr>
              <a:t>Exchange</a:t>
            </a:r>
            <a:r>
              <a:rPr lang="en-US" altLang="ja-JP" sz="2400" dirty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8 </a:t>
            </a:r>
            <a:r>
              <a:rPr lang="en-US" altLang="ja-JP" sz="2400" dirty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>
                <a:solidFill>
                  <a:srgbClr val="FF0000"/>
                </a:solidFill>
              </a:rPr>
              <a:t>20  </a:t>
            </a:r>
            <a:r>
              <a:rPr lang="en-US" altLang="ja-JP" sz="2400" dirty="0">
                <a:solidFill>
                  <a:schemeClr val="accent1"/>
                </a:solidFill>
              </a:rPr>
              <a:t>into the heap.</a:t>
            </a: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47" name="Straight Connector 46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6346" y="4991100"/>
            <a:ext cx="7477125" cy="8382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r>
              <a:rPr lang="en-US" altLang="ja-JP" sz="3100" b="1" dirty="0">
                <a:solidFill>
                  <a:srgbClr val="0000FF"/>
                </a:solidFill>
              </a:rPr>
              <a:t>Reduce</a:t>
            </a:r>
            <a:r>
              <a:rPr lang="en-US" altLang="ja-JP" dirty="0">
                <a:solidFill>
                  <a:srgbClr val="0000FF"/>
                </a:solidFill>
              </a:rPr>
              <a:t> the heap size by one and we have Complete binary tree with 10 nodes.</a:t>
            </a:r>
          </a:p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94909" y="145415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56346" y="5940136"/>
            <a:ext cx="6400800" cy="64423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200" dirty="0">
                <a:solidFill>
                  <a:srgbClr val="0000FF"/>
                </a:solidFill>
              </a:rPr>
              <a:t>Find home for </a:t>
            </a:r>
            <a:r>
              <a:rPr lang="en-US" altLang="ja-JP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3534496" y="434340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38" name="Straight Connector 37"/>
          <p:cNvCxnSpPr>
            <a:stCxn id="8" idx="5"/>
            <a:endCxn id="36" idx="1"/>
          </p:cNvCxnSpPr>
          <p:nvPr/>
        </p:nvCxnSpPr>
        <p:spPr>
          <a:xfrm>
            <a:off x="3205154" y="3662354"/>
            <a:ext cx="394438" cy="746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>
                <a:solidFill>
                  <a:schemeClr val="accent3"/>
                </a:solidFill>
              </a:rPr>
              <a:t>Find home for </a:t>
            </a:r>
            <a:r>
              <a:rPr lang="en-US" altLang="ja-JP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000000"/>
                </a:solidFill>
              </a:rPr>
              <a:t>  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7442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>
                <a:solidFill>
                  <a:schemeClr val="tx1"/>
                </a:solidFill>
              </a:rPr>
              <a:t>Done . Complete binary tree with </a:t>
            </a:r>
            <a:r>
              <a:rPr lang="en-US" altLang="ja-JP" dirty="0">
                <a:solidFill>
                  <a:srgbClr val="FF0000"/>
                </a:solidFill>
              </a:rPr>
              <a:t>10</a:t>
            </a:r>
            <a:r>
              <a:rPr lang="en-US" altLang="ja-JP" dirty="0">
                <a:solidFill>
                  <a:schemeClr val="tx1"/>
                </a:solidFill>
              </a:rPr>
              <a:t> nodes.</a:t>
            </a:r>
          </a:p>
          <a:p>
            <a:pPr marL="0" indent="0">
              <a:buNone/>
              <a:defRPr/>
            </a:pPr>
            <a:r>
              <a:rPr lang="en-US" altLang="ja-JP" dirty="0">
                <a:solidFill>
                  <a:schemeClr val="tx1"/>
                </a:solidFill>
              </a:rPr>
              <a:t>Max element is in root.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029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731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Heapsort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36583"/>
            <a:ext cx="85344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ja-JP" dirty="0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ja-JP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Idea: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Build a max-heap from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ja-JP" altLang="en-US" dirty="0">
                <a:latin typeface="Arial" pitchFamily="34" charset="0"/>
              </a:rPr>
              <a:t>“</a:t>
            </a:r>
            <a:r>
              <a:rPr lang="en-US" altLang="ja-JP" dirty="0"/>
              <a:t>Discard</a:t>
            </a:r>
            <a:r>
              <a:rPr lang="ja-JP" altLang="en-US" dirty="0">
                <a:latin typeface="Arial" pitchFamily="34" charset="0"/>
              </a:rPr>
              <a:t>”</a:t>
            </a:r>
            <a:r>
              <a:rPr lang="en-US" altLang="ja-JP" dirty="0"/>
              <a:t> this last node by decreasing the heap size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Call MAX-HEAPIFY on the new root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Repeat this process until only one node remains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65066"/>
              </p:ext>
            </p:extLst>
          </p:nvPr>
        </p:nvGraphicFramePr>
        <p:xfrm>
          <a:off x="6118505" y="2269154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int Shop Pro Image" r:id="rId3" imgW="3512195" imgH="2097561" progId="">
                  <p:embed/>
                </p:oleObj>
              </mc:Choice>
              <mc:Fallback>
                <p:oleObj name="Paint Shop Pro Image" r:id="rId3" imgW="3512195" imgH="209756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05" y="2269154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7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err="1">
                <a:latin typeface="Monotype Corsiva" pitchFamily="66" charset="0"/>
              </a:rPr>
              <a:t>Alg</a:t>
            </a:r>
            <a:r>
              <a:rPr lang="en-US" altLang="ja-JP" sz="2800" dirty="0">
                <a:latin typeface="Monotype Corsiva" pitchFamily="66" charset="0"/>
              </a:rPr>
              <a:t>:</a:t>
            </a:r>
            <a:r>
              <a:rPr lang="en-US" altLang="ja-JP" sz="2800" dirty="0"/>
              <a:t> HEAPSORT</a:t>
            </a:r>
            <a:r>
              <a:rPr lang="en-US" altLang="ja-JP" sz="2800" i="1" dirty="0"/>
              <a:t>(A)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17638"/>
            <a:ext cx="6324600" cy="521652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endParaRPr lang="en-US" altLang="ja-JP" i="1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BUILD-MAX-HEAP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(A)   ……………….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for 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 ← n-1</a:t>
            </a:r>
            <a:r>
              <a:rPr lang="en-US" altLang="ja-JP" i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down to 1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     do exchange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A[0] ↔ A[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          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0, 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) ….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ja-JP" sz="3200" dirty="0">
                <a:solidFill>
                  <a:schemeClr val="accent3"/>
                </a:solidFill>
              </a:rPr>
              <a:t>Running time: </a:t>
            </a:r>
            <a:r>
              <a:rPr lang="en-US" altLang="ja-JP" sz="3200" dirty="0">
                <a:solidFill>
                  <a:schemeClr val="accent3"/>
                </a:solidFill>
                <a:latin typeface="Comic Sans MS" pitchFamily="66" charset="0"/>
              </a:rPr>
              <a:t>O(</a:t>
            </a:r>
            <a:r>
              <a:rPr lang="en-US" altLang="ja-JP" sz="3200" dirty="0" err="1">
                <a:solidFill>
                  <a:schemeClr val="accent3"/>
                </a:solidFill>
                <a:latin typeface="Comic Sans MS" pitchFamily="66" charset="0"/>
              </a:rPr>
              <a:t>nlogn</a:t>
            </a:r>
            <a:r>
              <a:rPr lang="en-US" altLang="ja-JP" sz="3200" dirty="0">
                <a:solidFill>
                  <a:schemeClr val="accent3"/>
                </a:solidFill>
                <a:latin typeface="Comic Sans MS" pitchFamily="66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>
              <a:latin typeface="Comic Sans MS" pitchFamily="66" charset="0"/>
            </a:endParaRP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>
              <a:latin typeface="Comic Sans MS" pitchFamily="66" charset="0"/>
            </a:endParaRPr>
          </a:p>
          <a:p>
            <a:pPr marL="533400" indent="-533400"/>
            <a:endParaRPr lang="ja-JP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705600" y="2174875"/>
            <a:ext cx="2208213" cy="2462213"/>
            <a:chOff x="4116" y="1100"/>
            <a:chExt cx="1391" cy="155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128" y="1100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</a:t>
              </a:r>
              <a:r>
                <a:rPr lang="en-US" altLang="ja-JP" dirty="0" err="1">
                  <a:solidFill>
                    <a:schemeClr val="accent3"/>
                  </a:solidFill>
                  <a:latin typeface="Comic Sans MS" pitchFamily="66" charset="0"/>
                </a:rPr>
                <a:t>logn</a:t>
              </a:r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534239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6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n-1</a:t>
              </a:r>
              <a:r>
                <a:rPr lang="en-US" altLang="ja-JP" dirty="0">
                  <a:solidFill>
                    <a:schemeClr val="accent3"/>
                  </a:solidFill>
                  <a:latin typeface="Monotype Corsiva" pitchFamily="66" charset="0"/>
                </a:rPr>
                <a:t> </a:t>
              </a:r>
              <a:r>
                <a:rPr lang="en-US" altLang="ja-JP" dirty="0">
                  <a:solidFill>
                    <a:schemeClr val="accent3"/>
                  </a:solidFill>
                  <a:latin typeface="Arial" pitchFamily="34" charset="0"/>
                </a:rPr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494" y="1224576"/>
            <a:ext cx="467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Input Array, A=[7, 4, 3, 1, 2]</a:t>
            </a:r>
            <a:endParaRPr lang="en-US" sz="28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HEAPSORT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19067"/>
              </p:ext>
            </p:extLst>
          </p:nvPr>
        </p:nvGraphicFramePr>
        <p:xfrm>
          <a:off x="381000" y="4506210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Paint Shop Pro Image" r:id="rId3" imgW="3814634" imgH="2126829" progId="">
                  <p:embed/>
                </p:oleObj>
              </mc:Choice>
              <mc:Fallback>
                <p:oleObj name="Paint Shop Pro Image" r:id="rId3" imgW="3814634" imgH="212682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06210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20786"/>
              </p:ext>
            </p:extLst>
          </p:nvPr>
        </p:nvGraphicFramePr>
        <p:xfrm>
          <a:off x="381000" y="195351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Paint Shop Pro Image" r:id="rId5" imgW="3512195" imgH="2097561" progId="">
                  <p:embed/>
                </p:oleObj>
              </mc:Choice>
              <mc:Fallback>
                <p:oleObj name="Paint Shop Pro Image" r:id="rId5" imgW="3512195" imgH="209756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5351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28596"/>
              </p:ext>
            </p:extLst>
          </p:nvPr>
        </p:nvGraphicFramePr>
        <p:xfrm>
          <a:off x="3209925" y="195351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Paint Shop Pro Image" r:id="rId7" imgW="3482927" imgH="2107317" progId="">
                  <p:embed/>
                </p:oleObj>
              </mc:Choice>
              <mc:Fallback>
                <p:oleObj name="Paint Shop Pro Image" r:id="rId7" imgW="3482927" imgH="210731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95351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20553"/>
              </p:ext>
            </p:extLst>
          </p:nvPr>
        </p:nvGraphicFramePr>
        <p:xfrm>
          <a:off x="6019800" y="195351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Paint Shop Pro Image" r:id="rId9" imgW="3687805" imgH="2078049" progId="">
                  <p:embed/>
                </p:oleObj>
              </mc:Choice>
              <mc:Fallback>
                <p:oleObj name="Paint Shop Pro Image" r:id="rId9" imgW="3687805" imgH="2078049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5351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8398"/>
              </p:ext>
            </p:extLst>
          </p:nvPr>
        </p:nvGraphicFramePr>
        <p:xfrm>
          <a:off x="3362325" y="452049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Paint Shop Pro Image" r:id="rId11" imgW="3502439" imgH="2087805" progId="">
                  <p:embed/>
                </p:oleObj>
              </mc:Choice>
              <mc:Fallback>
                <p:oleObj name="Paint Shop Pro Image" r:id="rId11" imgW="3502439" imgH="20878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52049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62109"/>
              </p:ext>
            </p:extLst>
          </p:nvPr>
        </p:nvGraphicFramePr>
        <p:xfrm>
          <a:off x="6373091" y="5702391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Paint Shop Pro Image" r:id="rId13" imgW="3551220" imgH="839252" progId="">
                  <p:embed/>
                </p:oleObj>
              </mc:Choice>
              <mc:Fallback>
                <p:oleObj name="Paint Shop Pro Image" r:id="rId13" imgW="3551220" imgH="8392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091" y="5702391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32"/>
          <p:cNvSpPr>
            <a:spLocks noChangeShapeType="1"/>
          </p:cNvSpPr>
          <p:nvPr/>
        </p:nvSpPr>
        <p:spPr bwMode="auto">
          <a:xfrm flipH="1">
            <a:off x="1677988" y="2410710"/>
            <a:ext cx="152400" cy="609600"/>
          </a:xfrm>
          <a:prstGeom prst="line">
            <a:avLst/>
          </a:prstGeom>
          <a:noFill/>
          <a:ln w="9525">
            <a:solidFill>
              <a:srgbClr val="DD011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3352800" y="2182110"/>
            <a:ext cx="2305050" cy="1709738"/>
            <a:chOff x="2112" y="1008"/>
            <a:chExt cx="1452" cy="1077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2112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>
                  <a:solidFill>
                    <a:srgbClr val="DD0111"/>
                  </a:solidFill>
                  <a:latin typeface="Arial" pitchFamily="34" charset="0"/>
                </a:rPr>
                <a:t>MAX-HEAPIFY(A, 0, 3)</a:t>
              </a:r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6248400" y="2105910"/>
            <a:ext cx="2305050" cy="1785938"/>
            <a:chOff x="3936" y="960"/>
            <a:chExt cx="1452" cy="1125"/>
          </a:xfrm>
        </p:grpSpPr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936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2)</a:t>
              </a:r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40"/>
          <p:cNvGrpSpPr>
            <a:grpSpLocks/>
          </p:cNvGrpSpPr>
          <p:nvPr/>
        </p:nvGrpSpPr>
        <p:grpSpPr bwMode="auto">
          <a:xfrm>
            <a:off x="533400" y="4696710"/>
            <a:ext cx="2305050" cy="1862138"/>
            <a:chOff x="336" y="2592"/>
            <a:chExt cx="1452" cy="1173"/>
          </a:xfrm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36" y="355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1)</a:t>
              </a:r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36418" y="3546839"/>
            <a:ext cx="2305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DD0111"/>
                </a:solidFill>
                <a:latin typeface="Arial" pitchFamily="34" charset="0"/>
              </a:rPr>
              <a:t>MAX-HEAPIFY(A, 0,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13317" y="5310182"/>
            <a:ext cx="27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Array/ Sorted Array</a:t>
            </a:r>
          </a:p>
        </p:txBody>
      </p:sp>
    </p:spTree>
    <p:extLst>
      <p:ext uri="{BB962C8B-B14F-4D97-AF65-F5344CB8AC3E}">
        <p14:creationId xmlns:p14="http://schemas.microsoft.com/office/powerpoint/2010/main" val="28097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Uses of Heaps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7091" y="2084388"/>
            <a:ext cx="8562109" cy="364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There are two main uses of heaps.</a:t>
            </a:r>
          </a:p>
          <a:p>
            <a:pPr>
              <a:buFont typeface="Wingdings" charset="0"/>
              <a:buNone/>
              <a:defRPr/>
            </a:pP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The first is as a way of implementing a special kind of queue, called a priority queue.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The second application is sorting.</a:t>
            </a:r>
          </a:p>
          <a:p>
            <a:pPr>
              <a:buFont typeface="Wingdings" charset="0"/>
              <a:buNone/>
              <a:defRPr/>
            </a:pP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8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Complexity of Heaps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95" y="2098248"/>
            <a:ext cx="85037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To sort an array, or list, containing N values there are two 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insert each value into a heap (initially empty)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remove each value form the heap in ascending order (this is done by N successive calls to get smallest).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What is the complexity of the Heapsort algorithm?</a:t>
            </a:r>
          </a:p>
          <a:p>
            <a:pPr algn="ctr">
              <a:defRPr/>
            </a:pPr>
            <a:r>
              <a:rPr lang="en-US" altLang="ja-JP" sz="2000" dirty="0"/>
              <a:t> (N insert operations) + (N delete operations)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Each insert and delete operation is O(</a:t>
            </a:r>
            <a:r>
              <a:rPr lang="en-US" altLang="ja-JP" sz="2000" dirty="0" err="1"/>
              <a:t>logN</a:t>
            </a:r>
            <a:r>
              <a:rPr lang="en-US" altLang="ja-JP" sz="2000" dirty="0"/>
              <a:t>) at the very worst - the heap does not always have all N values in it.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So, the complexity is certainly no greater than O(</a:t>
            </a:r>
            <a:r>
              <a:rPr lang="en-US" altLang="ja-JP" sz="2000" dirty="0" err="1"/>
              <a:t>NlogN</a:t>
            </a:r>
            <a:r>
              <a:rPr lang="en-US" altLang="ja-JP" sz="2000" dirty="0"/>
              <a:t>).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7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Insertion-</a:t>
            </a:r>
            <a:r>
              <a:rPr lang="en-US" altLang="ja-JP" sz="2400" dirty="0">
                <a:solidFill>
                  <a:schemeClr val="tx1"/>
                </a:solidFill>
              </a:rPr>
              <a:t>Putting An Element Into A Max Heap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Deletion-Removing  The Max / Min Element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HeapSort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Uses of </a:t>
            </a:r>
            <a:r>
              <a:rPr lang="en-US" altLang="ja-JP" sz="2400" dirty="0" err="1">
                <a:solidFill>
                  <a:schemeClr val="tx1"/>
                </a:solidFill>
                <a:latin typeface="Calibri" pitchFamily="34" charset="0"/>
              </a:rPr>
              <a:t>Heaps</a:t>
            </a:r>
            <a:r>
              <a:rPr lang="en-US" altLang="ja-JP" sz="2400" dirty="0" err="1">
                <a:latin typeface="Calibri" pitchFamily="34" charset="0"/>
              </a:rPr>
              <a:t>m</a:t>
            </a:r>
            <a:endParaRPr lang="en-US" altLang="ja-JP" sz="2400" dirty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Complexity of Heaps</a:t>
            </a: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Some Important Properties of a </a:t>
            </a:r>
            <a:r>
              <a:rPr lang="en-US" altLang="ja-JP" sz="2400" dirty="0" err="1">
                <a:solidFill>
                  <a:schemeClr val="tx1"/>
                </a:solidFill>
                <a:latin typeface="Calibri" pitchFamily="34" charset="0"/>
              </a:rPr>
              <a:t>Heap</a:t>
            </a:r>
            <a:r>
              <a:rPr lang="en-US" altLang="ja-JP" sz="2400" dirty="0" err="1">
                <a:latin typeface="Calibri" pitchFamily="34" charset="0"/>
              </a:rPr>
              <a:t>mportant</a:t>
            </a:r>
            <a:r>
              <a:rPr lang="en-US" altLang="ja-JP" sz="2400" dirty="0">
                <a:latin typeface="Calibri" pitchFamily="34" charset="0"/>
              </a:rPr>
              <a:t> Properties of a Heap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>
                <a:latin typeface="Calibri" pitchFamily="34" charset="0"/>
              </a:rPr>
              <a:t>Some Important Properties of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235" y="2274929"/>
            <a:ext cx="86036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ja-JP" sz="2000" dirty="0"/>
              <a:t>Given </a:t>
            </a:r>
            <a:r>
              <a:rPr lang="en-US" altLang="ja-JP" sz="2000" i="1" dirty="0"/>
              <a:t>n,</a:t>
            </a:r>
            <a:r>
              <a:rPr lang="en-US" altLang="ja-JP" sz="2000" dirty="0"/>
              <a:t> there exists a unique binary tree with </a:t>
            </a:r>
            <a:r>
              <a:rPr lang="en-US" altLang="ja-JP" sz="2000" i="1" dirty="0"/>
              <a:t>n</a:t>
            </a:r>
            <a:r>
              <a:rPr lang="en-US" altLang="ja-JP" sz="2000" dirty="0"/>
              <a:t> nodes that is essentially complete, with </a:t>
            </a:r>
          </a:p>
          <a:p>
            <a:pPr algn="ctr"/>
            <a:r>
              <a:rPr lang="en-US" altLang="ja-JP" sz="2000" i="1" dirty="0"/>
              <a:t>h </a:t>
            </a:r>
            <a:r>
              <a:rPr lang="en-US" altLang="ja-JP" sz="2000" dirty="0"/>
              <a:t>= </a:t>
            </a:r>
            <a:r>
              <a:rPr lang="en-US" altLang="ja-JP" sz="2000" dirty="0">
                <a:sym typeface="Symbol" pitchFamily="18" charset="2"/>
              </a:rPr>
              <a:t></a:t>
            </a:r>
            <a:r>
              <a:rPr lang="en-US" altLang="ja-JP" sz="2000" dirty="0"/>
              <a:t>log</a:t>
            </a:r>
            <a:r>
              <a:rPr lang="en-US" altLang="ja-JP" sz="2000" baseline="-25000" dirty="0"/>
              <a:t>2 </a:t>
            </a:r>
            <a:r>
              <a:rPr lang="en-US" altLang="ja-JP" sz="2000" i="1" dirty="0"/>
              <a:t>n</a:t>
            </a:r>
            <a:r>
              <a:rPr lang="en-US" altLang="ja-JP" sz="2000" dirty="0">
                <a:sym typeface="Symbol" pitchFamily="18" charset="2"/>
              </a:rPr>
              <a:t></a:t>
            </a:r>
          </a:p>
          <a:p>
            <a:pPr algn="ctr"/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root contains the largest key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subtree rooted at any node of a heap is also a heap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A heap can be represented as an array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A Heap is a data structure used to efficiently find the smallest (or largest) element in a set.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Min-heaps make it easy to find the smallest element.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Max-heaps make it easy to find the largest element.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ja-JP" sz="2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5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492" y="1333649"/>
            <a:ext cx="8503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Heaps are based upon trees. These trees maintain the heap property.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Heap invariant. The value of Every Child is greater than the value of the parent. We are describing Min-heaps here (Use less than for Max-heaps).</a:t>
            </a:r>
          </a:p>
          <a:p>
            <a:pPr lvl="1">
              <a:defRPr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The trees must be mostly balanced for the costs listed below to hold.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Access to elements of a heap usually have the following costs.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find the smallest (largest) element takes constant time.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delete the smallest (</a:t>
            </a:r>
            <a:r>
              <a:rPr lang="en-US" altLang="ja-JP" dirty="0" err="1"/>
              <a:t>largets</a:t>
            </a:r>
            <a:r>
              <a:rPr lang="en-US" altLang="ja-JP" dirty="0"/>
              <a:t>) element takes time proportional to the log of the number of elements in the set.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add a new element takes time proportional to the log of the number of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20148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333500"/>
            <a:ext cx="8229600" cy="55245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Heaps can be implemented using arrays (using the tree embedding described above) or by using balanced binary trees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Trees with the leftist property have the following invariant.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/>
              <a:t>The leftist invariant. The rank of every left-child is equal to or greater than the rank of the </a:t>
            </a:r>
            <a:r>
              <a:rPr lang="en-US" altLang="ja-JP" sz="2000" dirty="0" err="1"/>
              <a:t>cooresponding</a:t>
            </a:r>
            <a:r>
              <a:rPr lang="en-US" altLang="ja-JP" sz="2000" dirty="0"/>
              <a:t> right-child. The rank of a tree is the length of the right-most path.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Heaps form the basis for an efficient sort called </a:t>
            </a:r>
            <a:r>
              <a:rPr lang="en-US" altLang="ja-JP" u="sng" dirty="0"/>
              <a:t>heap sort that has cost proportional to n*log(n) where n is the number of elements to be sorted.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Heaps are the data structure most often used to implement </a:t>
            </a:r>
            <a:r>
              <a:rPr lang="en-US" altLang="ja-JP" u="sng" dirty="0"/>
              <a:t>priority queues.</a:t>
            </a:r>
            <a:endParaRPr lang="ja-JP" altLang="en-US" dirty="0"/>
          </a:p>
          <a:p>
            <a:pPr>
              <a:lnSpc>
                <a:spcPct val="90000"/>
              </a:lnSpc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481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 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69770" y="5264755"/>
            <a:ext cx="48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If the New element is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>
                <a:solidFill>
                  <a:schemeClr val="accent1"/>
                </a:solidFill>
              </a:rPr>
              <a:t>, then its okay.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 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9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4673" y="5328662"/>
            <a:ext cx="494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rgbClr val="0070C0"/>
                </a:solidFill>
              </a:rPr>
              <a:t>If the new element is </a:t>
            </a:r>
            <a:r>
              <a:rPr lang="en-US" altLang="ja-JP" sz="2400" dirty="0">
                <a:solidFill>
                  <a:srgbClr val="FF0000"/>
                </a:solidFill>
              </a:rPr>
              <a:t>20</a:t>
            </a:r>
            <a:r>
              <a:rPr lang="en-US" altLang="ja-JP" sz="2400" dirty="0">
                <a:solidFill>
                  <a:schemeClr val="hlink"/>
                </a:solidFill>
              </a:rPr>
              <a:t> </a:t>
            </a:r>
            <a:r>
              <a:rPr lang="en-US" altLang="ja-JP" sz="2400" dirty="0">
                <a:solidFill>
                  <a:srgbClr val="0070C0"/>
                </a:solidFill>
              </a:rPr>
              <a:t>rather than </a:t>
            </a:r>
            <a:r>
              <a:rPr lang="en-US" altLang="ja-JP" sz="2400" dirty="0">
                <a:solidFill>
                  <a:srgbClr val="FF0000"/>
                </a:solidFill>
              </a:rPr>
              <a:t>5</a:t>
            </a:r>
            <a:r>
              <a:rPr lang="en-US" altLang="ja-JP" sz="2400" dirty="0">
                <a:solidFill>
                  <a:schemeClr val="hlink"/>
                </a:solidFill>
              </a:rPr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then we need to find home for </a:t>
            </a:r>
            <a:r>
              <a:rPr lang="en-US" altLang="ja-JP" sz="2400" dirty="0">
                <a:solidFill>
                  <a:srgbClr val="FF0000"/>
                </a:solidFill>
              </a:rPr>
              <a:t>20</a:t>
            </a:r>
            <a:r>
              <a:rPr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2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18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home for </a:t>
            </a:r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288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1810" y="3202878"/>
            <a:ext cx="44563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home for </a:t>
            </a:r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3038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3200" dirty="0"/>
              <a:t>Done. Max element is in the root</a:t>
            </a:r>
            <a:r>
              <a:rPr lang="en-US" altLang="ja-JP" sz="3200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ja-JP" sz="3200" dirty="0"/>
          </a:p>
          <a:p>
            <a:pPr marL="342900" indent="-342900">
              <a:defRPr/>
            </a:pPr>
            <a:endParaRPr lang="en-US" altLang="ja-JP" sz="3200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 The Max / Min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54" y="2267075"/>
            <a:ext cx="8562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Removal of root: </a:t>
            </a:r>
            <a:r>
              <a:rPr lang="en-US" altLang="ja-JP" sz="2000" dirty="0"/>
              <a:t>The procedure for deleting the root from the heap (effectively </a:t>
            </a:r>
            <a:r>
              <a:rPr lang="en-US" altLang="ja-JP" sz="2000" dirty="0">
                <a:solidFill>
                  <a:srgbClr val="FF0000"/>
                </a:solidFill>
              </a:rPr>
              <a:t>extracting</a:t>
            </a:r>
            <a:r>
              <a:rPr lang="en-US" altLang="ja-JP" sz="2000" dirty="0"/>
              <a:t> the max/min element in a max-heap or in a min-heap) and </a:t>
            </a:r>
            <a:r>
              <a:rPr lang="en-US" altLang="ja-JP" sz="2000" dirty="0">
                <a:solidFill>
                  <a:srgbClr val="FF0000"/>
                </a:solidFill>
              </a:rPr>
              <a:t>restoring</a:t>
            </a:r>
            <a:r>
              <a:rPr lang="en-US" altLang="ja-JP" sz="2000" dirty="0"/>
              <a:t> the properties is called down-heap (also known as </a:t>
            </a:r>
            <a:r>
              <a:rPr lang="en-US" altLang="ja-JP" sz="2000" dirty="0" err="1"/>
              <a:t>heapify</a:t>
            </a:r>
            <a:r>
              <a:rPr lang="en-US" altLang="ja-JP" sz="2000" dirty="0"/>
              <a:t>-down, cascade-down and extract-min/max).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5635" y="3754229"/>
            <a:ext cx="8465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Delete</a:t>
            </a:r>
            <a:endParaRPr lang="en-US" altLang="ja-JP" dirty="0"/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Replace/exchange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i="1" dirty="0">
                <a:solidFill>
                  <a:srgbClr val="FF0000"/>
                </a:solidFill>
              </a:rPr>
              <a:t>the root </a:t>
            </a:r>
            <a:r>
              <a:rPr lang="en-US" altLang="ja-JP" dirty="0">
                <a:solidFill>
                  <a:srgbClr val="0000FF"/>
                </a:solidFill>
              </a:rPr>
              <a:t>of the heap with </a:t>
            </a:r>
            <a:r>
              <a:rPr lang="en-US" altLang="ja-JP" i="1" dirty="0">
                <a:solidFill>
                  <a:srgbClr val="FF0000"/>
                </a:solidFill>
              </a:rPr>
              <a:t>the last </a:t>
            </a:r>
            <a:r>
              <a:rPr lang="en-US" altLang="ja-JP" dirty="0">
                <a:solidFill>
                  <a:srgbClr val="0000FF"/>
                </a:solidFill>
              </a:rPr>
              <a:t>element on the last level.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Reduce</a:t>
            </a:r>
            <a:r>
              <a:rPr lang="en-US" altLang="ja-JP" dirty="0">
                <a:solidFill>
                  <a:srgbClr val="0000FF"/>
                </a:solidFill>
              </a:rPr>
              <a:t> the heap size by one and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Perform </a:t>
            </a:r>
            <a:r>
              <a:rPr lang="en-US" altLang="ja-JP" dirty="0">
                <a:solidFill>
                  <a:srgbClr val="0000FF"/>
                </a:solidFill>
              </a:rPr>
              <a:t>the</a:t>
            </a:r>
            <a:r>
              <a:rPr lang="en-US" altLang="ja-JP" b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0, n-1 )</a:t>
            </a:r>
            <a:r>
              <a:rPr lang="en-US" altLang="ja-JP" b="1" dirty="0">
                <a:solidFill>
                  <a:srgbClr val="0000FF"/>
                </a:solidFill>
              </a:rPr>
              <a:t> function for the root </a:t>
            </a:r>
            <a:r>
              <a:rPr lang="en-US" altLang="ja-JP" b="1" dirty="0" err="1">
                <a:solidFill>
                  <a:srgbClr val="0000FF"/>
                </a:solidFill>
              </a:rPr>
              <a:t>i</a:t>
            </a:r>
            <a:r>
              <a:rPr lang="en-US" altLang="ja-JP" b="1" dirty="0">
                <a:solidFill>
                  <a:srgbClr val="0000FF"/>
                </a:solidFill>
              </a:rPr>
              <a:t>=0.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975" y="5701168"/>
            <a:ext cx="6400800" cy="450249"/>
          </a:xfrm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400" dirty="0">
                <a:solidFill>
                  <a:schemeClr val="tx1"/>
                </a:solidFill>
                <a:ea typeface="+mn-ea"/>
                <a:cs typeface="+mn-cs"/>
              </a:rPr>
              <a:t>Max element is in the root.</a:t>
            </a:r>
          </a:p>
        </p:txBody>
      </p: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10888" y="2174610"/>
            <a:ext cx="3614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dirty="0"/>
              <a:t>Complete binary tree with </a:t>
            </a:r>
            <a:r>
              <a:rPr lang="en-US" altLang="ja-JP" dirty="0">
                <a:solidFill>
                  <a:srgbClr val="FF0000"/>
                </a:solidFill>
              </a:rPr>
              <a:t>11 </a:t>
            </a:r>
            <a:r>
              <a:rPr lang="en-US" altLang="ja-JP" dirty="0"/>
              <a:t>nodes.</a:t>
            </a:r>
          </a:p>
        </p:txBody>
      </p:sp>
    </p:spTree>
    <p:extLst>
      <p:ext uri="{BB962C8B-B14F-4D97-AF65-F5344CB8AC3E}">
        <p14:creationId xmlns:p14="http://schemas.microsoft.com/office/powerpoint/2010/main" val="32590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3DCBE1-8A53-491A-A2B4-BFE60F8C9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D5C2C6-A1A9-4E81-86DB-49F4F8393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AD87D-C7DC-4359-98D9-53FF7EDE01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361</TotalTime>
  <Words>1363</Words>
  <Application>Microsoft Office PowerPoint</Application>
  <PresentationFormat>On-screen Show (4:3)</PresentationFormat>
  <Paragraphs>277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Comic Sans MS</vt:lpstr>
      <vt:lpstr>Corbel</vt:lpstr>
      <vt:lpstr>Garamond</vt:lpstr>
      <vt:lpstr>Monotype Corsiva</vt:lpstr>
      <vt:lpstr>Times New Roman</vt:lpstr>
      <vt:lpstr>Wingdings</vt:lpstr>
      <vt:lpstr>Spectrum</vt:lpstr>
      <vt:lpstr>Paint Shop Pro Image</vt:lpstr>
      <vt:lpstr>Heap</vt:lpstr>
      <vt:lpstr>Lecture Outline</vt:lpstr>
      <vt:lpstr>Insertion-Putting An Element Into A Max Heap</vt:lpstr>
      <vt:lpstr>Insertion-Putting An Element Into A Max Heap</vt:lpstr>
      <vt:lpstr>PowerPoint Presentation</vt:lpstr>
      <vt:lpstr>PowerPoint Presentation</vt:lpstr>
      <vt:lpstr>PowerPoint Presentation</vt:lpstr>
      <vt:lpstr>Deletion-Removing  The Max / Min Element</vt:lpstr>
      <vt:lpstr>Deletion-Removing The Max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Heapsort</vt:lpstr>
      <vt:lpstr>PowerPoint Presentation</vt:lpstr>
      <vt:lpstr>PowerPoint Presentation</vt:lpstr>
      <vt:lpstr>Uses of Heaps</vt:lpstr>
      <vt:lpstr>Complexity of Heaps </vt:lpstr>
      <vt:lpstr>Some Important Properties of a Heap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49</cp:revision>
  <dcterms:created xsi:type="dcterms:W3CDTF">2018-12-10T17:20:29Z</dcterms:created>
  <dcterms:modified xsi:type="dcterms:W3CDTF">2020-12-12T07:09:41Z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