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74" r:id="rId6"/>
    <p:sldId id="275" r:id="rId7"/>
    <p:sldId id="276" r:id="rId8"/>
    <p:sldId id="258" r:id="rId9"/>
    <p:sldId id="277" r:id="rId10"/>
    <p:sldId id="278" r:id="rId11"/>
    <p:sldId id="280" r:id="rId12"/>
    <p:sldId id="281" r:id="rId13"/>
    <p:sldId id="279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ata_structure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Data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4" y="1594091"/>
            <a:ext cx="836903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sz="2000" b="1" dirty="0"/>
              <a:t>“</a:t>
            </a:r>
            <a:r>
              <a:rPr lang="en-US" sz="2000" b="1" dirty="0" err="1"/>
              <a:t>Schaum's</a:t>
            </a:r>
            <a:r>
              <a:rPr lang="en-US" sz="2000" b="1" dirty="0"/>
              <a:t> Outline” “Data Structures” </a:t>
            </a:r>
            <a:r>
              <a:rPr lang="en-US" sz="2000" dirty="0"/>
              <a:t>By Seymour </a:t>
            </a:r>
            <a:r>
              <a:rPr lang="en-US" sz="2000" dirty="0" err="1"/>
              <a:t>Lipschutz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519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4" y="1594091"/>
            <a:ext cx="8369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2"/>
              </a:rPr>
              <a:t>https://en.wikipedia.org/wiki/Data_structure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Contents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3" y="2300262"/>
            <a:ext cx="83690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Mid-term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dirty="0"/>
              <a:t>Arrays [1D &amp; 2D]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dirty="0"/>
              <a:t>Pointer, String, Structure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dirty="0"/>
              <a:t>Stack &amp; Queue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dirty="0"/>
              <a:t>Application of Stack &amp; Queue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dirty="0"/>
              <a:t>Searching &amp; Sorting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/>
              <a:t>Linked Lists Singly</a:t>
            </a: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Final-term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dirty="0"/>
              <a:t>Linked Lists [Singly &amp; Doubly]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dirty="0"/>
              <a:t>Introduction to Trees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dirty="0"/>
              <a:t>Binary Search Tree, Heap Tree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dirty="0"/>
              <a:t>Introduction to Graphs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dirty="0"/>
              <a:t>Generating </a:t>
            </a:r>
            <a:r>
              <a:rPr lang="en-US" b="1" dirty="0"/>
              <a:t>M</a:t>
            </a:r>
            <a:r>
              <a:rPr lang="en-US" dirty="0"/>
              <a:t>inimum </a:t>
            </a:r>
            <a:r>
              <a:rPr lang="en-US" b="1" dirty="0"/>
              <a:t>S</a:t>
            </a:r>
            <a:r>
              <a:rPr lang="en-US" dirty="0"/>
              <a:t>panning </a:t>
            </a:r>
            <a:r>
              <a:rPr lang="en-US" b="1" dirty="0"/>
              <a:t>T</a:t>
            </a:r>
            <a:r>
              <a:rPr lang="en-US" dirty="0"/>
              <a:t>ree from Graph [Prim’s &amp; </a:t>
            </a:r>
            <a:r>
              <a:rPr lang="en-US" dirty="0" err="1"/>
              <a:t>Kruskal’s</a:t>
            </a:r>
            <a:r>
              <a:rPr lang="en-US" dirty="0"/>
              <a:t> Algorithms]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dirty="0"/>
              <a:t>Graph Traversals [BFS &amp; DFS]</a:t>
            </a:r>
          </a:p>
        </p:txBody>
      </p:sp>
    </p:spTree>
    <p:extLst>
      <p:ext uri="{BB962C8B-B14F-4D97-AF65-F5344CB8AC3E}">
        <p14:creationId xmlns:p14="http://schemas.microsoft.com/office/powerpoint/2010/main" val="4139577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&amp; Structures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3" y="2300262"/>
            <a:ext cx="83690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What is </a:t>
            </a:r>
            <a:r>
              <a:rPr lang="en-US" i="1" dirty="0"/>
              <a:t>Data</a:t>
            </a:r>
            <a:r>
              <a:rPr lang="en-US" dirty="0"/>
              <a:t>?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dirty="0"/>
              <a:t>Data means raw facts or information that can be processed to get results.</a:t>
            </a:r>
          </a:p>
          <a:p>
            <a:pPr algn="just"/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What is </a:t>
            </a:r>
            <a:r>
              <a:rPr lang="en-US" i="1" dirty="0"/>
              <a:t>Structure</a:t>
            </a:r>
            <a:r>
              <a:rPr lang="en-US" dirty="0"/>
              <a:t>?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dirty="0"/>
              <a:t>Some elementary items constitute a unit and that unit may be considered as a structure. </a:t>
            </a:r>
          </a:p>
          <a:p>
            <a:pPr lvl="1" algn="just"/>
            <a:endParaRPr lang="en-US" dirty="0"/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dirty="0"/>
              <a:t>A structure may be treated as a frame where we organize some elementary items in different ways. </a:t>
            </a:r>
          </a:p>
        </p:txBody>
      </p:sp>
    </p:spTree>
    <p:extLst>
      <p:ext uri="{BB962C8B-B14F-4D97-AF65-F5344CB8AC3E}">
        <p14:creationId xmlns:p14="http://schemas.microsoft.com/office/powerpoint/2010/main" val="3922957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3" y="2300262"/>
            <a:ext cx="83690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So, what is </a:t>
            </a:r>
            <a:r>
              <a:rPr lang="en-US" i="1" dirty="0"/>
              <a:t>Data Structure</a:t>
            </a:r>
            <a:r>
              <a:rPr lang="en-US" dirty="0"/>
              <a:t>?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dirty="0"/>
              <a:t>Data structure is a structure where we organize elementary data items in different ways and there exits structural relationship among the items so that it can be used efficiently.</a:t>
            </a:r>
          </a:p>
          <a:p>
            <a:pPr lvl="1" algn="just"/>
            <a:endParaRPr lang="en-US" dirty="0"/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dirty="0"/>
              <a:t>In other words, a data structure is means of structural relationships of elementary data items for storing and retrieving data in computer’s memory. 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2528553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Elements of a Data Structure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4" y="1594091"/>
            <a:ext cx="836903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Usually elementary data items are the </a:t>
            </a:r>
            <a:r>
              <a:rPr lang="en-US" b="1" i="1" dirty="0">
                <a:solidFill>
                  <a:srgbClr val="0070C0"/>
                </a:solidFill>
              </a:rPr>
              <a:t>elements</a:t>
            </a:r>
            <a:r>
              <a:rPr lang="en-US" dirty="0"/>
              <a:t> of a data structure.</a:t>
            </a:r>
          </a:p>
          <a:p>
            <a:pPr algn="just"/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Types of Elementary data items: Character, Integer, Floating point numbers etc.</a:t>
            </a:r>
          </a:p>
          <a:p>
            <a:pPr lvl="1" algn="just"/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However, a </a:t>
            </a:r>
            <a:r>
              <a:rPr lang="en-US" b="1" i="1" dirty="0">
                <a:solidFill>
                  <a:srgbClr val="0070C0"/>
                </a:solidFill>
              </a:rPr>
              <a:t>data structure may be an element of another data structure</a:t>
            </a:r>
            <a:r>
              <a:rPr lang="en-US" dirty="0"/>
              <a:t>. That means a data structure may contain another data structure. For example: Array, Structure, Stack, etc.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We talk about or study Data Structures in two ways: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dirty="0"/>
              <a:t>Basic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dirty="0"/>
              <a:t>Having a concrete implementation. Example: Variable, Pointer, Array etc.</a:t>
            </a:r>
          </a:p>
          <a:p>
            <a:pPr lvl="2" algn="just"/>
            <a:endParaRPr lang="en-US" dirty="0"/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dirty="0"/>
              <a:t>Abstract Data Types (ADTs):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dirty="0"/>
              <a:t>ADTs are entities that are definition of data and operation but do not have any concrete implementation. Example: List, Stack, Queue etc.</a:t>
            </a:r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Operations on Data Structures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3" y="2300262"/>
            <a:ext cx="83690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Basic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dirty="0"/>
              <a:t>Insertion </a:t>
            </a:r>
            <a:r>
              <a:rPr lang="en-US" dirty="0">
                <a:solidFill>
                  <a:srgbClr val="0070C0"/>
                </a:solidFill>
              </a:rPr>
              <a:t>(addition of a new element in the data structure)</a:t>
            </a:r>
            <a:endParaRPr lang="en-US" dirty="0"/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dirty="0"/>
              <a:t>Deletion </a:t>
            </a:r>
            <a:r>
              <a:rPr lang="en-US" dirty="0">
                <a:solidFill>
                  <a:srgbClr val="0070C0"/>
                </a:solidFill>
              </a:rPr>
              <a:t>(removal of the element from the data structure)</a:t>
            </a:r>
            <a:endParaRPr lang="en-US" dirty="0"/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dirty="0"/>
              <a:t>Traversal </a:t>
            </a:r>
            <a:r>
              <a:rPr lang="en-US" dirty="0">
                <a:solidFill>
                  <a:srgbClr val="0070C0"/>
                </a:solidFill>
              </a:rPr>
              <a:t>(accessing data elements in the data structure)</a:t>
            </a:r>
            <a:endParaRPr lang="en-US" dirty="0"/>
          </a:p>
          <a:p>
            <a:pPr algn="just"/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Additional: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dirty="0"/>
              <a:t>Searching </a:t>
            </a:r>
            <a:r>
              <a:rPr lang="en-US" dirty="0">
                <a:solidFill>
                  <a:srgbClr val="0070C0"/>
                </a:solidFill>
              </a:rPr>
              <a:t>(locating a certain element in the data structure)</a:t>
            </a:r>
            <a:endParaRPr lang="en-US" dirty="0"/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dirty="0"/>
              <a:t>Sorting </a:t>
            </a:r>
            <a:r>
              <a:rPr lang="en-US" dirty="0">
                <a:solidFill>
                  <a:srgbClr val="0070C0"/>
                </a:solidFill>
              </a:rPr>
              <a:t>(Arranging elements in a data structure in a specified order)</a:t>
            </a:r>
            <a:endParaRPr lang="en-US" dirty="0"/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dirty="0"/>
              <a:t>Merging </a:t>
            </a:r>
            <a:r>
              <a:rPr lang="en-US" dirty="0">
                <a:solidFill>
                  <a:srgbClr val="0070C0"/>
                </a:solidFill>
              </a:rPr>
              <a:t>(combining elements of two similar data structures)</a:t>
            </a:r>
            <a:endParaRPr lang="en-US" dirty="0"/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431276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3" y="2300262"/>
            <a:ext cx="83690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dirty="0"/>
              <a:t>Set of </a:t>
            </a:r>
            <a:r>
              <a:rPr lang="en-US" b="1" dirty="0"/>
              <a:t>instructions</a:t>
            </a:r>
            <a:r>
              <a:rPr lang="en-US" dirty="0"/>
              <a:t> that can be followed to perform </a:t>
            </a:r>
            <a:r>
              <a:rPr lang="en-US" b="1" dirty="0"/>
              <a:t>a task</a:t>
            </a:r>
            <a:r>
              <a:rPr lang="en-US" dirty="0"/>
              <a:t>. In other words, </a:t>
            </a:r>
            <a:r>
              <a:rPr lang="en-US" b="1" dirty="0"/>
              <a:t>sequence of steps that can be followed to solve a problem</a:t>
            </a:r>
            <a:r>
              <a:rPr lang="en-US" dirty="0"/>
              <a:t>.</a:t>
            </a:r>
          </a:p>
          <a:p>
            <a:pPr marL="285750" indent="-28575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  <a:p>
            <a:pPr marL="285750" indent="-28575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dirty="0"/>
              <a:t>To write an algorithm we do not strictly follow grammar of any particular programming language. </a:t>
            </a:r>
          </a:p>
          <a:p>
            <a:pPr marL="285750" indent="-28575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  <a:p>
            <a:pPr marL="285750" indent="-28575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dirty="0"/>
              <a:t>However its language may be near to a programming language.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1847140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Parts of an Algorithm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4" y="1594091"/>
            <a:ext cx="83690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dirty="0"/>
              <a:t>Each and every algorithm can be divided into </a:t>
            </a:r>
            <a:r>
              <a:rPr lang="en-US" i="1" dirty="0"/>
              <a:t>three sections</a:t>
            </a:r>
            <a:r>
              <a:rPr lang="en-US" dirty="0"/>
              <a:t>: </a:t>
            </a:r>
          </a:p>
          <a:p>
            <a:pPr marL="742950" lvl="1" indent="-285750" algn="just">
              <a:buSzPct val="90000"/>
              <a:buFont typeface="Courier New" panose="02070309020205020404" pitchFamily="49" charset="0"/>
              <a:buChar char="o"/>
              <a:defRPr/>
            </a:pPr>
            <a:r>
              <a:rPr lang="en-US" dirty="0"/>
              <a:t>First section is </a:t>
            </a:r>
            <a:r>
              <a:rPr lang="en-US" b="1" i="1" dirty="0">
                <a:solidFill>
                  <a:srgbClr val="0070C0"/>
                </a:solidFill>
              </a:rPr>
              <a:t>input</a:t>
            </a:r>
            <a:r>
              <a:rPr lang="en-US" b="1" dirty="0"/>
              <a:t> </a:t>
            </a:r>
            <a:r>
              <a:rPr lang="en-US" dirty="0"/>
              <a:t>section, where we show which data elements are to be given or fed to the algorithm as an input. </a:t>
            </a:r>
          </a:p>
          <a:p>
            <a:pPr marL="742950" lvl="1" indent="-285750" algn="just">
              <a:buSzPct val="90000"/>
              <a:buFont typeface="Courier New" panose="02070309020205020404" pitchFamily="49" charset="0"/>
              <a:buChar char="o"/>
              <a:defRPr/>
            </a:pPr>
            <a:endParaRPr lang="en-US" dirty="0"/>
          </a:p>
          <a:p>
            <a:pPr marL="742950" lvl="1" indent="-285750" algn="just">
              <a:buSzPct val="90000"/>
              <a:buFont typeface="Courier New" panose="02070309020205020404" pitchFamily="49" charset="0"/>
              <a:buChar char="o"/>
              <a:defRPr/>
            </a:pPr>
            <a:r>
              <a:rPr lang="en-US" dirty="0"/>
              <a:t>The second section is the most important one, which is </a:t>
            </a:r>
            <a:r>
              <a:rPr lang="en-US" b="1" i="1" dirty="0">
                <a:solidFill>
                  <a:srgbClr val="0070C0"/>
                </a:solidFill>
              </a:rPr>
              <a:t>operational or processing section</a:t>
            </a:r>
            <a:r>
              <a:rPr lang="en-US" dirty="0"/>
              <a:t>. Here we have to do all necessary operations, such as computation, taking decision, calling other procedures (or algorithms) etc. </a:t>
            </a:r>
          </a:p>
          <a:p>
            <a:pPr marL="742950" lvl="1" indent="-285750" algn="just">
              <a:buSzPct val="90000"/>
              <a:buFont typeface="Courier New" panose="02070309020205020404" pitchFamily="49" charset="0"/>
              <a:buChar char="o"/>
              <a:defRPr/>
            </a:pPr>
            <a:endParaRPr lang="en-US" dirty="0"/>
          </a:p>
          <a:p>
            <a:pPr marL="742950" lvl="1" indent="-285750" algn="just">
              <a:buSzPct val="90000"/>
              <a:buFont typeface="Courier New" panose="02070309020205020404" pitchFamily="49" charset="0"/>
              <a:buChar char="o"/>
              <a:defRPr/>
            </a:pPr>
            <a:r>
              <a:rPr lang="en-US" dirty="0"/>
              <a:t>The third section is </a:t>
            </a:r>
            <a:r>
              <a:rPr lang="en-US" b="1" i="1" dirty="0">
                <a:solidFill>
                  <a:srgbClr val="0070C0"/>
                </a:solidFill>
              </a:rPr>
              <a:t>output</a:t>
            </a:r>
            <a:r>
              <a:rPr lang="en-US" dirty="0"/>
              <a:t>, where we display or get the result with the help of the previous two sections. </a:t>
            </a:r>
          </a:p>
        </p:txBody>
      </p:sp>
    </p:spTree>
    <p:extLst>
      <p:ext uri="{BB962C8B-B14F-4D97-AF65-F5344CB8AC3E}">
        <p14:creationId xmlns:p14="http://schemas.microsoft.com/office/powerpoint/2010/main" val="3674176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3" y="2300262"/>
            <a:ext cx="836903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dirty="0"/>
              <a:t>Sequence of </a:t>
            </a:r>
            <a:r>
              <a:rPr lang="en-US" b="1" dirty="0"/>
              <a:t>instructions of any programming language</a:t>
            </a:r>
            <a:r>
              <a:rPr lang="en-US" dirty="0"/>
              <a:t> that can be followed to perform </a:t>
            </a:r>
            <a:r>
              <a:rPr lang="en-US" b="1" dirty="0"/>
              <a:t>a particular task</a:t>
            </a:r>
            <a:r>
              <a:rPr lang="en-US" dirty="0"/>
              <a:t>.</a:t>
            </a:r>
          </a:p>
          <a:p>
            <a:pPr marL="285750" indent="-285750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  <a:p>
            <a:pPr marL="285750" indent="-285750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dirty="0"/>
              <a:t>Like an algorithm, generally a program has three sections such as </a:t>
            </a:r>
            <a:r>
              <a:rPr lang="en-US" b="1" dirty="0"/>
              <a:t>input, processing and output</a:t>
            </a:r>
            <a:r>
              <a:rPr lang="en-US" dirty="0"/>
              <a:t>.</a:t>
            </a:r>
          </a:p>
          <a:p>
            <a:pPr marL="285750" indent="-285750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  <a:p>
            <a:pPr marL="285750" indent="-285750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dirty="0"/>
              <a:t>For a particular problem (usually for a complex problem), at first we may write </a:t>
            </a:r>
            <a:r>
              <a:rPr lang="en-US" b="1" dirty="0"/>
              <a:t>an algorithm</a:t>
            </a:r>
            <a:r>
              <a:rPr lang="en-US" dirty="0"/>
              <a:t>. Later, the algorithm may be converted into a </a:t>
            </a:r>
            <a:r>
              <a:rPr lang="en-US" b="1" dirty="0"/>
              <a:t>program</a:t>
            </a:r>
            <a:r>
              <a:rPr lang="en-US" dirty="0"/>
              <a:t>. </a:t>
            </a:r>
          </a:p>
          <a:p>
            <a:pPr marL="285750" indent="-285750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  <a:p>
            <a:pPr marL="285750" indent="-285750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dirty="0"/>
              <a:t>In a program usually we use a large amount of data. Most of the cases these data are not elementary items, where exists structural relationship between elementary data items. </a:t>
            </a:r>
          </a:p>
          <a:p>
            <a:pPr marL="742950" lvl="1" indent="-285750">
              <a:buSzPct val="90000"/>
              <a:buFont typeface="Courier New" panose="02070309020205020404" pitchFamily="49" charset="0"/>
              <a:buChar char="o"/>
              <a:defRPr/>
            </a:pPr>
            <a:r>
              <a:rPr lang="en-US" i="1" dirty="0"/>
              <a:t>That means the program uses </a:t>
            </a:r>
            <a:r>
              <a:rPr lang="en-US" b="1" i="1" dirty="0"/>
              <a:t>data structures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2502894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B3F993C2879048A2C15FA5AD9D8179" ma:contentTypeVersion="0" ma:contentTypeDescription="Create a new document." ma:contentTypeScope="" ma:versionID="43ac5781ba165766415ec88cc6686e9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623D4AE-17BB-44CB-9451-1F22DBB268E4}"/>
</file>

<file path=customXml/itemProps2.xml><?xml version="1.0" encoding="utf-8"?>
<ds:datastoreItem xmlns:ds="http://schemas.openxmlformats.org/officeDocument/2006/customXml" ds:itemID="{1AC46337-597C-4C22-848D-A0AA45C5F6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22B278-706C-4AF0-9D9B-EBAF46B1A25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506</TotalTime>
  <Words>824</Words>
  <Application>Microsoft Office PowerPoint</Application>
  <PresentationFormat>On-screen Show (4:3)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Corbel</vt:lpstr>
      <vt:lpstr>Courier New</vt:lpstr>
      <vt:lpstr>Wingdings</vt:lpstr>
      <vt:lpstr>Spectrum</vt:lpstr>
      <vt:lpstr>Introduction to Data Structures</vt:lpstr>
      <vt:lpstr>Course Contents</vt:lpstr>
      <vt:lpstr>Data &amp; Structures</vt:lpstr>
      <vt:lpstr>Data Structures</vt:lpstr>
      <vt:lpstr>PowerPoint Presentation</vt:lpstr>
      <vt:lpstr>Operations on Data Structures</vt:lpstr>
      <vt:lpstr>Algorithm</vt:lpstr>
      <vt:lpstr>PowerPoint Presentation</vt:lpstr>
      <vt:lpstr>Program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Asma Fariha</cp:lastModifiedBy>
  <cp:revision>134</cp:revision>
  <dcterms:created xsi:type="dcterms:W3CDTF">2018-12-10T17:20:29Z</dcterms:created>
  <dcterms:modified xsi:type="dcterms:W3CDTF">2020-10-25T15:02:14Z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0x01010046B3F993C2879048A2C15FA5AD9D8179</vt:lpwstr>
  </property>
</Properties>
</file>