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4"/>
  </p:notesMasterIdLst>
  <p:sldIdLst>
    <p:sldId id="256" r:id="rId5"/>
    <p:sldId id="281" r:id="rId6"/>
    <p:sldId id="268" r:id="rId7"/>
    <p:sldId id="284" r:id="rId8"/>
    <p:sldId id="295" r:id="rId9"/>
    <p:sldId id="296" r:id="rId10"/>
    <p:sldId id="283" r:id="rId11"/>
    <p:sldId id="285" r:id="rId12"/>
    <p:sldId id="286" r:id="rId13"/>
    <p:sldId id="287" r:id="rId14"/>
    <p:sldId id="29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6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400" autoAdjust="0"/>
  </p:normalViewPr>
  <p:slideViewPr>
    <p:cSldViewPr snapToGrid="0" snapToObjects="1">
      <p:cViewPr varScale="1">
        <p:scale>
          <a:sx n="68" d="100"/>
          <a:sy n="68" d="100"/>
        </p:scale>
        <p:origin x="142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8C717-5798-4F62-A506-11307DAB32DB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168AD8-27E5-43CF-8F3E-9DB6C126A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896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68AD8-27E5-43CF-8F3E-9DB6C126A48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94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4" y="444730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4" y="1906544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4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901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2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4" y="452720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4" y="4801577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4" y="6263391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2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4" y="428064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2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914402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2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2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5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4" y="461684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4" y="4801577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4" y="6263391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6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5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5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8" name="Group 7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4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3" y="2857536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7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4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5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Mushfiqur Rahman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2015: Data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Stack &amp; Queue </a:t>
            </a:r>
            <a:r>
              <a:rPr lang="en-US">
                <a:sym typeface="Wingdings" panose="05000000000000000000" pitchFamily="2" charset="2"/>
              </a:rPr>
              <a:t></a:t>
            </a:r>
            <a:r>
              <a:rPr lang="en-US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19268" y="172278"/>
            <a:ext cx="8905462" cy="6210024"/>
          </a:xfrm>
        </p:spPr>
        <p:txBody>
          <a:bodyPr/>
          <a:lstStyle>
            <a:lvl1pPr marL="171450" indent="-171450"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>
              <a:defRPr lang="en-US" sz="2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7663" lvl="0" indent="-347663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anose="05020102010507070707" pitchFamily="18" charset="2"/>
              <a:buChar char="õ"/>
            </a:pPr>
            <a:r>
              <a:rPr lang="en-US" dirty="0"/>
              <a:t>Click to edit Master text styles</a:t>
            </a:r>
          </a:p>
          <a:p>
            <a:pPr marL="646510" lvl="1" indent="-30361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¯"/>
            </a:pPr>
            <a:r>
              <a:rPr lang="en-US" dirty="0"/>
              <a:t>Second level</a:t>
            </a:r>
          </a:p>
          <a:p>
            <a:pPr marL="904875" lvl="2" indent="-25836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anose="05020102010507070707" pitchFamily="18" charset="2"/>
              <a:buChar char="ô"/>
              <a:tabLst>
                <a:tab pos="944166" algn="l"/>
              </a:tabLst>
            </a:pPr>
            <a:r>
              <a:rPr lang="en-US" dirty="0"/>
              <a:t>Third level</a:t>
            </a:r>
          </a:p>
          <a:p>
            <a:pPr marL="1241822" lvl="3" indent="-25836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anose="05020102010507070707" pitchFamily="18" charset="2"/>
              <a:buChar char="ò"/>
            </a:pPr>
            <a:r>
              <a:rPr lang="en-US" dirty="0"/>
              <a:t>Fourth level</a:t>
            </a:r>
          </a:p>
          <a:p>
            <a:pPr marL="1590675" lvl="4" indent="-25836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anose="05020102010507070707" pitchFamily="18" charset="2"/>
              <a:buChar char="ñ"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9883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8" name="Group 7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4" y="444730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60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1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4" y="1906544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30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4" y="444730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4" y="4801577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4" y="6263391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7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6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4" y="4801577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4" y="6263391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7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9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8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9" name="Group 8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11" name="Group 10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7" name="Group 6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20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4" y="2133602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4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4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StackArray.html" TargetMode="External"/><Relationship Id="rId2" Type="http://schemas.openxmlformats.org/officeDocument/2006/relationships/hyperlink" Target="https://en.wikipedia.org/wiki/Stack_(abstract_data_type)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7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80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Structure (Theory)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38125" y="1670255"/>
            <a:ext cx="8905875" cy="1873903"/>
          </a:xfrm>
        </p:spPr>
        <p:txBody>
          <a:bodyPr>
            <a:noAutofit/>
          </a:bodyPr>
          <a:lstStyle/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pop(){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removes top element from stack and puts it in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) { 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"Stack empty\n";}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{Stack[Top]=0;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Top--;}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439673"/>
              </p:ext>
            </p:extLst>
          </p:nvPr>
        </p:nvGraphicFramePr>
        <p:xfrm>
          <a:off x="3558989" y="3494634"/>
          <a:ext cx="765362" cy="28791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6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6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2324549" y="4981783"/>
            <a:ext cx="1366632" cy="294737"/>
            <a:chOff x="159024" y="5989320"/>
            <a:chExt cx="1822176" cy="392982"/>
          </a:xfrm>
        </p:grpSpPr>
        <p:sp>
          <p:nvSpPr>
            <p:cNvPr id="10" name="Rectangle 9"/>
            <p:cNvSpPr/>
            <p:nvPr/>
          </p:nvSpPr>
          <p:spPr>
            <a:xfrm>
              <a:off x="159024" y="5989320"/>
              <a:ext cx="1075416" cy="3929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Top</a:t>
              </a:r>
            </a:p>
          </p:txBody>
        </p:sp>
        <p:cxnSp>
          <p:nvCxnSpPr>
            <p:cNvPr id="11" name="Straight Arrow Connector 10"/>
            <p:cNvCxnSpPr>
              <a:stCxn id="10" idx="3"/>
            </p:cNvCxnSpPr>
            <p:nvPr/>
          </p:nvCxnSpPr>
          <p:spPr>
            <a:xfrm>
              <a:off x="1234440" y="6185811"/>
              <a:ext cx="746760" cy="1629"/>
            </a:xfrm>
            <a:prstGeom prst="straightConnector1">
              <a:avLst/>
            </a:prstGeom>
            <a:ln w="31750"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216339" y="3541541"/>
            <a:ext cx="376047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500" dirty="0"/>
              <a:t>Considering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500" dirty="0"/>
              <a:t> = 7</a:t>
            </a:r>
          </a:p>
          <a:p>
            <a:pPr algn="just"/>
            <a:r>
              <a:rPr lang="en-US" sz="1500" dirty="0"/>
              <a:t>There are 4 elements inside Stack</a:t>
            </a:r>
          </a:p>
          <a:p>
            <a:pPr algn="just"/>
            <a:r>
              <a:rPr lang="en-US" sz="1500" dirty="0"/>
              <a:t>So element will be popped from index 3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324549" y="4598878"/>
            <a:ext cx="1366632" cy="294737"/>
            <a:chOff x="159024" y="5989320"/>
            <a:chExt cx="1822176" cy="392982"/>
          </a:xfrm>
        </p:grpSpPr>
        <p:sp>
          <p:nvSpPr>
            <p:cNvPr id="14" name="Rectangle 13"/>
            <p:cNvSpPr/>
            <p:nvPr/>
          </p:nvSpPr>
          <p:spPr>
            <a:xfrm>
              <a:off x="159024" y="5989320"/>
              <a:ext cx="1075416" cy="3929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Top</a:t>
              </a: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234440" y="6185811"/>
              <a:ext cx="746760" cy="1629"/>
            </a:xfrm>
            <a:prstGeom prst="straightConnector1">
              <a:avLst/>
            </a:prstGeom>
            <a:ln w="31750"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Rectangle 15"/>
          <p:cNvSpPr/>
          <p:nvPr/>
        </p:nvSpPr>
        <p:spPr>
          <a:xfrm>
            <a:off x="3947609" y="4939406"/>
            <a:ext cx="379178" cy="3566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14</a:t>
            </a:r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Removing Elements</a:t>
            </a:r>
          </a:p>
        </p:txBody>
      </p:sp>
    </p:spTree>
    <p:extLst>
      <p:ext uri="{BB962C8B-B14F-4D97-AF65-F5344CB8AC3E}">
        <p14:creationId xmlns:p14="http://schemas.microsoft.com/office/powerpoint/2010/main" val="214253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3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6969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693744"/>
              </p:ext>
            </p:extLst>
          </p:nvPr>
        </p:nvGraphicFramePr>
        <p:xfrm>
          <a:off x="1524000" y="1397000"/>
          <a:ext cx="6095999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A[6]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571"/>
              </p:ext>
            </p:extLst>
          </p:nvPr>
        </p:nvGraphicFramePr>
        <p:xfrm>
          <a:off x="1403444" y="3009710"/>
          <a:ext cx="6095999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A[6]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518250"/>
              </p:ext>
            </p:extLst>
          </p:nvPr>
        </p:nvGraphicFramePr>
        <p:xfrm>
          <a:off x="1403444" y="4567829"/>
          <a:ext cx="6095999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A[6]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2166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5494" y="1546170"/>
            <a:ext cx="6029447" cy="1528297"/>
          </a:xfrm>
        </p:spPr>
        <p:txBody>
          <a:bodyPr>
            <a:noAutofit/>
          </a:bodyPr>
          <a:lstStyle/>
          <a:p>
            <a:pPr marL="512064" indent="-512064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topElement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512064" indent="-512064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gives the top element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Stack[ Top - 1 ];</a:t>
            </a:r>
          </a:p>
          <a:p>
            <a:pPr marL="512064" indent="-512064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Getting Top Value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071528"/>
              </p:ext>
            </p:extLst>
          </p:nvPr>
        </p:nvGraphicFramePr>
        <p:xfrm>
          <a:off x="3209365" y="2749602"/>
          <a:ext cx="1020482" cy="38388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0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419165" y="2736028"/>
            <a:ext cx="5013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Considering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/>
              <a:t> = 7</a:t>
            </a:r>
          </a:p>
          <a:p>
            <a:pPr algn="just"/>
            <a:r>
              <a:rPr lang="en-US" sz="1600" dirty="0"/>
              <a:t>There are 4 elements inside Stack</a:t>
            </a:r>
          </a:p>
          <a:p>
            <a:pPr algn="just"/>
            <a:r>
              <a:rPr lang="en-US" sz="1600" dirty="0"/>
              <a:t>So top element will be at index 3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563445" y="3828946"/>
            <a:ext cx="1822176" cy="392982"/>
            <a:chOff x="159024" y="5989320"/>
            <a:chExt cx="1822176" cy="392982"/>
          </a:xfrm>
        </p:grpSpPr>
        <p:sp>
          <p:nvSpPr>
            <p:cNvPr id="17" name="Rectangle 16"/>
            <p:cNvSpPr/>
            <p:nvPr/>
          </p:nvSpPr>
          <p:spPr>
            <a:xfrm>
              <a:off x="159024" y="5989320"/>
              <a:ext cx="1075416" cy="3929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Top</a:t>
              </a: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34440" y="6185811"/>
              <a:ext cx="746760" cy="1629"/>
            </a:xfrm>
            <a:prstGeom prst="straightConnector1">
              <a:avLst/>
            </a:prstGeom>
            <a:ln w="31750"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3727525" y="4675965"/>
            <a:ext cx="505570" cy="4755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4136024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5494" y="1546170"/>
            <a:ext cx="7544482" cy="1528297"/>
          </a:xfrm>
        </p:spPr>
        <p:txBody>
          <a:bodyPr>
            <a:noAutofit/>
          </a:bodyPr>
          <a:lstStyle/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show(){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//prints the whole stack from top to bottom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 { 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"Stack empty\n"; 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i=Top-1; i&gt;=0; i-- ) 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Stack[i]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Showing All Elements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209365" y="2749602"/>
          <a:ext cx="1020482" cy="38388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0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419166" y="3074467"/>
            <a:ext cx="3177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Considering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/>
              <a:t> = 7</a:t>
            </a:r>
          </a:p>
          <a:p>
            <a:pPr algn="just"/>
            <a:r>
              <a:rPr lang="en-US" sz="1600" dirty="0"/>
              <a:t>There are 4 elements inside Stack</a:t>
            </a:r>
          </a:p>
          <a:p>
            <a:pPr algn="just"/>
            <a:r>
              <a:rPr lang="en-US" sz="1600" dirty="0"/>
              <a:t>So top element will be at index 3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563445" y="4221928"/>
            <a:ext cx="1822176" cy="392982"/>
            <a:chOff x="159024" y="5989320"/>
            <a:chExt cx="1822176" cy="392982"/>
          </a:xfrm>
        </p:grpSpPr>
        <p:sp>
          <p:nvSpPr>
            <p:cNvPr id="17" name="Rectangle 16"/>
            <p:cNvSpPr/>
            <p:nvPr/>
          </p:nvSpPr>
          <p:spPr>
            <a:xfrm>
              <a:off x="159024" y="5989320"/>
              <a:ext cx="1075416" cy="3929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Top</a:t>
              </a: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34440" y="6185811"/>
              <a:ext cx="746760" cy="1629"/>
            </a:xfrm>
            <a:prstGeom prst="straightConnector1">
              <a:avLst/>
            </a:prstGeom>
            <a:ln w="31750"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3727525" y="4675965"/>
            <a:ext cx="505570" cy="4755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952094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5494" y="1546170"/>
            <a:ext cx="7544482" cy="5105642"/>
          </a:xfrm>
        </p:spPr>
        <p:txBody>
          <a:bodyPr>
            <a:noAutofit/>
          </a:bodyPr>
          <a:lstStyle/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Stack[100], Top,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//Initializing stack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Size = 100 ){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Size; Top = 0;}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push(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Element);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pop();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topElement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show();  </a:t>
            </a:r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1600" dirty="0"/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Object Oriented Approach</a:t>
            </a:r>
          </a:p>
        </p:txBody>
      </p:sp>
    </p:spTree>
    <p:extLst>
      <p:ext uri="{BB962C8B-B14F-4D97-AF65-F5344CB8AC3E}">
        <p14:creationId xmlns:p14="http://schemas.microsoft.com/office/powerpoint/2010/main" val="4285306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5494" y="1546170"/>
            <a:ext cx="7544482" cy="5105642"/>
          </a:xfrm>
        </p:spPr>
        <p:txBody>
          <a:bodyPr>
            <a:noAutofit/>
          </a:bodyPr>
          <a:lstStyle/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*Stack, Top,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push(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Element);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pop();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topElement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show();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resize( 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size);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//Resize the 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1600" dirty="0"/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Dynamic Stack</a:t>
            </a:r>
          </a:p>
        </p:txBody>
      </p:sp>
    </p:spTree>
    <p:extLst>
      <p:ext uri="{BB962C8B-B14F-4D97-AF65-F5344CB8AC3E}">
        <p14:creationId xmlns:p14="http://schemas.microsoft.com/office/powerpoint/2010/main" val="2072062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5494" y="1546170"/>
            <a:ext cx="7965824" cy="5105642"/>
          </a:xfrm>
        </p:spPr>
        <p:txBody>
          <a:bodyPr>
            <a:noAutofit/>
          </a:bodyPr>
          <a:lstStyle/>
          <a:p>
            <a:pPr algn="just">
              <a:buClrTx/>
              <a:buFont typeface="Wingdings" panose="05000000000000000000" pitchFamily="2" charset="2"/>
              <a:buChar char="q"/>
            </a:pPr>
            <a:r>
              <a:rPr lang="en-US" sz="1800" dirty="0">
                <a:cs typeface="Courier New" panose="02070309020205020404" pitchFamily="49" charset="0"/>
              </a:rPr>
              <a:t>The Constructor will create the array dynamically, Destructor will release it.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Size = 100 ){</a:t>
            </a:r>
          </a:p>
          <a:p>
            <a:pPr marL="512064" lvl="1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Size;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//get Size</a:t>
            </a:r>
            <a:endParaRPr lang="en-US" sz="16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lvl="1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Stack =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sz="16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lvl="1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Top = 0;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//start the stack</a:t>
            </a:r>
            <a:endParaRPr lang="en-US" sz="16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::~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512064" lvl="1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delete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Stack;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//release the memory for stack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Dynamic Stack: Constructor &amp; Destructor</a:t>
            </a:r>
          </a:p>
        </p:txBody>
      </p:sp>
    </p:spTree>
    <p:extLst>
      <p:ext uri="{BB962C8B-B14F-4D97-AF65-F5344CB8AC3E}">
        <p14:creationId xmlns:p14="http://schemas.microsoft.com/office/powerpoint/2010/main" val="3748193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5494" y="1546170"/>
            <a:ext cx="7965824" cy="5105642"/>
          </a:xfrm>
        </p:spPr>
        <p:txBody>
          <a:bodyPr>
            <a:noAutofit/>
          </a:bodyPr>
          <a:lstStyle/>
          <a:p>
            <a:pPr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resize</a:t>
            </a:r>
            <a:r>
              <a:rPr lang="en-US" sz="1600" dirty="0">
                <a:cs typeface="Courier New" panose="02070309020205020404" pitchFamily="49" charset="0"/>
              </a:rPr>
              <a:t> creates a new array dynamically, copies all the element from the previous stack, releases the old array, and makes the pointer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en-US" sz="1600" dirty="0">
                <a:cs typeface="Courier New" panose="02070309020205020404" pitchFamily="49" charset="0"/>
              </a:rPr>
              <a:t> point to the new array.</a:t>
            </a:r>
          </a:p>
          <a:p>
            <a:pPr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600" dirty="0">
                <a:cs typeface="Courier New" panose="02070309020205020404" pitchFamily="49" charset="0"/>
              </a:rPr>
              <a:t>By default increase 100, user can define the additional size. Use negative size to decrease the array.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resize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Size = 100 ){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//creates a new stack with a new capacity,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Size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tempStk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 Size ];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//copy the elements from old to new stack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 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tempStk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Stack[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+= Size;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increases by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Stack;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//release the old stack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Stack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tempStk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//assign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new stack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push( 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Element ){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//inserts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 the top of the stack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) )	resize( );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//increase size if full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	Stack[ Top++ ] = Element;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Dynamic Stack: Runtime Resizing</a:t>
            </a:r>
          </a:p>
        </p:txBody>
      </p:sp>
    </p:spTree>
    <p:extLst>
      <p:ext uri="{BB962C8B-B14F-4D97-AF65-F5344CB8AC3E}">
        <p14:creationId xmlns:p14="http://schemas.microsoft.com/office/powerpoint/2010/main" val="3260374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5494" y="1546170"/>
            <a:ext cx="7544482" cy="5105642"/>
          </a:xfrm>
        </p:spPr>
        <p:txBody>
          <a:bodyPr>
            <a:noAutofit/>
          </a:bodyPr>
          <a:lstStyle/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T&gt;</a:t>
            </a:r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*Stack;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Top,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push(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pop();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topElement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show();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resize(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//resize the stack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1600" dirty="0"/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Generic Stack</a:t>
            </a:r>
          </a:p>
        </p:txBody>
      </p:sp>
    </p:spTree>
    <p:extLst>
      <p:ext uri="{BB962C8B-B14F-4D97-AF65-F5344CB8AC3E}">
        <p14:creationId xmlns:p14="http://schemas.microsoft.com/office/powerpoint/2010/main" val="152130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1"/>
            <a:ext cx="83690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2008. </a:t>
            </a:r>
            <a:r>
              <a:rPr lang="en-US" i="1" dirty="0"/>
              <a:t>[Chapter 1: 1.1]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dirty="0">
                <a:hlinkClick r:id="rId2"/>
              </a:rPr>
              <a:t>https://en.wikipedia.org/wiki/Stack_(abstract_data_type)</a:t>
            </a:r>
            <a:endParaRPr lang="en-US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dirty="0">
                <a:hlinkClick r:id="rId3"/>
              </a:rPr>
              <a:t>https://www.cs.usfca.edu/~</a:t>
            </a:r>
            <a:r>
              <a:rPr lang="en-US">
                <a:hlinkClick r:id="rId3"/>
              </a:rPr>
              <a:t>galles/visualization/StackArray.html</a:t>
            </a:r>
            <a:r>
              <a:rPr lang="en-US"/>
              <a:t> (</a:t>
            </a:r>
            <a:r>
              <a:rPr lang="en-US" dirty="0"/>
              <a:t>This is a great site for visualizing </a:t>
            </a:r>
            <a:r>
              <a:rPr lang="en-US"/>
              <a:t>stack operations)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486696" y="2363928"/>
            <a:ext cx="4703869" cy="3864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Stack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en-US" sz="1600" dirty="0">
                <a:solidFill>
                  <a:schemeClr val="tx1"/>
                </a:solidFill>
              </a:rPr>
              <a:t>Definition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en-US" sz="1600" dirty="0">
                <a:solidFill>
                  <a:schemeClr val="tx1"/>
                </a:solidFill>
              </a:rPr>
              <a:t>Implementation in C++: Operations &amp; More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en-US" sz="1600" dirty="0">
                <a:solidFill>
                  <a:schemeClr val="tx1"/>
                </a:solidFill>
              </a:rPr>
              <a:t>Checking for Underflow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en-US" sz="1600" dirty="0">
                <a:solidFill>
                  <a:schemeClr val="tx1"/>
                </a:solidFill>
              </a:rPr>
              <a:t>Checking for Overflow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en-US" sz="1600" dirty="0">
                <a:solidFill>
                  <a:schemeClr val="tx1"/>
                </a:solidFill>
              </a:rPr>
              <a:t>Adding Elements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en-US" sz="1600" dirty="0">
                <a:solidFill>
                  <a:schemeClr val="tx1"/>
                </a:solidFill>
              </a:rPr>
              <a:t>Removing Elements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en-US" sz="1600" dirty="0">
                <a:solidFill>
                  <a:schemeClr val="tx1"/>
                </a:solidFill>
              </a:rPr>
              <a:t>Getting Top Value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en-US" sz="1600" dirty="0">
                <a:solidFill>
                  <a:schemeClr val="tx1"/>
                </a:solidFill>
              </a:rPr>
              <a:t>Showing All Elements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075710" y="2370138"/>
            <a:ext cx="3987851" cy="3864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2"/>
            </a:pPr>
            <a:endParaRPr lang="en-US" sz="1600" dirty="0">
              <a:solidFill>
                <a:schemeClr val="tx1"/>
              </a:solidFill>
            </a:endParaRP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 startAt="9"/>
            </a:pPr>
            <a:r>
              <a:rPr lang="en-US" sz="1600" dirty="0">
                <a:solidFill>
                  <a:schemeClr val="tx1"/>
                </a:solidFill>
              </a:rPr>
              <a:t>Dynamic Stack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 startAt="9"/>
            </a:pPr>
            <a:r>
              <a:rPr lang="en-US" sz="1600" dirty="0">
                <a:solidFill>
                  <a:schemeClr val="tx1"/>
                </a:solidFill>
              </a:rPr>
              <a:t>Object Oriented Approach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 startAt="9"/>
            </a:pPr>
            <a:r>
              <a:rPr lang="en-US" sz="1600" dirty="0">
                <a:solidFill>
                  <a:schemeClr val="tx1"/>
                </a:solidFill>
              </a:rPr>
              <a:t>Generic Stack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en-US" sz="1600" dirty="0">
                <a:solidFill>
                  <a:schemeClr val="tx1"/>
                </a:solidFill>
              </a:rPr>
              <a:t>Books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en-US" sz="1600" dirty="0">
                <a:solidFill>
                  <a:schemeClr val="tx1"/>
                </a:solidFill>
              </a:rPr>
              <a:t>References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092922" y="2160130"/>
            <a:ext cx="0" cy="39827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703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Stack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stack or LIFO (last in, first out) is an abstract data type that serves as a collection of elements, with two principal operations: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/>
              <a:t>push adds an element to the collection;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/>
              <a:t>pop removes the last (top of the stack) element that was added.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Bounded capacity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/>
              <a:t>If the stack is full and does not contain enough space to accept an entity to be pushed, the stack is then considered to be in an overflow state. 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/>
              <a:t>A pop either reveals previously concealed items or results in an empty stack – which means no items are present in stack to be removed.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Non-Bounded capacity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/>
              <a:t>Dynamically allocate memory for stack. No overflow.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/>
              <a:t>Definition</a:t>
            </a:r>
          </a:p>
        </p:txBody>
      </p:sp>
    </p:spTree>
    <p:extLst>
      <p:ext uri="{BB962C8B-B14F-4D97-AF65-F5344CB8AC3E}">
        <p14:creationId xmlns:p14="http://schemas.microsoft.com/office/powerpoint/2010/main" val="2322777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5494" y="1654174"/>
            <a:ext cx="8198906" cy="4899025"/>
          </a:xfrm>
        </p:spPr>
        <p:txBody>
          <a:bodyPr>
            <a:noAutofit/>
          </a:bodyPr>
          <a:lstStyle/>
          <a:p>
            <a:pPr marL="0" indent="0" algn="just"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Stack[100], Top=0,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=100;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Stack[]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holds the elements;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the index of 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Stack[]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always holding the whereabouts of the first/top element of the stack</a:t>
            </a:r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//returns 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stack has no element</a:t>
            </a:r>
          </a:p>
          <a:p>
            <a:pPr marL="0" indent="0" algn="just"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//returns 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stack full</a:t>
            </a:r>
          </a:p>
          <a:p>
            <a:pPr marL="0" indent="0" algn="just"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push(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Element);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//inserts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 the top of the stack</a:t>
            </a:r>
          </a:p>
          <a:p>
            <a:pPr marL="0" indent="0" algn="just"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pop();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//deletes top element from stack into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</a:p>
          <a:p>
            <a:pPr marL="0" indent="0" algn="just"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topElement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//gives the top element in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</a:p>
          <a:p>
            <a:pPr marL="0" indent="0" algn="just"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show();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//prints the whole stack</a:t>
            </a:r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Implementation in C++: Operations &amp; More</a:t>
            </a:r>
          </a:p>
        </p:txBody>
      </p:sp>
    </p:spTree>
    <p:extLst>
      <p:ext uri="{BB962C8B-B14F-4D97-AF65-F5344CB8AC3E}">
        <p14:creationId xmlns:p14="http://schemas.microsoft.com/office/powerpoint/2010/main" val="3426479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613754"/>
              </p:ext>
            </p:extLst>
          </p:nvPr>
        </p:nvGraphicFramePr>
        <p:xfrm>
          <a:off x="2356514" y="3130266"/>
          <a:ext cx="2966114" cy="29141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3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30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28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A[4]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8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A[3]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8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A[2]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8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A[1]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28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A[0]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356514" y="27296"/>
            <a:ext cx="1602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A[5], top=0;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378424" y="5706323"/>
            <a:ext cx="978090" cy="272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16685" y="2945600"/>
            <a:ext cx="75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Top=0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27844" y="1040138"/>
            <a:ext cx="2502032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Push 10 in the stack.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Push 12 in the stack.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Push 14 in the stack</a:t>
            </a:r>
            <a:r>
              <a:rPr lang="en-US" dirty="0"/>
              <a:t>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 Push 16 in the stack.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Push 18 in the stack.</a:t>
            </a:r>
          </a:p>
          <a:p>
            <a:pPr marL="342900" indent="-342900">
              <a:buAutoNum type="arabicPeriod"/>
            </a:pPr>
            <a:r>
              <a:rPr lang="en-US" strike="sngStrike" dirty="0">
                <a:solidFill>
                  <a:srgbClr val="FF0000"/>
                </a:solidFill>
              </a:rPr>
              <a:t>Push 20 in the stack.</a:t>
            </a:r>
          </a:p>
          <a:p>
            <a:pPr marL="342900" indent="-342900">
              <a:buAutoNum type="arabicPeriod"/>
            </a:pPr>
            <a:r>
              <a:rPr lang="en-US" strike="sngStrike" dirty="0"/>
              <a:t>Push 22 in the stack.</a:t>
            </a:r>
          </a:p>
          <a:p>
            <a:pPr marL="342900" indent="-342900">
              <a:buAutoNum type="arabicPeriod"/>
            </a:pPr>
            <a:r>
              <a:rPr lang="en-US" strike="sngStrike" dirty="0"/>
              <a:t>Push 24 in the stack</a:t>
            </a:r>
            <a:r>
              <a:rPr lang="en-US" dirty="0"/>
              <a:t>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Pop element 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Pop element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Pop element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Push 26 stack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Pop element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Pop element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Pop element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Push 28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Pop element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Pop element</a:t>
            </a:r>
          </a:p>
          <a:p>
            <a:pPr marL="342900" indent="-342900">
              <a:buAutoNum type="arabicPeriod"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68898" y="360277"/>
            <a:ext cx="268682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If(</a:t>
            </a:r>
            <a:r>
              <a:rPr lang="en-US" dirty="0" err="1"/>
              <a:t>isFull</a:t>
            </a:r>
            <a:r>
              <a:rPr lang="en-US" dirty="0"/>
              <a:t>()) {}</a:t>
            </a:r>
          </a:p>
          <a:p>
            <a:r>
              <a:rPr lang="en-US" dirty="0"/>
              <a:t>A[top++] = element;</a:t>
            </a:r>
          </a:p>
          <a:p>
            <a:r>
              <a:rPr lang="en-US" dirty="0"/>
              <a:t>// A[top]=element; top ++;</a:t>
            </a:r>
          </a:p>
          <a:p>
            <a:endParaRPr lang="en-US" dirty="0"/>
          </a:p>
          <a:p>
            <a:r>
              <a:rPr lang="en-US" dirty="0"/>
              <a:t>For(i=Top-1;i&gt;=0;i--){</a:t>
            </a:r>
          </a:p>
          <a:p>
            <a:r>
              <a:rPr lang="en-US" dirty="0" err="1"/>
              <a:t>Cout</a:t>
            </a:r>
            <a:r>
              <a:rPr lang="en-US" dirty="0"/>
              <a:t>&lt;&lt;A[i];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Top--;</a:t>
            </a:r>
          </a:p>
        </p:txBody>
      </p:sp>
    </p:spTree>
    <p:extLst>
      <p:ext uri="{BB962C8B-B14F-4D97-AF65-F5344CB8AC3E}">
        <p14:creationId xmlns:p14="http://schemas.microsoft.com/office/powerpoint/2010/main" val="3589679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493057"/>
              </p:ext>
            </p:extLst>
          </p:nvPr>
        </p:nvGraphicFramePr>
        <p:xfrm>
          <a:off x="1524000" y="1397000"/>
          <a:ext cx="6095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 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9174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5494" y="1546170"/>
            <a:ext cx="6029447" cy="1528297"/>
          </a:xfrm>
        </p:spPr>
        <p:txBody>
          <a:bodyPr>
            <a:noAutofit/>
          </a:bodyPr>
          <a:lstStyle/>
          <a:p>
            <a:pPr marL="0" indent="0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/*returns 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stack is empty*/</a:t>
            </a:r>
          </a:p>
          <a:p>
            <a:pPr marL="0" indent="0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(Top == 0);</a:t>
            </a:r>
          </a:p>
          <a:p>
            <a:pPr marL="0" indent="0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Checking for Underflow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819619"/>
              </p:ext>
            </p:extLst>
          </p:nvPr>
        </p:nvGraphicFramePr>
        <p:xfrm>
          <a:off x="3484233" y="2692228"/>
          <a:ext cx="1020482" cy="38388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0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33" name="Group 32"/>
          <p:cNvGrpSpPr/>
          <p:nvPr/>
        </p:nvGrpSpPr>
        <p:grpSpPr>
          <a:xfrm>
            <a:off x="1838313" y="6107654"/>
            <a:ext cx="1822176" cy="392982"/>
            <a:chOff x="159024" y="5989320"/>
            <a:chExt cx="1822176" cy="392982"/>
          </a:xfrm>
        </p:grpSpPr>
        <p:sp>
          <p:nvSpPr>
            <p:cNvPr id="34" name="Rectangle 33"/>
            <p:cNvSpPr/>
            <p:nvPr/>
          </p:nvSpPr>
          <p:spPr>
            <a:xfrm>
              <a:off x="159024" y="5989320"/>
              <a:ext cx="1075416" cy="3929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Top</a:t>
              </a:r>
            </a:p>
          </p:txBody>
        </p:sp>
        <p:cxnSp>
          <p:nvCxnSpPr>
            <p:cNvPr id="35" name="Straight Arrow Connector 34"/>
            <p:cNvCxnSpPr>
              <a:stCxn id="34" idx="3"/>
            </p:cNvCxnSpPr>
            <p:nvPr/>
          </p:nvCxnSpPr>
          <p:spPr>
            <a:xfrm>
              <a:off x="1234440" y="6185811"/>
              <a:ext cx="746760" cy="1629"/>
            </a:xfrm>
            <a:prstGeom prst="straightConnector1">
              <a:avLst/>
            </a:prstGeom>
            <a:ln w="31750"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5694033" y="2678654"/>
            <a:ext cx="3246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Considering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2000" dirty="0"/>
              <a:t> = 7</a:t>
            </a:r>
          </a:p>
        </p:txBody>
      </p:sp>
    </p:spTree>
    <p:extLst>
      <p:ext uri="{BB962C8B-B14F-4D97-AF65-F5344CB8AC3E}">
        <p14:creationId xmlns:p14="http://schemas.microsoft.com/office/powerpoint/2010/main" val="1692700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5494" y="1546170"/>
            <a:ext cx="6029447" cy="1528297"/>
          </a:xfrm>
        </p:spPr>
        <p:txBody>
          <a:bodyPr>
            <a:noAutofit/>
          </a:bodyPr>
          <a:lstStyle/>
          <a:p>
            <a:pPr marL="0" indent="0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/*returns 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stack is full*/</a:t>
            </a:r>
          </a:p>
          <a:p>
            <a:pPr marL="0" indent="0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(Top ==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Checking for Overflow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495976"/>
              </p:ext>
            </p:extLst>
          </p:nvPr>
        </p:nvGraphicFramePr>
        <p:xfrm>
          <a:off x="3350217" y="2835215"/>
          <a:ext cx="1020482" cy="38388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0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1704297" y="2882601"/>
            <a:ext cx="1822176" cy="392982"/>
            <a:chOff x="159024" y="5989320"/>
            <a:chExt cx="1822176" cy="392982"/>
          </a:xfrm>
        </p:grpSpPr>
        <p:sp>
          <p:nvSpPr>
            <p:cNvPr id="11" name="Rectangle 10"/>
            <p:cNvSpPr/>
            <p:nvPr/>
          </p:nvSpPr>
          <p:spPr>
            <a:xfrm>
              <a:off x="159024" y="5989320"/>
              <a:ext cx="1075416" cy="3929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Top</a:t>
              </a: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1234440" y="6185811"/>
              <a:ext cx="746760" cy="1629"/>
            </a:xfrm>
            <a:prstGeom prst="straightConnector1">
              <a:avLst/>
            </a:prstGeom>
            <a:ln w="31750"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5560017" y="2821641"/>
            <a:ext cx="3246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Considering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2000" dirty="0"/>
              <a:t> = 7</a:t>
            </a:r>
          </a:p>
        </p:txBody>
      </p:sp>
    </p:spTree>
    <p:extLst>
      <p:ext uri="{BB962C8B-B14F-4D97-AF65-F5344CB8AC3E}">
        <p14:creationId xmlns:p14="http://schemas.microsoft.com/office/powerpoint/2010/main" val="1136028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700208"/>
            <a:ext cx="8601075" cy="2061526"/>
          </a:xfrm>
        </p:spPr>
        <p:txBody>
          <a:bodyPr>
            <a:noAutofit/>
          </a:bodyPr>
          <a:lstStyle/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push(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Element ){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inserts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 the top of the stack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) ) { </a:t>
            </a:r>
            <a:r>
              <a:rPr lang="en-US" sz="16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"Stack is Full\n"; 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false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} 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push element if there is space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	Stack[ Top++ ] = Element;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//Stack[Top] = Element; Top++;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true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701859"/>
              </p:ext>
            </p:extLst>
          </p:nvPr>
        </p:nvGraphicFramePr>
        <p:xfrm>
          <a:off x="3488055" y="3771915"/>
          <a:ext cx="765362" cy="28791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6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6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2253615" y="5259064"/>
            <a:ext cx="1366632" cy="294737"/>
            <a:chOff x="159024" y="5989320"/>
            <a:chExt cx="1822176" cy="392982"/>
          </a:xfrm>
        </p:grpSpPr>
        <p:sp>
          <p:nvSpPr>
            <p:cNvPr id="10" name="Rectangle 9"/>
            <p:cNvSpPr/>
            <p:nvPr/>
          </p:nvSpPr>
          <p:spPr>
            <a:xfrm>
              <a:off x="159024" y="5989320"/>
              <a:ext cx="1075416" cy="3929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Top</a:t>
              </a:r>
            </a:p>
          </p:txBody>
        </p:sp>
        <p:cxnSp>
          <p:nvCxnSpPr>
            <p:cNvPr id="11" name="Straight Arrow Connector 10"/>
            <p:cNvCxnSpPr>
              <a:stCxn id="10" idx="3"/>
            </p:cNvCxnSpPr>
            <p:nvPr/>
          </p:nvCxnSpPr>
          <p:spPr>
            <a:xfrm>
              <a:off x="1234440" y="6185811"/>
              <a:ext cx="746760" cy="1629"/>
            </a:xfrm>
            <a:prstGeom prst="straightConnector1">
              <a:avLst/>
            </a:prstGeom>
            <a:ln w="31750"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3876675" y="5216687"/>
            <a:ext cx="379178" cy="3566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14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45405" y="3761734"/>
            <a:ext cx="376047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500" dirty="0"/>
              <a:t>Considering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500" dirty="0"/>
              <a:t> = 7</a:t>
            </a:r>
          </a:p>
          <a:p>
            <a:pPr algn="just"/>
            <a:r>
              <a:rPr lang="en-US" sz="1500" dirty="0"/>
              <a:t>There are 3 elements inside Stack</a:t>
            </a:r>
          </a:p>
          <a:p>
            <a:pPr algn="just"/>
            <a:r>
              <a:rPr lang="en-US" sz="1500" dirty="0"/>
              <a:t>So next element will be pushed at index 3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253615" y="4876159"/>
            <a:ext cx="1366632" cy="294737"/>
            <a:chOff x="159024" y="5989320"/>
            <a:chExt cx="1822176" cy="392982"/>
          </a:xfrm>
        </p:grpSpPr>
        <p:sp>
          <p:nvSpPr>
            <p:cNvPr id="15" name="Rectangle 14"/>
            <p:cNvSpPr/>
            <p:nvPr/>
          </p:nvSpPr>
          <p:spPr>
            <a:xfrm>
              <a:off x="159024" y="5989320"/>
              <a:ext cx="1075416" cy="3929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Top</a:t>
              </a:r>
            </a:p>
          </p:txBody>
        </p:sp>
        <p:cxnSp>
          <p:nvCxnSpPr>
            <p:cNvPr id="16" name="Straight Arrow Connector 15"/>
            <p:cNvCxnSpPr>
              <a:stCxn id="15" idx="3"/>
            </p:cNvCxnSpPr>
            <p:nvPr/>
          </p:nvCxnSpPr>
          <p:spPr>
            <a:xfrm>
              <a:off x="1234440" y="6185811"/>
              <a:ext cx="746760" cy="1629"/>
            </a:xfrm>
            <a:prstGeom prst="straightConnector1">
              <a:avLst/>
            </a:prstGeom>
            <a:ln w="31750"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Adding Elements</a:t>
            </a:r>
          </a:p>
        </p:txBody>
      </p:sp>
    </p:spTree>
    <p:extLst>
      <p:ext uri="{BB962C8B-B14F-4D97-AF65-F5344CB8AC3E}">
        <p14:creationId xmlns:p14="http://schemas.microsoft.com/office/powerpoint/2010/main" val="4177143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B3F993C2879048A2C15FA5AD9D8179" ma:contentTypeVersion="0" ma:contentTypeDescription="Create a new document." ma:contentTypeScope="" ma:versionID="43ac5781ba165766415ec88cc6686e9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6055560-4F93-4F73-B014-4EE57DF7EE5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7185B91-B64F-46ED-BD78-4686F3E0931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E6A70D1-5AD4-4E9D-9D0E-15D8D2674D63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1303</TotalTime>
  <Words>1464</Words>
  <Application>Microsoft Office PowerPoint</Application>
  <PresentationFormat>On-screen Show (4:3)</PresentationFormat>
  <Paragraphs>334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Corbel</vt:lpstr>
      <vt:lpstr>Courier New</vt:lpstr>
      <vt:lpstr>Wingdings</vt:lpstr>
      <vt:lpstr>Wingdings 2</vt:lpstr>
      <vt:lpstr>Spectrum</vt:lpstr>
      <vt:lpstr>Stack</vt:lpstr>
      <vt:lpstr>Lecture Outline</vt:lpstr>
      <vt:lpstr>Stack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Asma Fariha</cp:lastModifiedBy>
  <cp:revision>615</cp:revision>
  <dcterms:created xsi:type="dcterms:W3CDTF">2018-12-10T17:20:29Z</dcterms:created>
  <dcterms:modified xsi:type="dcterms:W3CDTF">2020-10-25T15:05:09Z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0x01010046B3F993C2879048A2C15FA5AD9D8179</vt:lpwstr>
  </property>
</Properties>
</file>