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7"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p:scale>
          <a:sx n="66" d="100"/>
          <a:sy n="66" d="100"/>
        </p:scale>
        <p:origin x="-153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F5B38C-644E-41C4-9471-90BB2DF41C14}"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BF014-517F-422A-A1C8-66BE53B72967}"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5B38C-644E-41C4-9471-90BB2DF41C14}"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BF014-517F-422A-A1C8-66BE53B7296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5B38C-644E-41C4-9471-90BB2DF41C14}"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BF014-517F-422A-A1C8-66BE53B7296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5B38C-644E-41C4-9471-90BB2DF41C14}"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BF014-517F-422A-A1C8-66BE53B7296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5B38C-644E-41C4-9471-90BB2DF41C14}"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BF014-517F-422A-A1C8-66BE53B72967}"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F5B38C-644E-41C4-9471-90BB2DF41C14}" type="datetimeFigureOut">
              <a:rPr lang="en-IN" smtClean="0"/>
              <a:t>25-06-2022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BF014-517F-422A-A1C8-66BE53B7296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F5B38C-644E-41C4-9471-90BB2DF41C14}" type="datetimeFigureOut">
              <a:rPr lang="en-IN" smtClean="0"/>
              <a:t>25-06-2022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4BF014-517F-422A-A1C8-66BE53B72967}"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F5B38C-644E-41C4-9471-90BB2DF41C14}" type="datetimeFigureOut">
              <a:rPr lang="en-IN" smtClean="0"/>
              <a:t>25-06-2022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4BF014-517F-422A-A1C8-66BE53B7296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5B38C-644E-41C4-9471-90BB2DF41C14}" type="datetimeFigureOut">
              <a:rPr lang="en-IN" smtClean="0"/>
              <a:t>25-06-2022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4BF014-517F-422A-A1C8-66BE53B7296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5B38C-644E-41C4-9471-90BB2DF41C14}" type="datetimeFigureOut">
              <a:rPr lang="en-IN" smtClean="0"/>
              <a:t>25-06-2022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BF014-517F-422A-A1C8-66BE53B72967}"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5B38C-644E-41C4-9471-90BB2DF41C14}" type="datetimeFigureOut">
              <a:rPr lang="en-IN" smtClean="0"/>
              <a:t>25-06-2022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BF014-517F-422A-A1C8-66BE53B7296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D5F5B38C-644E-41C4-9471-90BB2DF41C14}" type="datetimeFigureOut">
              <a:rPr lang="en-IN" smtClean="0"/>
              <a:t>25-06-2022</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974BF014-517F-422A-A1C8-66BE53B72967}"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88640"/>
            <a:ext cx="7056784" cy="2504728"/>
          </a:xfrm>
        </p:spPr>
        <p:txBody>
          <a:bodyPr/>
          <a:lstStyle/>
          <a:p>
            <a:r>
              <a:rPr lang="en-IN" sz="7200" dirty="0" smtClean="0"/>
              <a:t>Video Game Sales data analysis</a:t>
            </a:r>
            <a:endParaRPr lang="en-IN" sz="7200" dirty="0"/>
          </a:p>
        </p:txBody>
      </p:sp>
      <p:sp>
        <p:nvSpPr>
          <p:cNvPr id="3" name="Subtitle 2"/>
          <p:cNvSpPr>
            <a:spLocks noGrp="1"/>
          </p:cNvSpPr>
          <p:nvPr>
            <p:ph type="subTitle" idx="1"/>
          </p:nvPr>
        </p:nvSpPr>
        <p:spPr>
          <a:xfrm>
            <a:off x="827584" y="3068960"/>
            <a:ext cx="4392488" cy="648072"/>
          </a:xfrm>
        </p:spPr>
        <p:style>
          <a:lnRef idx="2">
            <a:schemeClr val="accent1"/>
          </a:lnRef>
          <a:fillRef idx="1">
            <a:schemeClr val="lt1"/>
          </a:fillRef>
          <a:effectRef idx="0">
            <a:schemeClr val="accent1"/>
          </a:effectRef>
          <a:fontRef idx="minor">
            <a:schemeClr val="dk1"/>
          </a:fontRef>
        </p:style>
        <p:txBody>
          <a:bodyPr/>
          <a:lstStyle/>
          <a:p>
            <a:r>
              <a:rPr lang="en-IN" b="1" dirty="0" smtClean="0"/>
              <a:t>Using </a:t>
            </a:r>
            <a:r>
              <a:rPr lang="en-IN" b="1" dirty="0" err="1" smtClean="0"/>
              <a:t>MySql</a:t>
            </a:r>
            <a:r>
              <a:rPr lang="en-IN" b="1" dirty="0" smtClean="0"/>
              <a:t> and power bi </a:t>
            </a:r>
            <a:endParaRPr lang="en-IN" b="1" dirty="0"/>
          </a:p>
        </p:txBody>
      </p:sp>
      <p:sp>
        <p:nvSpPr>
          <p:cNvPr id="5" name="TextBox 4"/>
          <p:cNvSpPr txBox="1"/>
          <p:nvPr/>
        </p:nvSpPr>
        <p:spPr>
          <a:xfrm>
            <a:off x="4932040" y="5085184"/>
            <a:ext cx="388843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Made by : MD </a:t>
            </a:r>
            <a:r>
              <a:rPr lang="en-IN" dirty="0" err="1" smtClean="0"/>
              <a:t>Sikander</a:t>
            </a:r>
            <a:endParaRPr lang="en-IN" dirty="0" smtClean="0"/>
          </a:p>
          <a:p>
            <a:r>
              <a:rPr lang="en-IN" dirty="0" smtClean="0"/>
              <a:t>BCA </a:t>
            </a:r>
            <a:r>
              <a:rPr lang="en-IN" dirty="0"/>
              <a:t>5</a:t>
            </a:r>
            <a:r>
              <a:rPr lang="en-IN" baseline="30000" dirty="0" smtClean="0"/>
              <a:t>TH</a:t>
            </a:r>
            <a:r>
              <a:rPr lang="en-IN" dirty="0" smtClean="0"/>
              <a:t> Semester , </a:t>
            </a:r>
            <a:r>
              <a:rPr lang="en-IN" dirty="0" err="1" smtClean="0"/>
              <a:t>Jamia</a:t>
            </a:r>
            <a:r>
              <a:rPr lang="en-IN" dirty="0" smtClean="0"/>
              <a:t> </a:t>
            </a:r>
            <a:r>
              <a:rPr lang="en-IN" dirty="0" err="1" smtClean="0"/>
              <a:t>Hamdard</a:t>
            </a:r>
            <a:r>
              <a:rPr lang="en-IN" dirty="0" smtClean="0"/>
              <a:t> University</a:t>
            </a:r>
            <a:endParaRPr lang="en-IN" dirty="0"/>
          </a:p>
        </p:txBody>
      </p:sp>
    </p:spTree>
    <p:extLst>
      <p:ext uri="{BB962C8B-B14F-4D97-AF65-F5344CB8AC3E}">
        <p14:creationId xmlns:p14="http://schemas.microsoft.com/office/powerpoint/2010/main" val="1247332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584" y="0"/>
            <a:ext cx="748883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SQL query to find the top publisher whose sales are highest as per region</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422271"/>
            <a:ext cx="4277322" cy="2010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07" y="2564904"/>
            <a:ext cx="6430272" cy="1171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251520" y="692696"/>
            <a:ext cx="4320480" cy="175432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IN" dirty="0" smtClean="0"/>
              <a:t>The top 5 publishers whose sales are the highest as per the region </a:t>
            </a:r>
            <a:r>
              <a:rPr lang="en-IN" dirty="0" err="1" smtClean="0"/>
              <a:t>are:Nintendo,Electronic</a:t>
            </a:r>
            <a:r>
              <a:rPr lang="en-IN" dirty="0" smtClean="0"/>
              <a:t> </a:t>
            </a:r>
            <a:r>
              <a:rPr lang="en-IN" dirty="0" err="1" smtClean="0"/>
              <a:t>arts,Activision,Sony</a:t>
            </a:r>
            <a:r>
              <a:rPr lang="en-IN" dirty="0" smtClean="0"/>
              <a:t> computer entertainment and </a:t>
            </a:r>
            <a:r>
              <a:rPr lang="en-IN" dirty="0" err="1" smtClean="0"/>
              <a:t>Ubisoft</a:t>
            </a:r>
            <a:r>
              <a:rPr lang="en-IN" dirty="0" smtClean="0"/>
              <a:t>.</a:t>
            </a:r>
          </a:p>
          <a:p>
            <a:pPr marL="285750" indent="-285750">
              <a:buFont typeface="Arial" pitchFamily="34" charset="0"/>
              <a:buChar char="•"/>
            </a:pPr>
            <a:r>
              <a:rPr lang="en-IN" dirty="0" smtClean="0"/>
              <a:t>Nintendo done highest sales among all the publisher in different region.</a:t>
            </a:r>
            <a:endParaRPr lang="en-IN"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403" y="3884127"/>
            <a:ext cx="8684075" cy="28045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75459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0"/>
            <a:ext cx="792088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IN" dirty="0" err="1" smtClean="0"/>
              <a:t>Sql</a:t>
            </a:r>
            <a:r>
              <a:rPr lang="en-IN" dirty="0" smtClean="0"/>
              <a:t> query to find which gaming platform had the maximum sales on which genre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958" y="620688"/>
            <a:ext cx="4591691" cy="18290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62" y="2593287"/>
            <a:ext cx="5715798" cy="1095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3826070"/>
            <a:ext cx="8719137" cy="29579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79512" y="620688"/>
            <a:ext cx="3888432"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smtClean="0"/>
              <a:t>The top five gaming platform that have maximum sales based on genre are:Wii,PC,XB,PS4 and </a:t>
            </a:r>
            <a:r>
              <a:rPr lang="en-IN" dirty="0" err="1" smtClean="0"/>
              <a:t>Xone</a:t>
            </a:r>
            <a:r>
              <a:rPr lang="en-IN" dirty="0" smtClean="0"/>
              <a:t>.</a:t>
            </a:r>
          </a:p>
          <a:p>
            <a:pPr marL="285750" indent="-285750">
              <a:buFont typeface="Arial" pitchFamily="34" charset="0"/>
              <a:buChar char="•"/>
            </a:pPr>
            <a:r>
              <a:rPr lang="en-IN" dirty="0" smtClean="0"/>
              <a:t>Wii platform along with sport genre done the maximum sales in different regions.</a:t>
            </a:r>
            <a:endParaRPr lang="en-IN" dirty="0"/>
          </a:p>
        </p:txBody>
      </p:sp>
    </p:spTree>
    <p:extLst>
      <p:ext uri="{BB962C8B-B14F-4D97-AF65-F5344CB8AC3E}">
        <p14:creationId xmlns:p14="http://schemas.microsoft.com/office/powerpoint/2010/main" val="850803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4665"/>
            <a:ext cx="9144000" cy="6453336"/>
          </a:xfrm>
          <a:prstGeom prst="rect">
            <a:avLst/>
          </a:prstGeom>
        </p:spPr>
      </p:pic>
      <p:sp>
        <p:nvSpPr>
          <p:cNvPr id="3" name="TextBox 2"/>
          <p:cNvSpPr txBox="1"/>
          <p:nvPr/>
        </p:nvSpPr>
        <p:spPr>
          <a:xfrm>
            <a:off x="2411760" y="-8039"/>
            <a:ext cx="410445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dirty="0" smtClean="0"/>
              <a:t>Dashboard Creation using Power BI</a:t>
            </a:r>
            <a:endParaRPr lang="en-IN" dirty="0"/>
          </a:p>
        </p:txBody>
      </p:sp>
    </p:spTree>
    <p:extLst>
      <p:ext uri="{BB962C8B-B14F-4D97-AF65-F5344CB8AC3E}">
        <p14:creationId xmlns:p14="http://schemas.microsoft.com/office/powerpoint/2010/main" val="1480539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79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7784" y="-1"/>
            <a:ext cx="3960440" cy="461665"/>
          </a:xfrm>
          <a:prstGeom prst="rect">
            <a:avLst/>
          </a:prstGeom>
          <a:noFill/>
        </p:spPr>
        <p:txBody>
          <a:bodyPr wrap="square" rtlCol="0">
            <a:spAutoFit/>
          </a:bodyPr>
          <a:lstStyle/>
          <a:p>
            <a:r>
              <a:rPr lang="en-IN" sz="2400" dirty="0" smtClean="0"/>
              <a:t>Overview of this project</a:t>
            </a:r>
            <a:endParaRPr lang="en-IN" sz="2400" dirty="0"/>
          </a:p>
        </p:txBody>
      </p:sp>
      <p:sp>
        <p:nvSpPr>
          <p:cNvPr id="3" name="TextBox 2"/>
          <p:cNvSpPr txBox="1"/>
          <p:nvPr/>
        </p:nvSpPr>
        <p:spPr>
          <a:xfrm>
            <a:off x="323528" y="908720"/>
            <a:ext cx="8424936" cy="1754326"/>
          </a:xfrm>
          <a:prstGeom prst="rect">
            <a:avLst/>
          </a:prstGeom>
          <a:noFill/>
        </p:spPr>
        <p:txBody>
          <a:bodyPr wrap="square" rtlCol="0">
            <a:spAutoFit/>
          </a:bodyPr>
          <a:lstStyle/>
          <a:p>
            <a:r>
              <a:rPr lang="en-US" dirty="0"/>
              <a:t>The </a:t>
            </a:r>
            <a:r>
              <a:rPr lang="en-US" b="1" dirty="0"/>
              <a:t>video game industry</a:t>
            </a:r>
            <a:r>
              <a:rPr lang="en-US" dirty="0"/>
              <a:t> is the </a:t>
            </a:r>
            <a:r>
              <a:rPr lang="en-US" dirty="0" smtClean="0"/>
              <a:t>industry involved </a:t>
            </a:r>
            <a:r>
              <a:rPr lang="en-US" dirty="0"/>
              <a:t>in the development, marketing, and monetization of video </a:t>
            </a:r>
            <a:r>
              <a:rPr lang="en-US" dirty="0" smtClean="0"/>
              <a:t>games. </a:t>
            </a:r>
            <a:r>
              <a:rPr lang="en-US" dirty="0"/>
              <a:t>It encompasses dozens of job disciplines and its component parts employ thousands of people </a:t>
            </a:r>
            <a:r>
              <a:rPr lang="en-US" dirty="0" smtClean="0"/>
              <a:t>worldwide.</a:t>
            </a:r>
          </a:p>
          <a:p>
            <a:endParaRPr lang="en-US" dirty="0"/>
          </a:p>
          <a:p>
            <a:r>
              <a:rPr lang="en-US" dirty="0"/>
              <a:t>Every year it feels like the gaming industry sees the same stories—record sales, unfathomable market reach, and questions of how much higher the market can go.</a:t>
            </a:r>
            <a:endParaRPr lang="en-IN" dirty="0"/>
          </a:p>
        </p:txBody>
      </p:sp>
      <p:sp>
        <p:nvSpPr>
          <p:cNvPr id="4" name="TextBox 3"/>
          <p:cNvSpPr txBox="1"/>
          <p:nvPr/>
        </p:nvSpPr>
        <p:spPr>
          <a:xfrm>
            <a:off x="2915816" y="2996581"/>
            <a:ext cx="262829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dirty="0" smtClean="0"/>
              <a:t>     </a:t>
            </a:r>
            <a:r>
              <a:rPr lang="en-IN" dirty="0" smtClean="0">
                <a:solidFill>
                  <a:schemeClr val="tx1"/>
                </a:solidFill>
              </a:rPr>
              <a:t>Problem Statement</a:t>
            </a:r>
            <a:endParaRPr lang="en-IN" dirty="0">
              <a:solidFill>
                <a:schemeClr val="tx1"/>
              </a:solidFill>
            </a:endParaRPr>
          </a:p>
        </p:txBody>
      </p:sp>
      <p:sp>
        <p:nvSpPr>
          <p:cNvPr id="5" name="TextBox 4"/>
          <p:cNvSpPr txBox="1"/>
          <p:nvPr/>
        </p:nvSpPr>
        <p:spPr>
          <a:xfrm>
            <a:off x="353260" y="3645024"/>
            <a:ext cx="8280920" cy="923330"/>
          </a:xfrm>
          <a:prstGeom prst="rect">
            <a:avLst/>
          </a:prstGeom>
          <a:noFill/>
        </p:spPr>
        <p:txBody>
          <a:bodyPr wrap="square" rtlCol="0">
            <a:spAutoFit/>
          </a:bodyPr>
          <a:lstStyle/>
          <a:p>
            <a:r>
              <a:rPr lang="en-IN" dirty="0" smtClean="0"/>
              <a:t>From the point of view of an investor or gaming company we want to know the popular genres and platforms which have more sales over the year so that we can invest or publish more games on those genre and platform.</a:t>
            </a:r>
            <a:endParaRPr lang="en-IN" dirty="0"/>
          </a:p>
        </p:txBody>
      </p:sp>
    </p:spTree>
    <p:extLst>
      <p:ext uri="{BB962C8B-B14F-4D97-AF65-F5344CB8AC3E}">
        <p14:creationId xmlns:p14="http://schemas.microsoft.com/office/powerpoint/2010/main" val="1570060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1840" y="0"/>
            <a:ext cx="2160240" cy="461665"/>
          </a:xfrm>
          <a:prstGeom prst="rect">
            <a:avLst/>
          </a:prstGeom>
          <a:noFill/>
        </p:spPr>
        <p:txBody>
          <a:bodyPr wrap="square" rtlCol="0">
            <a:spAutoFit/>
          </a:bodyPr>
          <a:lstStyle/>
          <a:p>
            <a:r>
              <a:rPr lang="en-IN" sz="2400" dirty="0" smtClean="0"/>
              <a:t>About Dataset</a:t>
            </a:r>
            <a:endParaRPr lang="en-IN" sz="2400" dirty="0"/>
          </a:p>
        </p:txBody>
      </p:sp>
      <p:sp>
        <p:nvSpPr>
          <p:cNvPr id="3" name="TextBox 2"/>
          <p:cNvSpPr txBox="1"/>
          <p:nvPr/>
        </p:nvSpPr>
        <p:spPr>
          <a:xfrm>
            <a:off x="150734" y="908720"/>
            <a:ext cx="8784975" cy="5078313"/>
          </a:xfrm>
          <a:prstGeom prst="rect">
            <a:avLst/>
          </a:prstGeom>
          <a:noFill/>
        </p:spPr>
        <p:txBody>
          <a:bodyPr wrap="square" rtlCol="0">
            <a:spAutoFit/>
          </a:bodyPr>
          <a:lstStyle/>
          <a:p>
            <a:r>
              <a:rPr lang="en-US" dirty="0" smtClean="0"/>
              <a:t>Here I used a dataset having sales records of North </a:t>
            </a:r>
            <a:r>
              <a:rPr lang="en-US" dirty="0" err="1" smtClean="0"/>
              <a:t>america</a:t>
            </a:r>
            <a:r>
              <a:rPr lang="en-US" dirty="0" smtClean="0"/>
              <a:t> , </a:t>
            </a:r>
            <a:r>
              <a:rPr lang="en-US" dirty="0" err="1" smtClean="0"/>
              <a:t>europe</a:t>
            </a:r>
            <a:r>
              <a:rPr lang="en-US" dirty="0" smtClean="0"/>
              <a:t> , japan and other region as well as other global sales of  games on different platform published by different gaming company.</a:t>
            </a:r>
          </a:p>
          <a:p>
            <a:r>
              <a:rPr lang="en-US" dirty="0" smtClean="0"/>
              <a:t>I picked this dataset from  </a:t>
            </a:r>
            <a:r>
              <a:rPr lang="en-US" dirty="0" err="1" smtClean="0"/>
              <a:t>kaggle</a:t>
            </a:r>
            <a:r>
              <a:rPr lang="en-US" dirty="0" smtClean="0"/>
              <a:t>  and this Dataset Fields includes:-</a:t>
            </a:r>
            <a:endParaRPr lang="en-US" dirty="0"/>
          </a:p>
          <a:p>
            <a:pPr fontAlgn="base"/>
            <a:r>
              <a:rPr lang="en-US" dirty="0"/>
              <a:t>Rank - Ranking of overall sales</a:t>
            </a:r>
          </a:p>
          <a:p>
            <a:pPr fontAlgn="base"/>
            <a:r>
              <a:rPr lang="en-US" dirty="0"/>
              <a:t>Name - The games name</a:t>
            </a:r>
          </a:p>
          <a:p>
            <a:pPr fontAlgn="base"/>
            <a:r>
              <a:rPr lang="en-US" dirty="0"/>
              <a:t>Platform - Platform of the games release (i.e. PC,PS4, etc.)</a:t>
            </a:r>
          </a:p>
          <a:p>
            <a:pPr fontAlgn="base"/>
            <a:r>
              <a:rPr lang="en-US" dirty="0"/>
              <a:t>Year - Year of the game's release</a:t>
            </a:r>
          </a:p>
          <a:p>
            <a:pPr fontAlgn="base"/>
            <a:r>
              <a:rPr lang="en-US" dirty="0"/>
              <a:t>Genre - Genre of the game</a:t>
            </a:r>
          </a:p>
          <a:p>
            <a:pPr fontAlgn="base"/>
            <a:r>
              <a:rPr lang="en-US" dirty="0"/>
              <a:t>Publisher - Publisher of the game</a:t>
            </a:r>
          </a:p>
          <a:p>
            <a:pPr fontAlgn="base"/>
            <a:r>
              <a:rPr lang="en-US" dirty="0" smtClean="0"/>
              <a:t>NA _ Sales </a:t>
            </a:r>
            <a:r>
              <a:rPr lang="en-US" dirty="0"/>
              <a:t>- Sales in North America (in millions)</a:t>
            </a:r>
          </a:p>
          <a:p>
            <a:pPr fontAlgn="base"/>
            <a:r>
              <a:rPr lang="en-US" dirty="0" smtClean="0"/>
              <a:t>EU _ Sales </a:t>
            </a:r>
            <a:r>
              <a:rPr lang="en-US" dirty="0"/>
              <a:t>- Sales in Europe (in millions)</a:t>
            </a:r>
          </a:p>
          <a:p>
            <a:pPr fontAlgn="base"/>
            <a:r>
              <a:rPr lang="en-US" dirty="0" smtClean="0"/>
              <a:t>JP _ Sales </a:t>
            </a:r>
            <a:r>
              <a:rPr lang="en-US" dirty="0"/>
              <a:t>- Sales in Japan (in millions)</a:t>
            </a:r>
          </a:p>
          <a:p>
            <a:pPr fontAlgn="base"/>
            <a:r>
              <a:rPr lang="en-US" dirty="0" smtClean="0"/>
              <a:t>Other _ Sales </a:t>
            </a:r>
            <a:r>
              <a:rPr lang="en-US" dirty="0"/>
              <a:t>- Sales in the rest of the world (in millions)</a:t>
            </a:r>
          </a:p>
          <a:p>
            <a:pPr fontAlgn="base"/>
            <a:r>
              <a:rPr lang="en-US" dirty="0" smtClean="0"/>
              <a:t>Global _ Sales </a:t>
            </a:r>
            <a:r>
              <a:rPr lang="en-US" dirty="0"/>
              <a:t>- Total worldwide sales</a:t>
            </a:r>
            <a:r>
              <a:rPr lang="en-US" dirty="0" smtClean="0"/>
              <a:t>.</a:t>
            </a:r>
          </a:p>
          <a:p>
            <a:pPr fontAlgn="base"/>
            <a:endParaRPr lang="en-US" dirty="0"/>
          </a:p>
          <a:p>
            <a:pPr fontAlgn="base"/>
            <a:r>
              <a:rPr lang="en-US" dirty="0" smtClean="0"/>
              <a:t>This dataset contains 10 columns and 15336 rows.</a:t>
            </a:r>
            <a:endParaRPr lang="en-US" dirty="0"/>
          </a:p>
          <a:p>
            <a:endParaRPr lang="en-US" dirty="0" smtClean="0"/>
          </a:p>
        </p:txBody>
      </p:sp>
    </p:spTree>
    <p:extLst>
      <p:ext uri="{BB962C8B-B14F-4D97-AF65-F5344CB8AC3E}">
        <p14:creationId xmlns:p14="http://schemas.microsoft.com/office/powerpoint/2010/main" val="340489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9632" y="-1"/>
            <a:ext cx="6552728" cy="461665"/>
          </a:xfrm>
          <a:prstGeom prst="rect">
            <a:avLst/>
          </a:prstGeom>
          <a:noFill/>
        </p:spPr>
        <p:txBody>
          <a:bodyPr wrap="square" rtlCol="0">
            <a:spAutoFit/>
          </a:bodyPr>
          <a:lstStyle/>
          <a:p>
            <a:r>
              <a:rPr lang="en-IN" sz="2400" dirty="0" smtClean="0"/>
              <a:t>Data Analysis using Structured query language</a:t>
            </a:r>
            <a:endParaRPr lang="en-IN" sz="2400" dirty="0"/>
          </a:p>
        </p:txBody>
      </p:sp>
      <p:sp>
        <p:nvSpPr>
          <p:cNvPr id="4" name="TextBox 3"/>
          <p:cNvSpPr txBox="1"/>
          <p:nvPr/>
        </p:nvSpPr>
        <p:spPr>
          <a:xfrm>
            <a:off x="28956" y="481596"/>
            <a:ext cx="8863524" cy="646331"/>
          </a:xfrm>
          <a:prstGeom prst="rect">
            <a:avLst/>
          </a:prstGeom>
          <a:noFill/>
        </p:spPr>
        <p:txBody>
          <a:bodyPr wrap="square" rtlCol="0">
            <a:spAutoFit/>
          </a:bodyPr>
          <a:lstStyle/>
          <a:p>
            <a:r>
              <a:rPr lang="en-IN" dirty="0" smtClean="0"/>
              <a:t>Step 1: At first I import my </a:t>
            </a:r>
            <a:r>
              <a:rPr lang="en-IN" dirty="0" err="1" smtClean="0"/>
              <a:t>csv</a:t>
            </a:r>
            <a:r>
              <a:rPr lang="en-IN" dirty="0" smtClean="0"/>
              <a:t> file in my </a:t>
            </a:r>
            <a:r>
              <a:rPr lang="en-IN" dirty="0" err="1" smtClean="0"/>
              <a:t>sql</a:t>
            </a:r>
            <a:r>
              <a:rPr lang="en-IN" dirty="0" smtClean="0"/>
              <a:t> </a:t>
            </a:r>
            <a:r>
              <a:rPr lang="en-IN" dirty="0" err="1" smtClean="0"/>
              <a:t>workbench,for</a:t>
            </a:r>
            <a:r>
              <a:rPr lang="en-IN" dirty="0" smtClean="0"/>
              <a:t> this I created the same number of  column header of  excel files  in </a:t>
            </a:r>
            <a:r>
              <a:rPr lang="en-IN" dirty="0" err="1" smtClean="0"/>
              <a:t>sql</a:t>
            </a:r>
            <a:r>
              <a:rPr lang="en-IN" dirty="0" smtClean="0"/>
              <a:t> workbench as shown in the below image.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80" y="1268760"/>
            <a:ext cx="8935532" cy="5221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5645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20380"/>
            <a:ext cx="6192688" cy="461665"/>
          </a:xfrm>
          <a:prstGeom prst="rect">
            <a:avLst/>
          </a:prstGeom>
          <a:noFill/>
        </p:spPr>
        <p:txBody>
          <a:bodyPr wrap="square" rtlCol="0">
            <a:spAutoFit/>
          </a:bodyPr>
          <a:lstStyle/>
          <a:p>
            <a:r>
              <a:rPr lang="en-IN" sz="2400" dirty="0" smtClean="0"/>
              <a:t>Analysis of dataset using </a:t>
            </a:r>
            <a:r>
              <a:rPr lang="en-IN" sz="2400" dirty="0" err="1" smtClean="0"/>
              <a:t>Sql</a:t>
            </a:r>
            <a:r>
              <a:rPr lang="en-IN" sz="2400" dirty="0" smtClean="0"/>
              <a:t> queries:-</a:t>
            </a: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72816"/>
            <a:ext cx="8820472" cy="34466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489337" y="5373216"/>
            <a:ext cx="8208912" cy="646331"/>
          </a:xfrm>
          <a:prstGeom prst="rect">
            <a:avLst/>
          </a:prstGeom>
          <a:noFill/>
        </p:spPr>
        <p:txBody>
          <a:bodyPr wrap="square" rtlCol="0">
            <a:spAutoFit/>
          </a:bodyPr>
          <a:lstStyle/>
          <a:p>
            <a:r>
              <a:rPr lang="en-IN" dirty="0" smtClean="0"/>
              <a:t>I faced no error and difficulty while importing our </a:t>
            </a:r>
            <a:r>
              <a:rPr lang="en-IN" dirty="0" err="1" smtClean="0"/>
              <a:t>csv</a:t>
            </a:r>
            <a:r>
              <a:rPr lang="en-IN" dirty="0" smtClean="0"/>
              <a:t> file , so our dataset is imported properly in my SQL workbench and we do some further analysis…!!!!</a:t>
            </a:r>
            <a:endParaRPr lang="en-IN" dirty="0"/>
          </a:p>
        </p:txBody>
      </p:sp>
      <p:sp>
        <p:nvSpPr>
          <p:cNvPr id="5" name="TextBox 4"/>
          <p:cNvSpPr txBox="1"/>
          <p:nvPr/>
        </p:nvSpPr>
        <p:spPr>
          <a:xfrm>
            <a:off x="489337" y="980728"/>
            <a:ext cx="8208912" cy="646331"/>
          </a:xfrm>
          <a:prstGeom prst="rect">
            <a:avLst/>
          </a:prstGeom>
          <a:noFill/>
        </p:spPr>
        <p:txBody>
          <a:bodyPr wrap="square" rtlCol="0">
            <a:spAutoFit/>
          </a:bodyPr>
          <a:lstStyle/>
          <a:p>
            <a:r>
              <a:rPr lang="en-IN" dirty="0" smtClean="0"/>
              <a:t>After importing my </a:t>
            </a:r>
            <a:r>
              <a:rPr lang="en-IN" dirty="0" err="1" smtClean="0"/>
              <a:t>csv</a:t>
            </a:r>
            <a:r>
              <a:rPr lang="en-IN" dirty="0" smtClean="0"/>
              <a:t> file I first checked </a:t>
            </a:r>
            <a:r>
              <a:rPr lang="en-IN" dirty="0" err="1" smtClean="0"/>
              <a:t>wheather</a:t>
            </a:r>
            <a:r>
              <a:rPr lang="en-IN" dirty="0" smtClean="0"/>
              <a:t> my data is imported or not properly . For this I used  query as you seen in below image: </a:t>
            </a:r>
            <a:endParaRPr lang="en-IN" dirty="0"/>
          </a:p>
        </p:txBody>
      </p:sp>
    </p:spTree>
    <p:extLst>
      <p:ext uri="{BB962C8B-B14F-4D97-AF65-F5344CB8AC3E}">
        <p14:creationId xmlns:p14="http://schemas.microsoft.com/office/powerpoint/2010/main" val="203694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7864" y="0"/>
            <a:ext cx="2016224" cy="369332"/>
          </a:xfrm>
          <a:prstGeom prst="rect">
            <a:avLst/>
          </a:prstGeom>
          <a:noFill/>
        </p:spPr>
        <p:txBody>
          <a:bodyPr wrap="square" rtlCol="0">
            <a:spAutoFit/>
          </a:bodyPr>
          <a:lstStyle/>
          <a:p>
            <a:r>
              <a:rPr lang="en-IN" dirty="0" smtClean="0"/>
              <a:t>Analysis continued</a:t>
            </a:r>
            <a:endParaRPr lang="en-IN" dirty="0"/>
          </a:p>
        </p:txBody>
      </p:sp>
      <p:sp>
        <p:nvSpPr>
          <p:cNvPr id="5" name="TextBox 4"/>
          <p:cNvSpPr txBox="1"/>
          <p:nvPr/>
        </p:nvSpPr>
        <p:spPr>
          <a:xfrm>
            <a:off x="359532" y="523104"/>
            <a:ext cx="79928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SQL Query to see top 5 genre of games that have maximum sales over the years.</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234" y="1157265"/>
            <a:ext cx="5496692" cy="2088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150671" y="908720"/>
            <a:ext cx="3096345" cy="2585323"/>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IN" dirty="0" smtClean="0"/>
              <a:t>According to the output the top five genre that have maximum or highest global sales over the year are Action, Sports, Shooter , Role playing and Platform.</a:t>
            </a:r>
          </a:p>
          <a:p>
            <a:pPr marL="285750" indent="-285750">
              <a:buFont typeface="Wingdings" pitchFamily="2" charset="2"/>
              <a:buChar char="§"/>
            </a:pPr>
            <a:r>
              <a:rPr lang="en-IN" dirty="0" smtClean="0"/>
              <a:t>Among all these genre action is the most popular genre</a:t>
            </a: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717032"/>
            <a:ext cx="3624838" cy="2577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926" y="3717032"/>
            <a:ext cx="4947539" cy="2592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3350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0"/>
            <a:ext cx="777882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SQL query to see top 5 platform that have maximum global sales over the period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586764"/>
            <a:ext cx="4001058" cy="2232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07504" y="756736"/>
            <a:ext cx="4680520" cy="175432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IN" dirty="0" smtClean="0"/>
              <a:t>According to the output the top 5 platform that have maximum or highest global sales are:</a:t>
            </a:r>
          </a:p>
          <a:p>
            <a:r>
              <a:rPr lang="en-IN" dirty="0" smtClean="0"/>
              <a:t>PS2,X360,PS3,Wii,DS.</a:t>
            </a:r>
          </a:p>
          <a:p>
            <a:pPr marL="285750" indent="-285750">
              <a:buFont typeface="Wingdings" pitchFamily="2" charset="2"/>
              <a:buChar char="§"/>
            </a:pPr>
            <a:r>
              <a:rPr lang="en-IN" dirty="0" smtClean="0"/>
              <a:t>As we see the platform PS2 has the maximum global sales among the others platform and popular among gamers. </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3212975"/>
            <a:ext cx="3022977" cy="2734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597" y="3212976"/>
            <a:ext cx="5216507" cy="2734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7072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2968"/>
            <a:ext cx="75608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SQL query to find top 5 publisher that got maximum games sales globally</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548680"/>
            <a:ext cx="4001058" cy="2232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211" y="3140968"/>
            <a:ext cx="3075895" cy="288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251520" y="548680"/>
            <a:ext cx="4536504" cy="230832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IN" dirty="0" smtClean="0"/>
              <a:t>As we see the top 5 publisher that got highest sales globally are: Nintendo, Electronic Arts, Activision, Sony Computer Entertainment and </a:t>
            </a:r>
            <a:r>
              <a:rPr lang="en-IN" dirty="0" err="1" smtClean="0"/>
              <a:t>Ubisoft</a:t>
            </a:r>
            <a:r>
              <a:rPr lang="en-IN" dirty="0" smtClean="0"/>
              <a:t>.</a:t>
            </a:r>
          </a:p>
          <a:p>
            <a:endParaRPr lang="en-IN" dirty="0"/>
          </a:p>
          <a:p>
            <a:pPr marL="285750" indent="-285750">
              <a:buFont typeface="Wingdings" pitchFamily="2" charset="2"/>
              <a:buChar char="§"/>
            </a:pPr>
            <a:r>
              <a:rPr lang="en-IN" dirty="0" smtClean="0"/>
              <a:t>Among all these publisher </a:t>
            </a:r>
            <a:r>
              <a:rPr lang="en-IN" dirty="0" err="1" smtClean="0"/>
              <a:t>Nitendo</a:t>
            </a:r>
            <a:r>
              <a:rPr lang="en-IN" dirty="0" smtClean="0"/>
              <a:t> is the most famous publisher that got highest global sales.</a:t>
            </a:r>
            <a:endParaRPr lang="en-IN"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01" y="2975941"/>
            <a:ext cx="5523636" cy="32103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73566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0"/>
            <a:ext cx="80294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smtClean="0"/>
              <a:t>SQL QUERY of </a:t>
            </a:r>
            <a:r>
              <a:rPr lang="en-US" dirty="0"/>
              <a:t>Top 5 Number of games released for given genre to know the trend</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620688"/>
            <a:ext cx="5201376" cy="1656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204" y="3501008"/>
            <a:ext cx="2229161" cy="2520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201" y="3501008"/>
            <a:ext cx="5287113" cy="2553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54475" y="764704"/>
            <a:ext cx="338437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smtClean="0"/>
              <a:t>The top 5 genre that have highest number of games released are Action ,  Sports , </a:t>
            </a:r>
            <a:r>
              <a:rPr lang="en-IN" dirty="0" err="1" smtClean="0"/>
              <a:t>Misc,Role</a:t>
            </a:r>
            <a:r>
              <a:rPr lang="en-IN" dirty="0" smtClean="0"/>
              <a:t>-playing and shooter.</a:t>
            </a:r>
            <a:endParaRPr lang="en-IN" dirty="0"/>
          </a:p>
        </p:txBody>
      </p:sp>
      <p:sp>
        <p:nvSpPr>
          <p:cNvPr id="7" name="TextBox 6"/>
          <p:cNvSpPr txBox="1"/>
          <p:nvPr/>
        </p:nvSpPr>
        <p:spPr>
          <a:xfrm>
            <a:off x="120583" y="2708920"/>
            <a:ext cx="747575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itchFamily="2" charset="2"/>
              <a:buChar char="§"/>
            </a:pPr>
            <a:r>
              <a:rPr lang="en-IN" dirty="0" smtClean="0"/>
              <a:t>The Action genre has the highest number of game released which is 3035</a:t>
            </a:r>
            <a:endParaRPr lang="en-IN" dirty="0"/>
          </a:p>
        </p:txBody>
      </p:sp>
    </p:spTree>
    <p:extLst>
      <p:ext uri="{BB962C8B-B14F-4D97-AF65-F5344CB8AC3E}">
        <p14:creationId xmlns:p14="http://schemas.microsoft.com/office/powerpoint/2010/main" val="30897847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387</TotalTime>
  <Words>651</Words>
  <Application>Microsoft Office PowerPoint</Application>
  <PresentationFormat>On-screen Show (4:3)</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NewsPrint</vt:lpstr>
      <vt:lpstr>Video Game Sales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 data analysis</dc:title>
  <dc:creator>Sikander</dc:creator>
  <cp:lastModifiedBy>Sikander</cp:lastModifiedBy>
  <cp:revision>28</cp:revision>
  <dcterms:created xsi:type="dcterms:W3CDTF">2022-06-24T15:57:32Z</dcterms:created>
  <dcterms:modified xsi:type="dcterms:W3CDTF">2022-06-25T16:35:59Z</dcterms:modified>
</cp:coreProperties>
</file>