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ld Standard TT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6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72c14a0c6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72c14a0c6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72c14a0c6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72c14a0c6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72c14a0c6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72c14a0c6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72c14a0c6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72c14a0c6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72c14a0c6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72c14a0c6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72c14a0c6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72c14a0c6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72c14a0c6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72c14a0c6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A Resource Utilization Prediction Model for Cloud Data Centers Using Evolutionary Algorithms and Machine Learning Techniques</a:t>
            </a:r>
            <a:endParaRPr b="1" sz="27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759276"/>
            <a:ext cx="81186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Name: Md. Tariqul Islam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Id: 23173006</a:t>
            </a:r>
            <a:endParaRPr sz="2300"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/>
              <a:t>‹#›</a:t>
            </a:fld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512700" y="241900"/>
            <a:ext cx="81186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Introduction</a:t>
            </a:r>
            <a:endParaRPr sz="1700"/>
          </a:p>
        </p:txBody>
      </p:sp>
      <p:sp>
        <p:nvSpPr>
          <p:cNvPr id="67" name="Google Shape;67;p14"/>
          <p:cNvSpPr txBox="1"/>
          <p:nvPr>
            <p:ph idx="4294967295" type="subTitle"/>
          </p:nvPr>
        </p:nvSpPr>
        <p:spPr>
          <a:xfrm>
            <a:off x="601500" y="1110700"/>
            <a:ext cx="8029800" cy="3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Char char="●"/>
            </a:pPr>
            <a:r>
              <a:rPr lang="en" sz="2000">
                <a:solidFill>
                  <a:srgbClr val="F3F3F3"/>
                </a:solidFill>
              </a:rPr>
              <a:t>Introduces a new model for resource utilization prediction in cloud data centers.</a:t>
            </a:r>
            <a:endParaRPr sz="2000">
              <a:solidFill>
                <a:srgbClr val="F3F3F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Char char="●"/>
            </a:pPr>
            <a:r>
              <a:rPr lang="en" sz="2000">
                <a:solidFill>
                  <a:srgbClr val="F3F3F3"/>
                </a:solidFill>
              </a:rPr>
              <a:t>Resource utilization prediction can help to improve the efficiency of resource allocation, reduce costs, and improve the quality of service (QoS).</a:t>
            </a:r>
            <a:endParaRPr sz="2000">
              <a:solidFill>
                <a:srgbClr val="F3F3F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Char char="●"/>
            </a:pPr>
            <a:r>
              <a:rPr lang="en" sz="2000">
                <a:solidFill>
                  <a:srgbClr val="F3F3F3"/>
                </a:solidFill>
              </a:rPr>
              <a:t>The model uses a hybrid genetic algorithm-particle swarm optimization (GA-PSO) algorithm to train a functional link neural network (FLNN). The FLNN is then used to predict resource utilization for future time intervals.</a:t>
            </a:r>
            <a:endParaRPr sz="2000">
              <a:solidFill>
                <a:srgbClr val="F3F3F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Char char="●"/>
            </a:pPr>
            <a:r>
              <a:rPr lang="en" sz="2000">
                <a:solidFill>
                  <a:srgbClr val="F3F3F3"/>
                </a:solidFill>
              </a:rPr>
              <a:t>Evaluates real-world dataset and proposed model outperforms other state-of-the-art models in terms of accuracy.</a:t>
            </a:r>
            <a:endParaRPr sz="2000">
              <a:solidFill>
                <a:srgbClr val="F3F3F3"/>
              </a:solidFill>
            </a:endParaRPr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>
                <a:solidFill>
                  <a:schemeClr val="accent1"/>
                </a:solidFill>
              </a:rPr>
              <a:t>‹#›</a:t>
            </a:fld>
            <a:endParaRPr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512700" y="241900"/>
            <a:ext cx="81186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Key Contribution</a:t>
            </a:r>
            <a:endParaRPr sz="1700"/>
          </a:p>
        </p:txBody>
      </p:sp>
      <p:sp>
        <p:nvSpPr>
          <p:cNvPr id="74" name="Google Shape;74;p15"/>
          <p:cNvSpPr txBox="1"/>
          <p:nvPr>
            <p:ph idx="4294967295" type="subTitle"/>
          </p:nvPr>
        </p:nvSpPr>
        <p:spPr>
          <a:xfrm>
            <a:off x="601500" y="1110700"/>
            <a:ext cx="8029800" cy="32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Char char="●"/>
            </a:pPr>
            <a:r>
              <a:rPr lang="en" sz="2000">
                <a:solidFill>
                  <a:srgbClr val="F3F3F3"/>
                </a:solidFill>
              </a:rPr>
              <a:t>The paper proposes a new model for resource utilization prediction in cloud data centers.</a:t>
            </a:r>
            <a:endParaRPr sz="2000">
              <a:solidFill>
                <a:srgbClr val="F3F3F3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Char char="●"/>
            </a:pPr>
            <a:r>
              <a:rPr lang="en" sz="2000">
                <a:solidFill>
                  <a:srgbClr val="F3F3F3"/>
                </a:solidFill>
              </a:rPr>
              <a:t>The model uses a hybrid GA-PSO algorithm to train a FLNN.</a:t>
            </a:r>
            <a:endParaRPr sz="2000">
              <a:solidFill>
                <a:srgbClr val="F3F3F3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Char char="●"/>
            </a:pPr>
            <a:r>
              <a:rPr lang="en" sz="2000">
                <a:solidFill>
                  <a:srgbClr val="F3F3F3"/>
                </a:solidFill>
              </a:rPr>
              <a:t>The paper evaluates the proposed model using a real-world dataset and shows that it outperforms other state-of-the-art models.</a:t>
            </a:r>
            <a:endParaRPr sz="2000">
              <a:solidFill>
                <a:srgbClr val="F3F3F3"/>
              </a:solidFill>
            </a:endParaRPr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>
                <a:solidFill>
                  <a:schemeClr val="accent1"/>
                </a:solidFill>
              </a:rPr>
              <a:t>‹#›</a:t>
            </a:fld>
            <a:endParaRPr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512700" y="241900"/>
            <a:ext cx="81186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Models &amp; Methods</a:t>
            </a:r>
            <a:endParaRPr sz="1700"/>
          </a:p>
        </p:txBody>
      </p:sp>
      <p:sp>
        <p:nvSpPr>
          <p:cNvPr id="81" name="Google Shape;81;p16"/>
          <p:cNvSpPr txBox="1"/>
          <p:nvPr>
            <p:ph idx="4294967295" type="subTitle"/>
          </p:nvPr>
        </p:nvSpPr>
        <p:spPr>
          <a:xfrm>
            <a:off x="601500" y="1110700"/>
            <a:ext cx="8029800" cy="32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●"/>
            </a:pPr>
            <a:r>
              <a:rPr lang="en" sz="2100">
                <a:solidFill>
                  <a:srgbClr val="F3F3F3"/>
                </a:solidFill>
              </a:rPr>
              <a:t>Functional link neural network (FLNN)</a:t>
            </a:r>
            <a:endParaRPr sz="2100">
              <a:solidFill>
                <a:srgbClr val="F3F3F3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●"/>
            </a:pPr>
            <a:r>
              <a:rPr lang="en" sz="2100">
                <a:solidFill>
                  <a:srgbClr val="F3F3F3"/>
                </a:solidFill>
              </a:rPr>
              <a:t>Genetic algorithm (GA)</a:t>
            </a:r>
            <a:r>
              <a:rPr lang="en" sz="2100">
                <a:solidFill>
                  <a:srgbClr val="F3F3F3"/>
                </a:solidFill>
              </a:rPr>
              <a:t>.</a:t>
            </a:r>
            <a:endParaRPr sz="2100">
              <a:solidFill>
                <a:srgbClr val="F3F3F3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●"/>
            </a:pPr>
            <a:r>
              <a:rPr lang="en" sz="2100">
                <a:solidFill>
                  <a:srgbClr val="F3F3F3"/>
                </a:solidFill>
              </a:rPr>
              <a:t>Particle swarm optimization (PSO)</a:t>
            </a:r>
            <a:r>
              <a:rPr lang="en" sz="2100">
                <a:solidFill>
                  <a:srgbClr val="F3F3F3"/>
                </a:solidFill>
              </a:rPr>
              <a:t>.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>
                <a:solidFill>
                  <a:schemeClr val="accent1"/>
                </a:solidFill>
              </a:rPr>
              <a:t>‹#›</a:t>
            </a:fld>
            <a:endParaRPr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512700" y="241900"/>
            <a:ext cx="81186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Models &amp; Methods</a:t>
            </a:r>
            <a:endParaRPr sz="1700"/>
          </a:p>
        </p:txBody>
      </p:sp>
      <p:sp>
        <p:nvSpPr>
          <p:cNvPr id="88" name="Google Shape;88;p17"/>
          <p:cNvSpPr txBox="1"/>
          <p:nvPr>
            <p:ph idx="4294967295" type="subTitle"/>
          </p:nvPr>
        </p:nvSpPr>
        <p:spPr>
          <a:xfrm>
            <a:off x="223000" y="1024500"/>
            <a:ext cx="8614800" cy="3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>
                <a:solidFill>
                  <a:schemeClr val="accent1"/>
                </a:solidFill>
              </a:rPr>
              <a:t>‹#›</a:t>
            </a:fld>
            <a:endParaRPr sz="1600">
              <a:solidFill>
                <a:schemeClr val="accent1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00" y="1024500"/>
            <a:ext cx="4302025" cy="373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425" y="1053225"/>
            <a:ext cx="4081376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512700" y="241900"/>
            <a:ext cx="81186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Findings</a:t>
            </a:r>
            <a:endParaRPr sz="1700"/>
          </a:p>
        </p:txBody>
      </p:sp>
      <p:sp>
        <p:nvSpPr>
          <p:cNvPr id="97" name="Google Shape;97;p18"/>
          <p:cNvSpPr txBox="1"/>
          <p:nvPr>
            <p:ph idx="4294967295" type="subTitle"/>
          </p:nvPr>
        </p:nvSpPr>
        <p:spPr>
          <a:xfrm>
            <a:off x="601500" y="1110700"/>
            <a:ext cx="8029800" cy="32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●"/>
            </a:pPr>
            <a:r>
              <a:rPr lang="en" sz="2100">
                <a:solidFill>
                  <a:srgbClr val="F3F3F3"/>
                </a:solidFill>
              </a:rPr>
              <a:t>The proposed model outperforms other state-of-the-art models in terms of accuracy.</a:t>
            </a:r>
            <a:endParaRPr sz="2100">
              <a:solidFill>
                <a:srgbClr val="F3F3F3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●"/>
            </a:pPr>
            <a:r>
              <a:rPr lang="en" sz="2100">
                <a:solidFill>
                  <a:srgbClr val="F3F3F3"/>
                </a:solidFill>
              </a:rPr>
              <a:t>I</a:t>
            </a:r>
            <a:r>
              <a:rPr lang="en" sz="2100">
                <a:solidFill>
                  <a:srgbClr val="F3F3F3"/>
                </a:solidFill>
              </a:rPr>
              <a:t>mprove the efficiency of resource allocation in cloud data centers, reduce costs, and improve QoS.</a:t>
            </a:r>
            <a:endParaRPr sz="2100">
              <a:solidFill>
                <a:srgbClr val="F3F3F3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●"/>
            </a:pPr>
            <a:r>
              <a:rPr lang="en" sz="2100">
                <a:solidFill>
                  <a:srgbClr val="F3F3F3"/>
                </a:solidFill>
              </a:rPr>
              <a:t>The proposed model has some limitations, such as the need for a large training dataset.</a:t>
            </a:r>
            <a:endParaRPr sz="2100">
              <a:solidFill>
                <a:srgbClr val="F3F3F3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●"/>
            </a:pPr>
            <a:r>
              <a:rPr lang="en" sz="2100">
                <a:solidFill>
                  <a:srgbClr val="F3F3F3"/>
                </a:solidFill>
              </a:rPr>
              <a:t>Future research directions include improving the accuracy of the proposed model and reducing its reliance on a large training dataset.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>
                <a:solidFill>
                  <a:schemeClr val="accent1"/>
                </a:solidFill>
              </a:rPr>
              <a:t>‹#›</a:t>
            </a:fld>
            <a:endParaRPr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512700" y="241900"/>
            <a:ext cx="81186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Conclusion</a:t>
            </a:r>
            <a:endParaRPr sz="1700"/>
          </a:p>
        </p:txBody>
      </p:sp>
      <p:sp>
        <p:nvSpPr>
          <p:cNvPr id="104" name="Google Shape;104;p19"/>
          <p:cNvSpPr txBox="1"/>
          <p:nvPr>
            <p:ph idx="4294967295" type="subTitle"/>
          </p:nvPr>
        </p:nvSpPr>
        <p:spPr>
          <a:xfrm>
            <a:off x="601500" y="1110700"/>
            <a:ext cx="8029800" cy="32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●"/>
            </a:pPr>
            <a:r>
              <a:rPr lang="en" sz="2100">
                <a:solidFill>
                  <a:srgbClr val="F3F3F3"/>
                </a:solidFill>
              </a:rPr>
              <a:t>Proposed a new model for resource utilization prediction in cloud data centers</a:t>
            </a:r>
            <a:r>
              <a:rPr lang="en" sz="2100">
                <a:solidFill>
                  <a:srgbClr val="F3F3F3"/>
                </a:solidFill>
              </a:rPr>
              <a:t>.</a:t>
            </a:r>
            <a:endParaRPr sz="2100">
              <a:solidFill>
                <a:srgbClr val="F3F3F3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●"/>
            </a:pPr>
            <a:r>
              <a:rPr lang="en" sz="2100">
                <a:solidFill>
                  <a:srgbClr val="F3F3F3"/>
                </a:solidFill>
              </a:rPr>
              <a:t>Uses a hybrid GA-PSO algorithm to train a FLNN.</a:t>
            </a:r>
            <a:endParaRPr sz="2100">
              <a:solidFill>
                <a:srgbClr val="F3F3F3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●"/>
            </a:pPr>
            <a:r>
              <a:rPr lang="en" sz="2100">
                <a:solidFill>
                  <a:srgbClr val="F3F3F3"/>
                </a:solidFill>
              </a:rPr>
              <a:t>The proposed model achieves an average accuracy of 98.7%, which is significantly higher than the accuracy of other models.</a:t>
            </a:r>
            <a:endParaRPr sz="2100">
              <a:solidFill>
                <a:srgbClr val="F3F3F3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●"/>
            </a:pPr>
            <a:r>
              <a:rPr lang="en" sz="2100">
                <a:solidFill>
                  <a:srgbClr val="F3F3F3"/>
                </a:solidFill>
              </a:rPr>
              <a:t>Proposed model can also be extended to predict resource utilization for multiple resources and multiple types of workloads.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>
                <a:solidFill>
                  <a:schemeClr val="accent1"/>
                </a:solidFill>
              </a:rPr>
              <a:t>‹#›</a:t>
            </a:fld>
            <a:endParaRPr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512700" y="241900"/>
            <a:ext cx="81186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References:</a:t>
            </a:r>
            <a:endParaRPr sz="1700"/>
          </a:p>
        </p:txBody>
      </p:sp>
      <p:sp>
        <p:nvSpPr>
          <p:cNvPr id="111" name="Google Shape;111;p20"/>
          <p:cNvSpPr txBox="1"/>
          <p:nvPr>
            <p:ph idx="4294967295" type="subTitle"/>
          </p:nvPr>
        </p:nvSpPr>
        <p:spPr>
          <a:xfrm>
            <a:off x="601500" y="868775"/>
            <a:ext cx="8029800" cy="32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1194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AutoNum type="arabicPeriod"/>
            </a:pPr>
            <a:r>
              <a:rPr lang="en" sz="2100">
                <a:solidFill>
                  <a:srgbClr val="F3F3F3"/>
                </a:solidFill>
              </a:rPr>
              <a:t>Kaur, G.; Bala, A.; Chana, I. An intelligent regressive ensemble approach for predicting resource usage in cloud computing. J.Parallel Distrib. Comput. 2019, 123, 1–12.</a:t>
            </a:r>
            <a:endParaRPr sz="2100">
              <a:solidFill>
                <a:srgbClr val="F3F3F3"/>
              </a:solidFill>
            </a:endParaRPr>
          </a:p>
          <a:p>
            <a:pPr indent="-31194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AutoNum type="arabicPeriod"/>
            </a:pPr>
            <a:r>
              <a:rPr lang="en" sz="2100">
                <a:solidFill>
                  <a:srgbClr val="F3F3F3"/>
                </a:solidFill>
              </a:rPr>
              <a:t>Muteeh, A.; Sardaraz, M.; Tahir, M. MrLBA: Multi-resource load balancing algorithm for cloud computing using ant colony optimization. Clust. Comput. 2021, 24, 3135–3145.</a:t>
            </a:r>
            <a:endParaRPr sz="2100">
              <a:solidFill>
                <a:srgbClr val="F3F3F3"/>
              </a:solidFill>
            </a:endParaRPr>
          </a:p>
          <a:p>
            <a:pPr indent="-31194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AutoNum type="arabicPeriod"/>
            </a:pPr>
            <a:r>
              <a:rPr lang="en" sz="2100">
                <a:solidFill>
                  <a:srgbClr val="F3F3F3"/>
                </a:solidFill>
              </a:rPr>
              <a:t>Malik, N.; Sardaraz, M.; Tahir, M.; Shah, B.; Ali, G.; Moreira, F. Energy-Efficient Load Balancing Algorithm for Workflow Scheduling in Cloud Data Centers Using Queuing and Thresholds. Appl. Sci. 2021, 11, 5849.</a:t>
            </a:r>
            <a:endParaRPr sz="2100">
              <a:solidFill>
                <a:srgbClr val="F3F3F3"/>
              </a:solidFill>
            </a:endParaRPr>
          </a:p>
          <a:p>
            <a:pPr indent="-31194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AutoNum type="arabicPeriod"/>
            </a:pPr>
            <a:r>
              <a:rPr lang="en" sz="2100">
                <a:solidFill>
                  <a:srgbClr val="F3F3F3"/>
                </a:solidFill>
              </a:rPr>
              <a:t>Rahmanian, A.A.; Ghobaei-Arani, M.; Tofighy, S. A learning automata-based ensemble resource usage prediction algorithm for cloud computing environment. Future Gener. Comput. Syst. 2018, 79, 54–71.</a:t>
            </a:r>
            <a:endParaRPr sz="2100">
              <a:solidFill>
                <a:srgbClr val="F3F3F3"/>
              </a:solidFill>
            </a:endParaRPr>
          </a:p>
          <a:p>
            <a:pPr indent="-31194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AutoNum type="arabicPeriod"/>
            </a:pPr>
            <a:r>
              <a:rPr lang="en" sz="2100">
                <a:solidFill>
                  <a:srgbClr val="F3F3F3"/>
                </a:solidFill>
              </a:rPr>
              <a:t>Mason, K.; Duggan, M.; Barrett, E.; Duggan, J.; Howley, E. Predicting host CPU utilization in the cloud using evolutionary neural networks. Future Gener. Comput. Syst. 2018, 86, 162–173.</a:t>
            </a:r>
            <a:endParaRPr sz="2100">
              <a:solidFill>
                <a:srgbClr val="F3F3F3"/>
              </a:solidFill>
            </a:endParaRPr>
          </a:p>
          <a:p>
            <a:pPr indent="-31194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AutoNum type="arabicPeriod"/>
            </a:pPr>
            <a:r>
              <a:rPr lang="en" sz="2100">
                <a:solidFill>
                  <a:srgbClr val="F3F3F3"/>
                </a:solidFill>
              </a:rPr>
              <a:t>Liang, Z.; Ouyang, J.; Yang, F. A hybrid GA-PSO optimization algorithm for conformal antenna array pattern synthesis. J.Electromagn. Waves Appl. 2018, 32, 1601–1615.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>
                <a:solidFill>
                  <a:schemeClr val="accent1"/>
                </a:solidFill>
              </a:rPr>
              <a:t>‹#›</a:t>
            </a:fld>
            <a:endParaRPr sz="1600">
              <a:solidFill>
                <a:schemeClr val="accent1"/>
              </a:solidFill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2421325" y="4201050"/>
            <a:ext cx="39549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100">
                <a:solidFill>
                  <a:srgbClr val="F3F3F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Thank You</a:t>
            </a:r>
            <a:endParaRPr b="1"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