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Serif"/>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Serif-bold.fntdata"/><Relationship Id="rId12" Type="http://schemas.openxmlformats.org/officeDocument/2006/relationships/font" Target="fonts/RobotoSerif-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erif-boldItalic.fntdata"/><Relationship Id="rId14" Type="http://schemas.openxmlformats.org/officeDocument/2006/relationships/font" Target="fonts/RobotoSerif-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092632ae8d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092632ae8d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092632ae8d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092632ae8d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092632ae8d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092632ae8d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092632ae8d_0_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092632ae8d_0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092632ae8d_0_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092632ae8d_0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53" name="Shape 53"/>
        <p:cNvGrpSpPr/>
        <p:nvPr/>
      </p:nvGrpSpPr>
      <p:grpSpPr>
        <a:xfrm>
          <a:off x="0" y="0"/>
          <a:ext cx="0" cy="0"/>
          <a:chOff x="0" y="0"/>
          <a:chExt cx="0" cy="0"/>
        </a:xfrm>
      </p:grpSpPr>
      <p:sp>
        <p:nvSpPr>
          <p:cNvPr id="54" name="Google Shape;54;p13"/>
          <p:cNvSpPr txBox="1"/>
          <p:nvPr/>
        </p:nvSpPr>
        <p:spPr>
          <a:xfrm>
            <a:off x="487650" y="638850"/>
            <a:ext cx="8168700" cy="105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252">
                <a:solidFill>
                  <a:srgbClr val="FFFFFF"/>
                </a:solidFill>
                <a:latin typeface="Roboto Serif"/>
                <a:ea typeface="Roboto Serif"/>
                <a:cs typeface="Roboto Serif"/>
                <a:sym typeface="Roboto Serif"/>
              </a:rPr>
              <a:t>A Hybrid Model for the Classification of Sunflower Diseases Using Deep Learning</a:t>
            </a:r>
            <a:endParaRPr sz="3980">
              <a:solidFill>
                <a:srgbClr val="FFFFFF"/>
              </a:solidFill>
              <a:latin typeface="Roboto Serif"/>
              <a:ea typeface="Roboto Serif"/>
              <a:cs typeface="Roboto Serif"/>
              <a:sym typeface="Roboto Serif"/>
            </a:endParaRPr>
          </a:p>
        </p:txBody>
      </p:sp>
      <p:sp>
        <p:nvSpPr>
          <p:cNvPr id="55" name="Google Shape;55;p13"/>
          <p:cNvSpPr txBox="1"/>
          <p:nvPr/>
        </p:nvSpPr>
        <p:spPr>
          <a:xfrm>
            <a:off x="472575" y="1692725"/>
            <a:ext cx="8168700" cy="459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952">
                <a:solidFill>
                  <a:srgbClr val="FFFFFF"/>
                </a:solidFill>
                <a:latin typeface="Roboto Serif"/>
                <a:ea typeface="Roboto Serif"/>
                <a:cs typeface="Roboto Serif"/>
                <a:sym typeface="Roboto Serif"/>
              </a:rPr>
              <a:t>Team 02</a:t>
            </a:r>
            <a:endParaRPr sz="3320">
              <a:solidFill>
                <a:srgbClr val="FFFFFF"/>
              </a:solidFill>
              <a:latin typeface="Roboto Serif"/>
              <a:ea typeface="Roboto Serif"/>
              <a:cs typeface="Roboto Serif"/>
              <a:sym typeface="Roboto Serif"/>
            </a:endParaRPr>
          </a:p>
        </p:txBody>
      </p:sp>
      <p:sp>
        <p:nvSpPr>
          <p:cNvPr id="56" name="Google Shape;56;p13"/>
          <p:cNvSpPr txBox="1"/>
          <p:nvPr/>
        </p:nvSpPr>
        <p:spPr>
          <a:xfrm>
            <a:off x="3389250" y="2871950"/>
            <a:ext cx="2365500" cy="8808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600">
                <a:solidFill>
                  <a:srgbClr val="FFFFFF"/>
                </a:solidFill>
                <a:latin typeface="Roboto Serif"/>
                <a:ea typeface="Roboto Serif"/>
                <a:cs typeface="Roboto Serif"/>
                <a:sym typeface="Roboto Serif"/>
              </a:rPr>
              <a:t>Md. Tariqul Islam</a:t>
            </a:r>
            <a:endParaRPr b="1" sz="1600">
              <a:solidFill>
                <a:srgbClr val="FFFFFF"/>
              </a:solidFill>
              <a:latin typeface="Roboto Serif"/>
              <a:ea typeface="Roboto Serif"/>
              <a:cs typeface="Roboto Serif"/>
              <a:sym typeface="Roboto Serif"/>
            </a:endParaRPr>
          </a:p>
          <a:p>
            <a:pPr indent="0" lvl="0" marL="0" rtl="0" algn="l">
              <a:spcBef>
                <a:spcPts val="0"/>
              </a:spcBef>
              <a:spcAft>
                <a:spcPts val="0"/>
              </a:spcAft>
              <a:buNone/>
            </a:pPr>
            <a:r>
              <a:t/>
            </a:r>
            <a:endParaRPr b="1" sz="1600">
              <a:solidFill>
                <a:srgbClr val="FFFFFF"/>
              </a:solidFill>
              <a:latin typeface="Roboto Serif"/>
              <a:ea typeface="Roboto Serif"/>
              <a:cs typeface="Roboto Serif"/>
              <a:sym typeface="Roboto Serif"/>
            </a:endParaRPr>
          </a:p>
          <a:p>
            <a:pPr indent="0" lvl="0" marL="0" rtl="0" algn="ctr">
              <a:spcBef>
                <a:spcPts val="0"/>
              </a:spcBef>
              <a:spcAft>
                <a:spcPts val="0"/>
              </a:spcAft>
              <a:buNone/>
            </a:pPr>
            <a:r>
              <a:rPr b="1" lang="en" sz="1600">
                <a:solidFill>
                  <a:srgbClr val="FFFFFF"/>
                </a:solidFill>
                <a:latin typeface="Roboto Serif"/>
                <a:ea typeface="Roboto Serif"/>
                <a:cs typeface="Roboto Serif"/>
                <a:sym typeface="Roboto Serif"/>
              </a:rPr>
              <a:t>23173006</a:t>
            </a:r>
            <a:r>
              <a:rPr b="1" lang="en" sz="1800">
                <a:solidFill>
                  <a:srgbClr val="FFFFFF"/>
                </a:solidFill>
                <a:latin typeface="Roboto Serif"/>
                <a:ea typeface="Roboto Serif"/>
                <a:cs typeface="Roboto Serif"/>
                <a:sym typeface="Roboto Serif"/>
              </a:rPr>
              <a:t>	  </a:t>
            </a:r>
            <a:endParaRPr b="1" sz="1800">
              <a:solidFill>
                <a:srgbClr val="FFFFFF"/>
              </a:solidFill>
              <a:latin typeface="Roboto Serif"/>
              <a:ea typeface="Roboto Serif"/>
              <a:cs typeface="Roboto Serif"/>
              <a:sym typeface="Roboto Serif"/>
            </a:endParaRPr>
          </a:p>
        </p:txBody>
      </p:sp>
      <p:sp>
        <p:nvSpPr>
          <p:cNvPr id="57" name="Google Shape;57;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sz="1600">
                <a:solidFill>
                  <a:schemeClr val="dk1"/>
                </a:solidFill>
              </a:rPr>
              <a:t>‹#›</a:t>
            </a:fld>
            <a:endParaRPr b="1" sz="16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61" name="Shape 61"/>
        <p:cNvGrpSpPr/>
        <p:nvPr/>
      </p:nvGrpSpPr>
      <p:grpSpPr>
        <a:xfrm>
          <a:off x="0" y="0"/>
          <a:ext cx="0" cy="0"/>
          <a:chOff x="0" y="0"/>
          <a:chExt cx="0" cy="0"/>
        </a:xfrm>
      </p:grpSpPr>
      <p:sp>
        <p:nvSpPr>
          <p:cNvPr id="62" name="Google Shape;62;p14"/>
          <p:cNvSpPr txBox="1"/>
          <p:nvPr/>
        </p:nvSpPr>
        <p:spPr>
          <a:xfrm>
            <a:off x="311700" y="458825"/>
            <a:ext cx="8520600" cy="629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rgbClr val="FFFFFF"/>
                </a:solidFill>
                <a:latin typeface="Roboto Serif"/>
                <a:ea typeface="Roboto Serif"/>
                <a:cs typeface="Roboto Serif"/>
                <a:sym typeface="Roboto Serif"/>
              </a:rPr>
              <a:t>Background</a:t>
            </a:r>
            <a:endParaRPr sz="2800">
              <a:solidFill>
                <a:srgbClr val="FFFFFF"/>
              </a:solidFill>
              <a:latin typeface="Roboto Serif"/>
              <a:ea typeface="Roboto Serif"/>
              <a:cs typeface="Roboto Serif"/>
              <a:sym typeface="Roboto Serif"/>
            </a:endParaRPr>
          </a:p>
        </p:txBody>
      </p:sp>
      <p:sp>
        <p:nvSpPr>
          <p:cNvPr id="63" name="Google Shape;63;p14"/>
          <p:cNvSpPr txBox="1"/>
          <p:nvPr/>
        </p:nvSpPr>
        <p:spPr>
          <a:xfrm>
            <a:off x="311700" y="1271575"/>
            <a:ext cx="8520600" cy="3592200"/>
          </a:xfrm>
          <a:prstGeom prst="rect">
            <a:avLst/>
          </a:prstGeom>
          <a:noFill/>
          <a:ln>
            <a:noFill/>
          </a:ln>
        </p:spPr>
        <p:txBody>
          <a:bodyPr anchorCtr="0" anchor="t" bIns="91425" lIns="91425" spcFirstLastPara="1" rIns="91425" wrap="square" tIns="91425">
            <a:normAutofit fontScale="85000" lnSpcReduction="20000"/>
          </a:bodyPr>
          <a:lstStyle/>
          <a:p>
            <a:pPr indent="-326192" lvl="0" marL="457200" rtl="0" algn="l">
              <a:lnSpc>
                <a:spcPct val="150000"/>
              </a:lnSpc>
              <a:spcBef>
                <a:spcPts val="0"/>
              </a:spcBef>
              <a:spcAft>
                <a:spcPts val="0"/>
              </a:spcAft>
              <a:buClr>
                <a:srgbClr val="FFFFFF"/>
              </a:buClr>
              <a:buSzPct val="100000"/>
              <a:buFont typeface="Roboto Serif"/>
              <a:buChar char="●"/>
            </a:pPr>
            <a:r>
              <a:rPr lang="en" sz="1808">
                <a:solidFill>
                  <a:srgbClr val="FFFFFF"/>
                </a:solidFill>
                <a:latin typeface="Roboto Serif"/>
                <a:ea typeface="Roboto Serif"/>
                <a:cs typeface="Roboto Serif"/>
                <a:sym typeface="Roboto Serif"/>
              </a:rPr>
              <a:t>Prediction and Recognition of plant disease in the early stage.</a:t>
            </a:r>
            <a:endParaRPr sz="1808">
              <a:solidFill>
                <a:srgbClr val="FFFFFF"/>
              </a:solidFill>
              <a:latin typeface="Roboto Serif"/>
              <a:ea typeface="Roboto Serif"/>
              <a:cs typeface="Roboto Serif"/>
              <a:sym typeface="Roboto Serif"/>
            </a:endParaRPr>
          </a:p>
          <a:p>
            <a:pPr indent="-326192" lvl="0" marL="457200" rtl="0" algn="l">
              <a:lnSpc>
                <a:spcPct val="150000"/>
              </a:lnSpc>
              <a:spcBef>
                <a:spcPts val="0"/>
              </a:spcBef>
              <a:spcAft>
                <a:spcPts val="0"/>
              </a:spcAft>
              <a:buClr>
                <a:srgbClr val="FFFFFF"/>
              </a:buClr>
              <a:buSzPct val="100000"/>
              <a:buFont typeface="Roboto Serif"/>
              <a:buChar char="●"/>
            </a:pPr>
            <a:r>
              <a:rPr lang="en" sz="1808">
                <a:solidFill>
                  <a:srgbClr val="FFFFFF"/>
                </a:solidFill>
                <a:latin typeface="Roboto Serif"/>
                <a:ea typeface="Roboto Serif"/>
                <a:cs typeface="Roboto Serif"/>
                <a:sym typeface="Roboto Serif"/>
              </a:rPr>
              <a:t>Sunflower is one of the major oilseed crops in the world, and its production is severely affected by various diseases.</a:t>
            </a:r>
            <a:endParaRPr sz="1808">
              <a:solidFill>
                <a:srgbClr val="FFFFFF"/>
              </a:solidFill>
              <a:latin typeface="Roboto Serif"/>
              <a:ea typeface="Roboto Serif"/>
              <a:cs typeface="Roboto Serif"/>
              <a:sym typeface="Roboto Serif"/>
            </a:endParaRPr>
          </a:p>
          <a:p>
            <a:pPr indent="-336987" lvl="0" marL="457200" rtl="0" algn="l">
              <a:lnSpc>
                <a:spcPct val="150000"/>
              </a:lnSpc>
              <a:spcBef>
                <a:spcPts val="0"/>
              </a:spcBef>
              <a:spcAft>
                <a:spcPts val="0"/>
              </a:spcAft>
              <a:buClr>
                <a:srgbClr val="FFFFFF"/>
              </a:buClr>
              <a:buSzPct val="111061"/>
              <a:buFont typeface="Roboto Serif"/>
              <a:buChar char="●"/>
            </a:pPr>
            <a:r>
              <a:rPr lang="en" sz="1808">
                <a:solidFill>
                  <a:srgbClr val="FFFFFF"/>
                </a:solidFill>
                <a:latin typeface="Roboto Serif"/>
                <a:ea typeface="Roboto Serif"/>
                <a:cs typeface="Roboto Serif"/>
                <a:sym typeface="Roboto Serif"/>
              </a:rPr>
              <a:t>Deep learning techniques are used widely to classify or predict diseases by using images.</a:t>
            </a:r>
            <a:endParaRPr sz="1808">
              <a:solidFill>
                <a:srgbClr val="FFFFFF"/>
              </a:solidFill>
              <a:latin typeface="Roboto Serif"/>
              <a:ea typeface="Roboto Serif"/>
              <a:cs typeface="Roboto Serif"/>
              <a:sym typeface="Roboto Serif"/>
            </a:endParaRPr>
          </a:p>
          <a:p>
            <a:pPr indent="-336987" lvl="0" marL="457200" rtl="0" algn="l">
              <a:lnSpc>
                <a:spcPct val="150000"/>
              </a:lnSpc>
              <a:spcBef>
                <a:spcPts val="0"/>
              </a:spcBef>
              <a:spcAft>
                <a:spcPts val="0"/>
              </a:spcAft>
              <a:buClr>
                <a:srgbClr val="FFFFFF"/>
              </a:buClr>
              <a:buSzPct val="111061"/>
              <a:buFont typeface="Roboto Serif"/>
              <a:buChar char="●"/>
            </a:pPr>
            <a:r>
              <a:rPr lang="en" sz="1808">
                <a:solidFill>
                  <a:srgbClr val="FFFFFF"/>
                </a:solidFill>
                <a:latin typeface="Roboto Serif"/>
                <a:ea typeface="Roboto Serif"/>
                <a:cs typeface="Roboto Serif"/>
                <a:sym typeface="Roboto Serif"/>
              </a:rPr>
              <a:t>P</a:t>
            </a:r>
            <a:r>
              <a:rPr lang="en" sz="1808">
                <a:solidFill>
                  <a:srgbClr val="FFFFFF"/>
                </a:solidFill>
                <a:latin typeface="Roboto Serif"/>
                <a:ea typeface="Roboto Serif"/>
                <a:cs typeface="Roboto Serif"/>
                <a:sym typeface="Roboto Serif"/>
              </a:rPr>
              <a:t>aper proposed a hybrid model of deep learning to classify the sunflower diseases, i.e. Alternaria leaf blight, Downy mildew, Phoma blight, and Verticillium wilt.</a:t>
            </a:r>
            <a:endParaRPr sz="1808">
              <a:solidFill>
                <a:srgbClr val="FFFFFF"/>
              </a:solidFill>
              <a:latin typeface="Roboto Serif"/>
              <a:ea typeface="Roboto Serif"/>
              <a:cs typeface="Roboto Serif"/>
              <a:sym typeface="Roboto Serif"/>
            </a:endParaRPr>
          </a:p>
          <a:p>
            <a:pPr indent="-326192" lvl="0" marL="457200" rtl="0" algn="l">
              <a:lnSpc>
                <a:spcPct val="150000"/>
              </a:lnSpc>
              <a:spcBef>
                <a:spcPts val="0"/>
              </a:spcBef>
              <a:spcAft>
                <a:spcPts val="0"/>
              </a:spcAft>
              <a:buClr>
                <a:srgbClr val="FFFFFF"/>
              </a:buClr>
              <a:buSzPct val="100000"/>
              <a:buFont typeface="Roboto Serif"/>
              <a:buChar char="●"/>
            </a:pPr>
            <a:r>
              <a:rPr lang="en" sz="1808">
                <a:solidFill>
                  <a:srgbClr val="FFFFFF"/>
                </a:solidFill>
                <a:latin typeface="Roboto Serif"/>
                <a:ea typeface="Roboto Serif"/>
                <a:cs typeface="Roboto Serif"/>
                <a:sym typeface="Roboto Serif"/>
              </a:rPr>
              <a:t>To make a hybrid model authors used the stacking ensemble learning technique and combine two models i.e. VGG-16 and MobileNet,</a:t>
            </a:r>
            <a:endParaRPr sz="1808">
              <a:solidFill>
                <a:srgbClr val="FFFFFF"/>
              </a:solidFill>
              <a:latin typeface="Roboto Serif"/>
              <a:ea typeface="Roboto Serif"/>
              <a:cs typeface="Roboto Serif"/>
              <a:sym typeface="Roboto Serif"/>
            </a:endParaRPr>
          </a:p>
          <a:p>
            <a:pPr indent="0" lvl="0" marL="457200" rtl="0" algn="l">
              <a:spcBef>
                <a:spcPts val="0"/>
              </a:spcBef>
              <a:spcAft>
                <a:spcPts val="0"/>
              </a:spcAft>
              <a:buNone/>
            </a:pPr>
            <a:r>
              <a:t/>
            </a:r>
            <a:endParaRPr sz="1700">
              <a:solidFill>
                <a:srgbClr val="FFFFFF"/>
              </a:solidFill>
              <a:latin typeface="Roboto Serif"/>
              <a:ea typeface="Roboto Serif"/>
              <a:cs typeface="Roboto Serif"/>
              <a:sym typeface="Roboto Serif"/>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sz="1600">
                <a:solidFill>
                  <a:schemeClr val="dk1"/>
                </a:solidFill>
              </a:rPr>
              <a:t>‹#›</a:t>
            </a:fld>
            <a:endParaRPr b="1" sz="16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68" name="Shape 68"/>
        <p:cNvGrpSpPr/>
        <p:nvPr/>
      </p:nvGrpSpPr>
      <p:grpSpPr>
        <a:xfrm>
          <a:off x="0" y="0"/>
          <a:ext cx="0" cy="0"/>
          <a:chOff x="0" y="0"/>
          <a:chExt cx="0" cy="0"/>
        </a:xfrm>
      </p:grpSpPr>
      <p:sp>
        <p:nvSpPr>
          <p:cNvPr id="69" name="Google Shape;69;p15"/>
          <p:cNvSpPr txBox="1"/>
          <p:nvPr/>
        </p:nvSpPr>
        <p:spPr>
          <a:xfrm>
            <a:off x="230050" y="193475"/>
            <a:ext cx="8520600" cy="629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600">
                <a:solidFill>
                  <a:srgbClr val="FFFFFF"/>
                </a:solidFill>
                <a:latin typeface="Roboto Serif"/>
                <a:ea typeface="Roboto Serif"/>
                <a:cs typeface="Roboto Serif"/>
                <a:sym typeface="Roboto Serif"/>
              </a:rPr>
              <a:t>Proposed Model</a:t>
            </a:r>
            <a:endParaRPr sz="2600">
              <a:solidFill>
                <a:srgbClr val="FFFFFF"/>
              </a:solidFill>
              <a:latin typeface="Roboto Serif"/>
              <a:ea typeface="Roboto Serif"/>
              <a:cs typeface="Roboto Serif"/>
              <a:sym typeface="Roboto Serif"/>
            </a:endParaRPr>
          </a:p>
        </p:txBody>
      </p:sp>
      <p:sp>
        <p:nvSpPr>
          <p:cNvPr id="70" name="Google Shape;70;p15"/>
          <p:cNvSpPr txBox="1"/>
          <p:nvPr/>
        </p:nvSpPr>
        <p:spPr>
          <a:xfrm>
            <a:off x="311700" y="1087925"/>
            <a:ext cx="8520600" cy="3969000"/>
          </a:xfrm>
          <a:prstGeom prst="rect">
            <a:avLst/>
          </a:prstGeom>
          <a:noFill/>
          <a:ln>
            <a:noFill/>
          </a:ln>
        </p:spPr>
        <p:txBody>
          <a:bodyPr anchorCtr="0" anchor="t" bIns="91425" lIns="91425" spcFirstLastPara="1" rIns="91425" wrap="square" tIns="91425">
            <a:normAutofit/>
          </a:bodyPr>
          <a:lstStyle/>
          <a:p>
            <a:pPr indent="0" lvl="0" marL="457200" rtl="0" algn="l">
              <a:lnSpc>
                <a:spcPct val="150000"/>
              </a:lnSpc>
              <a:spcBef>
                <a:spcPts val="0"/>
              </a:spcBef>
              <a:spcAft>
                <a:spcPts val="0"/>
              </a:spcAft>
              <a:buNone/>
            </a:pPr>
            <a:r>
              <a:t/>
            </a:r>
            <a:endParaRPr sz="1808">
              <a:solidFill>
                <a:srgbClr val="FFFFFF"/>
              </a:solidFill>
              <a:latin typeface="Roboto Serif"/>
              <a:ea typeface="Roboto Serif"/>
              <a:cs typeface="Roboto Serif"/>
              <a:sym typeface="Roboto Serif"/>
            </a:endParaRPr>
          </a:p>
          <a:p>
            <a:pPr indent="0" lvl="0" marL="457200" rtl="0" algn="l">
              <a:spcBef>
                <a:spcPts val="0"/>
              </a:spcBef>
              <a:spcAft>
                <a:spcPts val="0"/>
              </a:spcAft>
              <a:buNone/>
            </a:pPr>
            <a:r>
              <a:t/>
            </a:r>
            <a:endParaRPr sz="1700">
              <a:solidFill>
                <a:srgbClr val="FFFFFF"/>
              </a:solidFill>
              <a:latin typeface="Roboto Serif"/>
              <a:ea typeface="Roboto Serif"/>
              <a:cs typeface="Roboto Serif"/>
              <a:sym typeface="Roboto Serif"/>
            </a:endParaRPr>
          </a:p>
        </p:txBody>
      </p:sp>
      <p:sp>
        <p:nvSpPr>
          <p:cNvPr id="71" name="Google Shape;7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sz="1600">
                <a:solidFill>
                  <a:schemeClr val="dk1"/>
                </a:solidFill>
              </a:rPr>
              <a:t>‹#›</a:t>
            </a:fld>
            <a:endParaRPr b="1" sz="1600">
              <a:solidFill>
                <a:schemeClr val="dk1"/>
              </a:solidFill>
            </a:endParaRPr>
          </a:p>
        </p:txBody>
      </p:sp>
      <p:pic>
        <p:nvPicPr>
          <p:cNvPr id="72" name="Google Shape;72;p15"/>
          <p:cNvPicPr preferRelativeResize="0"/>
          <p:nvPr/>
        </p:nvPicPr>
        <p:blipFill>
          <a:blip r:embed="rId3">
            <a:alphaModFix/>
          </a:blip>
          <a:stretch>
            <a:fillRect/>
          </a:stretch>
        </p:blipFill>
        <p:spPr>
          <a:xfrm>
            <a:off x="2110100" y="822575"/>
            <a:ext cx="5158176" cy="3775949"/>
          </a:xfrm>
          <a:prstGeom prst="rect">
            <a:avLst/>
          </a:prstGeom>
          <a:noFill/>
          <a:ln>
            <a:noFill/>
          </a:ln>
        </p:spPr>
      </p:pic>
      <p:sp>
        <p:nvSpPr>
          <p:cNvPr id="73" name="Google Shape;73;p15"/>
          <p:cNvSpPr txBox="1"/>
          <p:nvPr/>
        </p:nvSpPr>
        <p:spPr>
          <a:xfrm>
            <a:off x="4298500" y="4802650"/>
            <a:ext cx="4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4" name="Google Shape;74;p15"/>
          <p:cNvSpPr txBox="1"/>
          <p:nvPr/>
        </p:nvSpPr>
        <p:spPr>
          <a:xfrm>
            <a:off x="4053550" y="4667575"/>
            <a:ext cx="2255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300">
                <a:solidFill>
                  <a:schemeClr val="dk1"/>
                </a:solidFill>
                <a:latin typeface="Roboto Serif"/>
                <a:ea typeface="Roboto Serif"/>
                <a:cs typeface="Roboto Serif"/>
                <a:sym typeface="Roboto Serif"/>
              </a:rPr>
              <a:t>Fig-1: Flow Diagram</a:t>
            </a:r>
            <a:endParaRPr i="1" sz="1300">
              <a:solidFill>
                <a:schemeClr val="dk1"/>
              </a:solidFill>
              <a:latin typeface="Roboto Serif"/>
              <a:ea typeface="Roboto Serif"/>
              <a:cs typeface="Roboto Serif"/>
              <a:sym typeface="Roboto Serif"/>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78" name="Shape 78"/>
        <p:cNvGrpSpPr/>
        <p:nvPr/>
      </p:nvGrpSpPr>
      <p:grpSpPr>
        <a:xfrm>
          <a:off x="0" y="0"/>
          <a:ext cx="0" cy="0"/>
          <a:chOff x="0" y="0"/>
          <a:chExt cx="0" cy="0"/>
        </a:xfrm>
      </p:grpSpPr>
      <p:sp>
        <p:nvSpPr>
          <p:cNvPr id="79" name="Google Shape;79;p16"/>
          <p:cNvSpPr txBox="1"/>
          <p:nvPr/>
        </p:nvSpPr>
        <p:spPr>
          <a:xfrm>
            <a:off x="311700" y="285350"/>
            <a:ext cx="8520600" cy="629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600">
                <a:solidFill>
                  <a:srgbClr val="FFFFFF"/>
                </a:solidFill>
                <a:latin typeface="Roboto Serif"/>
                <a:ea typeface="Roboto Serif"/>
                <a:cs typeface="Roboto Serif"/>
                <a:sym typeface="Roboto Serif"/>
              </a:rPr>
              <a:t>Related Work</a:t>
            </a:r>
            <a:endParaRPr sz="2600">
              <a:solidFill>
                <a:srgbClr val="FFFFFF"/>
              </a:solidFill>
              <a:latin typeface="Roboto Serif"/>
              <a:ea typeface="Roboto Serif"/>
              <a:cs typeface="Roboto Serif"/>
              <a:sym typeface="Roboto Serif"/>
            </a:endParaRPr>
          </a:p>
        </p:txBody>
      </p:sp>
      <p:sp>
        <p:nvSpPr>
          <p:cNvPr id="80" name="Google Shape;80;p16"/>
          <p:cNvSpPr txBox="1"/>
          <p:nvPr/>
        </p:nvSpPr>
        <p:spPr>
          <a:xfrm>
            <a:off x="311700" y="873575"/>
            <a:ext cx="8520600" cy="39903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t/>
            </a:r>
            <a:endParaRPr sz="1808">
              <a:solidFill>
                <a:srgbClr val="FFFFFF"/>
              </a:solidFill>
              <a:latin typeface="Roboto Serif"/>
              <a:ea typeface="Roboto Serif"/>
              <a:cs typeface="Roboto Serif"/>
              <a:sym typeface="Roboto Serif"/>
            </a:endParaRPr>
          </a:p>
          <a:p>
            <a:pPr indent="0" lvl="0" marL="457200" rtl="0" algn="l">
              <a:spcBef>
                <a:spcPts val="0"/>
              </a:spcBef>
              <a:spcAft>
                <a:spcPts val="0"/>
              </a:spcAft>
              <a:buNone/>
            </a:pPr>
            <a:r>
              <a:t/>
            </a:r>
            <a:endParaRPr sz="1700">
              <a:solidFill>
                <a:srgbClr val="FFFFFF"/>
              </a:solidFill>
              <a:latin typeface="Roboto Serif"/>
              <a:ea typeface="Roboto Serif"/>
              <a:cs typeface="Roboto Serif"/>
              <a:sym typeface="Roboto Serif"/>
            </a:endParaRPr>
          </a:p>
        </p:txBody>
      </p:sp>
      <p:sp>
        <p:nvSpPr>
          <p:cNvPr id="81" name="Google Shape;81;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sz="1600">
                <a:solidFill>
                  <a:schemeClr val="dk1"/>
                </a:solidFill>
              </a:rPr>
              <a:t>‹#›</a:t>
            </a:fld>
            <a:endParaRPr b="1" sz="1600">
              <a:solidFill>
                <a:schemeClr val="dk1"/>
              </a:solidFill>
            </a:endParaRPr>
          </a:p>
        </p:txBody>
      </p:sp>
      <p:pic>
        <p:nvPicPr>
          <p:cNvPr id="82" name="Google Shape;82;p16"/>
          <p:cNvPicPr preferRelativeResize="0"/>
          <p:nvPr/>
        </p:nvPicPr>
        <p:blipFill>
          <a:blip r:embed="rId3">
            <a:alphaModFix/>
          </a:blip>
          <a:stretch>
            <a:fillRect/>
          </a:stretch>
        </p:blipFill>
        <p:spPr>
          <a:xfrm>
            <a:off x="383075" y="873575"/>
            <a:ext cx="8520601" cy="37249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86" name="Shape 86"/>
        <p:cNvGrpSpPr/>
        <p:nvPr/>
      </p:nvGrpSpPr>
      <p:grpSpPr>
        <a:xfrm>
          <a:off x="0" y="0"/>
          <a:ext cx="0" cy="0"/>
          <a:chOff x="0" y="0"/>
          <a:chExt cx="0" cy="0"/>
        </a:xfrm>
      </p:grpSpPr>
      <p:sp>
        <p:nvSpPr>
          <p:cNvPr id="87" name="Google Shape;87;p17"/>
          <p:cNvSpPr txBox="1"/>
          <p:nvPr/>
        </p:nvSpPr>
        <p:spPr>
          <a:xfrm>
            <a:off x="230050" y="193475"/>
            <a:ext cx="8520600" cy="629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600">
                <a:solidFill>
                  <a:srgbClr val="FFFFFF"/>
                </a:solidFill>
                <a:latin typeface="Roboto Serif"/>
                <a:ea typeface="Roboto Serif"/>
                <a:cs typeface="Roboto Serif"/>
                <a:sym typeface="Roboto Serif"/>
              </a:rPr>
              <a:t>Result &amp; Discussion</a:t>
            </a:r>
            <a:endParaRPr sz="2600">
              <a:solidFill>
                <a:srgbClr val="FFFFFF"/>
              </a:solidFill>
              <a:latin typeface="Roboto Serif"/>
              <a:ea typeface="Roboto Serif"/>
              <a:cs typeface="Roboto Serif"/>
              <a:sym typeface="Roboto Serif"/>
            </a:endParaRPr>
          </a:p>
        </p:txBody>
      </p:sp>
      <p:sp>
        <p:nvSpPr>
          <p:cNvPr id="88" name="Google Shape;88;p17"/>
          <p:cNvSpPr txBox="1"/>
          <p:nvPr/>
        </p:nvSpPr>
        <p:spPr>
          <a:xfrm>
            <a:off x="311700" y="1087925"/>
            <a:ext cx="8520600" cy="3510600"/>
          </a:xfrm>
          <a:prstGeom prst="rect">
            <a:avLst/>
          </a:prstGeom>
          <a:noFill/>
          <a:ln>
            <a:noFill/>
          </a:ln>
        </p:spPr>
        <p:txBody>
          <a:bodyPr anchorCtr="0" anchor="t" bIns="91425" lIns="91425" spcFirstLastPara="1" rIns="91425" wrap="square" tIns="91425">
            <a:normAutofit/>
          </a:bodyPr>
          <a:lstStyle/>
          <a:p>
            <a:pPr indent="0" lvl="0" marL="457200" rtl="0" algn="l">
              <a:lnSpc>
                <a:spcPct val="150000"/>
              </a:lnSpc>
              <a:spcBef>
                <a:spcPts val="0"/>
              </a:spcBef>
              <a:spcAft>
                <a:spcPts val="0"/>
              </a:spcAft>
              <a:buNone/>
            </a:pPr>
            <a:r>
              <a:t/>
            </a:r>
            <a:endParaRPr sz="1808">
              <a:solidFill>
                <a:srgbClr val="FFFFFF"/>
              </a:solidFill>
              <a:latin typeface="Roboto Serif"/>
              <a:ea typeface="Roboto Serif"/>
              <a:cs typeface="Roboto Serif"/>
              <a:sym typeface="Roboto Serif"/>
            </a:endParaRPr>
          </a:p>
          <a:p>
            <a:pPr indent="0" lvl="0" marL="457200" rtl="0" algn="l">
              <a:spcBef>
                <a:spcPts val="0"/>
              </a:spcBef>
              <a:spcAft>
                <a:spcPts val="0"/>
              </a:spcAft>
              <a:buNone/>
            </a:pPr>
            <a:r>
              <a:t/>
            </a:r>
            <a:endParaRPr sz="1700">
              <a:solidFill>
                <a:srgbClr val="FFFFFF"/>
              </a:solidFill>
              <a:latin typeface="Roboto Serif"/>
              <a:ea typeface="Roboto Serif"/>
              <a:cs typeface="Roboto Serif"/>
              <a:sym typeface="Roboto Serif"/>
            </a:endParaRPr>
          </a:p>
        </p:txBody>
      </p:sp>
      <p:sp>
        <p:nvSpPr>
          <p:cNvPr id="89" name="Google Shape;8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sz="1600">
                <a:solidFill>
                  <a:schemeClr val="dk1"/>
                </a:solidFill>
              </a:rPr>
              <a:t>‹#›</a:t>
            </a:fld>
            <a:endParaRPr b="1" sz="1600">
              <a:solidFill>
                <a:schemeClr val="dk1"/>
              </a:solidFill>
            </a:endParaRPr>
          </a:p>
        </p:txBody>
      </p:sp>
      <p:sp>
        <p:nvSpPr>
          <p:cNvPr id="90" name="Google Shape;90;p17"/>
          <p:cNvSpPr txBox="1"/>
          <p:nvPr/>
        </p:nvSpPr>
        <p:spPr>
          <a:xfrm>
            <a:off x="4298500" y="4802650"/>
            <a:ext cx="4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1" name="Google Shape;91;p17"/>
          <p:cNvSpPr txBox="1"/>
          <p:nvPr/>
        </p:nvSpPr>
        <p:spPr>
          <a:xfrm>
            <a:off x="1345788" y="3836200"/>
            <a:ext cx="22554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300">
                <a:solidFill>
                  <a:schemeClr val="dk1"/>
                </a:solidFill>
                <a:latin typeface="Roboto Serif"/>
                <a:ea typeface="Roboto Serif"/>
                <a:cs typeface="Roboto Serif"/>
                <a:sym typeface="Roboto Serif"/>
              </a:rPr>
              <a:t>Fig-2</a:t>
            </a:r>
            <a:endParaRPr i="1" sz="1300">
              <a:solidFill>
                <a:schemeClr val="dk1"/>
              </a:solidFill>
              <a:latin typeface="Roboto Serif"/>
              <a:ea typeface="Roboto Serif"/>
              <a:cs typeface="Roboto Serif"/>
              <a:sym typeface="Roboto Serif"/>
            </a:endParaRPr>
          </a:p>
        </p:txBody>
      </p:sp>
      <p:pic>
        <p:nvPicPr>
          <p:cNvPr id="92" name="Google Shape;92;p17"/>
          <p:cNvPicPr preferRelativeResize="0"/>
          <p:nvPr/>
        </p:nvPicPr>
        <p:blipFill>
          <a:blip r:embed="rId3">
            <a:alphaModFix/>
          </a:blip>
          <a:stretch>
            <a:fillRect/>
          </a:stretch>
        </p:blipFill>
        <p:spPr>
          <a:xfrm>
            <a:off x="311700" y="1087925"/>
            <a:ext cx="4323576" cy="2676275"/>
          </a:xfrm>
          <a:prstGeom prst="rect">
            <a:avLst/>
          </a:prstGeom>
          <a:noFill/>
          <a:ln>
            <a:noFill/>
          </a:ln>
        </p:spPr>
      </p:pic>
      <p:pic>
        <p:nvPicPr>
          <p:cNvPr id="93" name="Google Shape;93;p17"/>
          <p:cNvPicPr preferRelativeResize="0"/>
          <p:nvPr/>
        </p:nvPicPr>
        <p:blipFill>
          <a:blip r:embed="rId4">
            <a:alphaModFix/>
          </a:blip>
          <a:stretch>
            <a:fillRect/>
          </a:stretch>
        </p:blipFill>
        <p:spPr>
          <a:xfrm>
            <a:off x="4734600" y="1087925"/>
            <a:ext cx="4016050" cy="2676275"/>
          </a:xfrm>
          <a:prstGeom prst="rect">
            <a:avLst/>
          </a:prstGeom>
          <a:noFill/>
          <a:ln>
            <a:noFill/>
          </a:ln>
        </p:spPr>
      </p:pic>
      <p:sp>
        <p:nvSpPr>
          <p:cNvPr id="94" name="Google Shape;94;p17"/>
          <p:cNvSpPr txBox="1"/>
          <p:nvPr/>
        </p:nvSpPr>
        <p:spPr>
          <a:xfrm>
            <a:off x="5614913" y="3836200"/>
            <a:ext cx="22554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300">
                <a:solidFill>
                  <a:schemeClr val="dk1"/>
                </a:solidFill>
                <a:latin typeface="Roboto Serif"/>
                <a:ea typeface="Roboto Serif"/>
                <a:cs typeface="Roboto Serif"/>
                <a:sym typeface="Roboto Serif"/>
              </a:rPr>
              <a:t>Fig-3</a:t>
            </a:r>
            <a:endParaRPr i="1" sz="1300">
              <a:solidFill>
                <a:schemeClr val="dk1"/>
              </a:solidFill>
              <a:latin typeface="Roboto Serif"/>
              <a:ea typeface="Roboto Serif"/>
              <a:cs typeface="Roboto Serif"/>
              <a:sym typeface="Roboto Serif"/>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98" name="Shape 98"/>
        <p:cNvGrpSpPr/>
        <p:nvPr/>
      </p:nvGrpSpPr>
      <p:grpSpPr>
        <a:xfrm>
          <a:off x="0" y="0"/>
          <a:ext cx="0" cy="0"/>
          <a:chOff x="0" y="0"/>
          <a:chExt cx="0" cy="0"/>
        </a:xfrm>
      </p:grpSpPr>
      <p:sp>
        <p:nvSpPr>
          <p:cNvPr id="99" name="Google Shape;99;p18"/>
          <p:cNvSpPr txBox="1"/>
          <p:nvPr/>
        </p:nvSpPr>
        <p:spPr>
          <a:xfrm>
            <a:off x="311700" y="458825"/>
            <a:ext cx="8520600" cy="629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rgbClr val="FFFFFF"/>
                </a:solidFill>
                <a:latin typeface="Roboto Serif"/>
                <a:ea typeface="Roboto Serif"/>
                <a:cs typeface="Roboto Serif"/>
                <a:sym typeface="Roboto Serif"/>
              </a:rPr>
              <a:t>Conclusion</a:t>
            </a:r>
            <a:endParaRPr sz="2800">
              <a:solidFill>
                <a:srgbClr val="FFFFFF"/>
              </a:solidFill>
              <a:latin typeface="Roboto Serif"/>
              <a:ea typeface="Roboto Serif"/>
              <a:cs typeface="Roboto Serif"/>
              <a:sym typeface="Roboto Serif"/>
            </a:endParaRPr>
          </a:p>
        </p:txBody>
      </p:sp>
      <p:sp>
        <p:nvSpPr>
          <p:cNvPr id="100" name="Google Shape;100;p18"/>
          <p:cNvSpPr txBox="1"/>
          <p:nvPr/>
        </p:nvSpPr>
        <p:spPr>
          <a:xfrm>
            <a:off x="311700" y="1087925"/>
            <a:ext cx="8520600" cy="3081900"/>
          </a:xfrm>
          <a:prstGeom prst="rect">
            <a:avLst/>
          </a:prstGeom>
          <a:noFill/>
          <a:ln>
            <a:noFill/>
          </a:ln>
        </p:spPr>
        <p:txBody>
          <a:bodyPr anchorCtr="0" anchor="t" bIns="91425" lIns="91425" spcFirstLastPara="1" rIns="91425" wrap="square" tIns="91425">
            <a:normAutofit fontScale="77500"/>
          </a:bodyPr>
          <a:lstStyle/>
          <a:p>
            <a:pPr indent="-317581" lvl="0" marL="457200" rtl="0" algn="l">
              <a:lnSpc>
                <a:spcPct val="150000"/>
              </a:lnSpc>
              <a:spcBef>
                <a:spcPts val="0"/>
              </a:spcBef>
              <a:spcAft>
                <a:spcPts val="0"/>
              </a:spcAft>
              <a:buClr>
                <a:srgbClr val="FFFFFF"/>
              </a:buClr>
              <a:buSzPct val="100000"/>
              <a:buFont typeface="Roboto Serif"/>
              <a:buChar char="●"/>
            </a:pPr>
            <a:r>
              <a:rPr lang="en" sz="1808">
                <a:solidFill>
                  <a:srgbClr val="FFFFFF"/>
                </a:solidFill>
                <a:latin typeface="Roboto Serif"/>
                <a:ea typeface="Roboto Serif"/>
                <a:cs typeface="Roboto Serif"/>
                <a:sym typeface="Roboto Serif"/>
              </a:rPr>
              <a:t>In this work, authors proposed an optimal hybrid model to classify the diseases of sunflower leaf with the help of the stacking ensemble learning technique that combine Vgg16 and MoileNet models. In This work we used this model to classify 5 classes of the sunflower which consist of 4 diseases which are given Alternaria leaf spot, Downy Mildew, Phoma Blight, and Verticillium wilt, and 1 is healthy leaf class. They tried to apply two techniques of ensemble learning i.e. stacking and weighted average but stacking provide the better result. The result and analysis shows that our method gave an accuracy of 89.2% which is better than the other deep learning models i.e. AlexNet, Inception_V3, DenseNet-121, Vgg-16, and MobileNet on our own dataset. </a:t>
            </a:r>
            <a:endParaRPr sz="1700">
              <a:solidFill>
                <a:srgbClr val="FFFFFF"/>
              </a:solidFill>
              <a:latin typeface="Roboto Serif"/>
              <a:ea typeface="Roboto Serif"/>
              <a:cs typeface="Roboto Serif"/>
              <a:sym typeface="Roboto Serif"/>
            </a:endParaRPr>
          </a:p>
        </p:txBody>
      </p:sp>
      <p:sp>
        <p:nvSpPr>
          <p:cNvPr id="101" name="Google Shape;101;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sz="1600">
                <a:solidFill>
                  <a:schemeClr val="dk1"/>
                </a:solidFill>
              </a:rPr>
              <a:t>‹#›</a:t>
            </a:fld>
            <a:endParaRPr b="1" sz="1600">
              <a:solidFill>
                <a:schemeClr val="dk1"/>
              </a:solidFill>
            </a:endParaRPr>
          </a:p>
        </p:txBody>
      </p:sp>
      <p:sp>
        <p:nvSpPr>
          <p:cNvPr id="102" name="Google Shape;102;p18"/>
          <p:cNvSpPr txBox="1"/>
          <p:nvPr/>
        </p:nvSpPr>
        <p:spPr>
          <a:xfrm>
            <a:off x="2216600" y="4282175"/>
            <a:ext cx="44700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500">
                <a:solidFill>
                  <a:schemeClr val="dk1"/>
                </a:solidFill>
                <a:latin typeface="Roboto Serif"/>
                <a:ea typeface="Roboto Serif"/>
                <a:cs typeface="Roboto Serif"/>
                <a:sym typeface="Roboto Serif"/>
              </a:rPr>
              <a:t>Thank You</a:t>
            </a:r>
            <a:endParaRPr b="1" sz="3500">
              <a:solidFill>
                <a:schemeClr val="dk1"/>
              </a:solidFill>
              <a:latin typeface="Roboto Serif"/>
              <a:ea typeface="Roboto Serif"/>
              <a:cs typeface="Roboto Serif"/>
              <a:sym typeface="Roboto Serif"/>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