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Garet Bold" charset="1" panose="00000000000000000000"/>
      <p:regular r:id="rId29"/>
    </p:embeddedFont>
    <p:embeddedFont>
      <p:font typeface="Kudryashev Display Sans" charset="1" panose="020C0503080504020303"/>
      <p:regular r:id="rId30"/>
    </p:embeddedFont>
    <p:embeddedFont>
      <p:font typeface="Montserrat" charset="1" panose="00000500000000000000"/>
      <p:regular r:id="rId31"/>
    </p:embeddedFont>
    <p:embeddedFont>
      <p:font typeface="Open Sans" charset="1" panose="00000000000000000000"/>
      <p:regular r:id="rId32"/>
    </p:embeddedFont>
    <p:embeddedFont>
      <p:font typeface="Open Sans Bold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97" y="5576679"/>
            <a:ext cx="2748527" cy="2748516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24906" r="0" b="-2490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true" rot="-2290404">
            <a:off x="9244533" y="-1838224"/>
            <a:ext cx="10064960" cy="8198368"/>
          </a:xfrm>
          <a:custGeom>
            <a:avLst/>
            <a:gdLst/>
            <a:ahLst/>
            <a:cxnLst/>
            <a:rect r="r" b="b" t="t" l="l"/>
            <a:pathLst>
              <a:path h="8198368" w="10064960">
                <a:moveTo>
                  <a:pt x="10064960" y="8198368"/>
                </a:moveTo>
                <a:lnTo>
                  <a:pt x="0" y="8198368"/>
                </a:lnTo>
                <a:lnTo>
                  <a:pt x="0" y="0"/>
                </a:lnTo>
                <a:lnTo>
                  <a:pt x="10064960" y="0"/>
                </a:lnTo>
                <a:lnTo>
                  <a:pt x="10064960" y="819836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61775" y="5576679"/>
            <a:ext cx="2748527" cy="2748516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74286" y="5576679"/>
            <a:ext cx="2748527" cy="2748516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-16625" r="0" b="-16625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045751" y="-3318855"/>
            <a:ext cx="9094352" cy="9058827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t="-16665" r="223" b="-1666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B4257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0" y="8287095"/>
            <a:ext cx="283156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Md Zulkar Nain Sayed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28219" y="8287095"/>
            <a:ext cx="283156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Md Arman Zaid Efty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74286" y="8287095"/>
            <a:ext cx="283156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 spc="-3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Md Helal Uddin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9487" y="4522656"/>
            <a:ext cx="8010635" cy="272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1"/>
              </a:lnSpc>
            </a:pPr>
            <a:r>
              <a:rPr lang="en-US" sz="2121" spc="424">
                <a:solidFill>
                  <a:srgbClr val="324664"/>
                </a:solidFill>
                <a:latin typeface="Kudryashev Display Sans"/>
                <a:ea typeface="Kudryashev Display Sans"/>
                <a:cs typeface="Kudryashev Display Sans"/>
                <a:sym typeface="Kudryashev Display Sans"/>
              </a:rPr>
              <a:t>PRESENTED BY: TEAM D4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797" y="2054306"/>
            <a:ext cx="8010635" cy="470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1"/>
              </a:lnSpc>
            </a:pPr>
            <a:r>
              <a:rPr lang="en-US" sz="3521" spc="704">
                <a:solidFill>
                  <a:srgbClr val="324664"/>
                </a:solidFill>
                <a:latin typeface="Kudryashev Display Sans"/>
                <a:ea typeface="Kudryashev Display Sans"/>
                <a:cs typeface="Kudryashev Display Sans"/>
                <a:sym typeface="Kudryashev Display Sans"/>
              </a:rPr>
              <a:t>AUTONOMOUS ROBOT CAR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9462" y="1028700"/>
            <a:ext cx="6892628" cy="8470203"/>
          </a:xfrm>
          <a:custGeom>
            <a:avLst/>
            <a:gdLst/>
            <a:ahLst/>
            <a:cxnLst/>
            <a:rect r="r" b="b" t="t" l="l"/>
            <a:pathLst>
              <a:path h="8470203" w="6892628">
                <a:moveTo>
                  <a:pt x="0" y="0"/>
                </a:moveTo>
                <a:lnTo>
                  <a:pt x="6892628" y="0"/>
                </a:lnTo>
                <a:lnTo>
                  <a:pt x="6892628" y="8470203"/>
                </a:lnTo>
                <a:lnTo>
                  <a:pt x="0" y="8470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900" y="923925"/>
            <a:ext cx="5543460" cy="10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BEHAVIOURAL DIAGRAM: ACTIVITY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9900" y="3038532"/>
            <a:ext cx="6730040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Represents robot’s action flow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Includes line following, obstacle avoidance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Adds color-based object response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4017" y="1028700"/>
            <a:ext cx="11851369" cy="7777461"/>
          </a:xfrm>
          <a:custGeom>
            <a:avLst/>
            <a:gdLst/>
            <a:ahLst/>
            <a:cxnLst/>
            <a:rect r="r" b="b" t="t" l="l"/>
            <a:pathLst>
              <a:path h="7777461" w="11851369">
                <a:moveTo>
                  <a:pt x="0" y="0"/>
                </a:moveTo>
                <a:lnTo>
                  <a:pt x="11851369" y="0"/>
                </a:lnTo>
                <a:lnTo>
                  <a:pt x="11851369" y="7777461"/>
                </a:lnTo>
                <a:lnTo>
                  <a:pt x="0" y="7777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5122" y="942975"/>
            <a:ext cx="4715977" cy="92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b="true" sz="2356" spc="28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BEHAVIOURAL DIAGRAM:</a:t>
            </a:r>
          </a:p>
          <a:p>
            <a:pPr algn="ctr">
              <a:lnSpc>
                <a:spcPts val="3769"/>
              </a:lnSpc>
              <a:spcBef>
                <a:spcPct val="0"/>
              </a:spcBef>
            </a:pPr>
            <a:r>
              <a:rPr lang="en-US" b="true" sz="2356" spc="28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STATE MACHINE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5122" y="2885561"/>
            <a:ext cx="4961913" cy="225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Represents different operating states of the robot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Includes line following, obstacle handling, and color response states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Shows how the system transitions between behaviors based on sensor input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097" y="1028700"/>
            <a:ext cx="7966678" cy="8374957"/>
          </a:xfrm>
          <a:custGeom>
            <a:avLst/>
            <a:gdLst/>
            <a:ahLst/>
            <a:cxnLst/>
            <a:rect r="r" b="b" t="t" l="l"/>
            <a:pathLst>
              <a:path h="8374957" w="7966678">
                <a:moveTo>
                  <a:pt x="0" y="0"/>
                </a:moveTo>
                <a:lnTo>
                  <a:pt x="7966678" y="0"/>
                </a:lnTo>
                <a:lnTo>
                  <a:pt x="7966678" y="8374957"/>
                </a:lnTo>
                <a:lnTo>
                  <a:pt x="0" y="8374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636" y="942975"/>
            <a:ext cx="4715977" cy="92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b="true" sz="2356" spc="28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BEHAVIOURAL DIAGRAM:</a:t>
            </a:r>
          </a:p>
          <a:p>
            <a:pPr algn="ctr">
              <a:lnSpc>
                <a:spcPts val="3769"/>
              </a:lnSpc>
              <a:spcBef>
                <a:spcPct val="0"/>
              </a:spcBef>
            </a:pPr>
            <a:r>
              <a:rPr lang="en-US" b="true" sz="2356" spc="28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636" y="3139893"/>
            <a:ext cx="6311398" cy="226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Highlights the main interactions between the user and the robot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Covers use cases like starting the robot, detecting obstacles, and reacting to object color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Defines the system’s functional boundaries from the user’s perspective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4217" y="4566507"/>
            <a:ext cx="12734951" cy="4536826"/>
          </a:xfrm>
          <a:custGeom>
            <a:avLst/>
            <a:gdLst/>
            <a:ahLst/>
            <a:cxnLst/>
            <a:rect r="r" b="b" t="t" l="l"/>
            <a:pathLst>
              <a:path h="4536826" w="12734951">
                <a:moveTo>
                  <a:pt x="0" y="0"/>
                </a:moveTo>
                <a:lnTo>
                  <a:pt x="12734952" y="0"/>
                </a:lnTo>
                <a:lnTo>
                  <a:pt x="12734952" y="4536827"/>
                </a:lnTo>
                <a:lnTo>
                  <a:pt x="0" y="4536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3173" y="1111491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STRUCTURAL DIAGRAM: PACKAGE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64217" y="1912056"/>
            <a:ext cx="7091946" cy="1943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Organizes the system into logical groups or modules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Separates functionalities like sensing, control logic, and actuation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Helps manage complexity by structuring related elements together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0832" y="1390719"/>
            <a:ext cx="8877384" cy="7867581"/>
          </a:xfrm>
          <a:custGeom>
            <a:avLst/>
            <a:gdLst/>
            <a:ahLst/>
            <a:cxnLst/>
            <a:rect r="r" b="b" t="t" l="l"/>
            <a:pathLst>
              <a:path h="7867581" w="8877384">
                <a:moveTo>
                  <a:pt x="0" y="0"/>
                </a:moveTo>
                <a:lnTo>
                  <a:pt x="8877383" y="0"/>
                </a:lnTo>
                <a:lnTo>
                  <a:pt x="8877383" y="7867581"/>
                </a:lnTo>
                <a:lnTo>
                  <a:pt x="0" y="7867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636" y="1717269"/>
            <a:ext cx="4715977" cy="92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b="true" sz="2356" spc="28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PARAMATRIC DIAGRAM:</a:t>
            </a:r>
          </a:p>
          <a:p>
            <a:pPr algn="ctr">
              <a:lnSpc>
                <a:spcPts val="376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2636" y="3199862"/>
            <a:ext cx="6311398" cy="1943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Defines relationships between physical parameters of the system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Models constraints like speed, distance, and sensor thresholds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Supports performance analysis and system tuning</a:t>
            </a:r>
          </a:p>
          <a:p>
            <a:pPr algn="l">
              <a:lnSpc>
                <a:spcPts val="259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19654" y="778542"/>
            <a:ext cx="10240370" cy="8729915"/>
          </a:xfrm>
          <a:custGeom>
            <a:avLst/>
            <a:gdLst/>
            <a:ahLst/>
            <a:cxnLst/>
            <a:rect r="r" b="b" t="t" l="l"/>
            <a:pathLst>
              <a:path h="8729915" w="10240370">
                <a:moveTo>
                  <a:pt x="0" y="0"/>
                </a:moveTo>
                <a:lnTo>
                  <a:pt x="10240370" y="0"/>
                </a:lnTo>
                <a:lnTo>
                  <a:pt x="10240370" y="8729916"/>
                </a:lnTo>
                <a:lnTo>
                  <a:pt x="0" y="8729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059" y="923925"/>
            <a:ext cx="5231776" cy="103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b="true" sz="2613" spc="3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BEHAVIOURAL DIAGRAM: SEQUENCE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636" y="2844833"/>
            <a:ext cx="4767199" cy="273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0"/>
              </a:lnSpc>
              <a:spcBef>
                <a:spcPct val="0"/>
              </a:spcBef>
            </a:pPr>
            <a:r>
              <a:rPr lang="en-US" sz="1743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Describes the interaction flow between system components over time</a:t>
            </a:r>
          </a:p>
          <a:p>
            <a:pPr algn="l">
              <a:lnSpc>
                <a:spcPts val="2440"/>
              </a:lnSpc>
              <a:spcBef>
                <a:spcPct val="0"/>
              </a:spcBef>
            </a:pPr>
            <a:r>
              <a:rPr lang="en-US" sz="1743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Shows the sequence of events during line following, obstacle avoidance, and color detection</a:t>
            </a:r>
          </a:p>
          <a:p>
            <a:pPr algn="l">
              <a:lnSpc>
                <a:spcPts val="2440"/>
              </a:lnSpc>
              <a:spcBef>
                <a:spcPct val="0"/>
              </a:spcBef>
            </a:pPr>
            <a:r>
              <a:rPr lang="en-US" sz="1743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Helps visualize timing and message exchange between sensors, controller, and actuators</a:t>
            </a:r>
          </a:p>
          <a:p>
            <a:pPr algn="l">
              <a:lnSpc>
                <a:spcPts val="244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27972" y="1786174"/>
            <a:ext cx="13032056" cy="7232791"/>
          </a:xfrm>
          <a:custGeom>
            <a:avLst/>
            <a:gdLst/>
            <a:ahLst/>
            <a:cxnLst/>
            <a:rect r="r" b="b" t="t" l="l"/>
            <a:pathLst>
              <a:path h="7232791" w="13032056">
                <a:moveTo>
                  <a:pt x="0" y="0"/>
                </a:moveTo>
                <a:lnTo>
                  <a:pt x="13032056" y="0"/>
                </a:lnTo>
                <a:lnTo>
                  <a:pt x="13032056" y="7232791"/>
                </a:lnTo>
                <a:lnTo>
                  <a:pt x="0" y="7232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5231776" cy="50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b="true" sz="2613" spc="3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TINKERCAD SIMULATION: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9236" y="1912997"/>
            <a:ext cx="12247045" cy="7409462"/>
          </a:xfrm>
          <a:custGeom>
            <a:avLst/>
            <a:gdLst/>
            <a:ahLst/>
            <a:cxnLst/>
            <a:rect r="r" b="b" t="t" l="l"/>
            <a:pathLst>
              <a:path h="7409462" w="12247045">
                <a:moveTo>
                  <a:pt x="0" y="0"/>
                </a:moveTo>
                <a:lnTo>
                  <a:pt x="12247046" y="0"/>
                </a:lnTo>
                <a:lnTo>
                  <a:pt x="12247046" y="7409463"/>
                </a:lnTo>
                <a:lnTo>
                  <a:pt x="0" y="7409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037" y="3655802"/>
            <a:ext cx="4767199" cy="1819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0"/>
              </a:lnSpc>
              <a:spcBef>
                <a:spcPct val="0"/>
              </a:spcBef>
            </a:pPr>
            <a:r>
              <a:rPr lang="en-US" sz="1743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Used to verify the timing and logical behavior of the robot’s states</a:t>
            </a:r>
          </a:p>
          <a:p>
            <a:pPr algn="l">
              <a:lnSpc>
                <a:spcPts val="2440"/>
              </a:lnSpc>
              <a:spcBef>
                <a:spcPct val="0"/>
              </a:spcBef>
            </a:pPr>
          </a:p>
          <a:p>
            <a:pPr algn="l">
              <a:lnSpc>
                <a:spcPts val="2440"/>
              </a:lnSpc>
              <a:spcBef>
                <a:spcPct val="0"/>
              </a:spcBef>
            </a:pPr>
            <a:r>
              <a:rPr lang="en-US" sz="1743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Simulates transitions between line following, avoiding, and color handling which follows the State Machine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10624"/>
            <a:ext cx="5231776" cy="50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b="true" sz="2613" spc="3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UPPAAL SIMULATION: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0056" y="2753157"/>
            <a:ext cx="6134877" cy="6268426"/>
          </a:xfrm>
          <a:custGeom>
            <a:avLst/>
            <a:gdLst/>
            <a:ahLst/>
            <a:cxnLst/>
            <a:rect r="r" b="b" t="t" l="l"/>
            <a:pathLst>
              <a:path h="6268426" w="6134877">
                <a:moveTo>
                  <a:pt x="0" y="0"/>
                </a:moveTo>
                <a:lnTo>
                  <a:pt x="6134878" y="0"/>
                </a:lnTo>
                <a:lnTo>
                  <a:pt x="6134878" y="6268426"/>
                </a:lnTo>
                <a:lnTo>
                  <a:pt x="0" y="626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472" y="640414"/>
            <a:ext cx="5963057" cy="6200945"/>
          </a:xfrm>
          <a:custGeom>
            <a:avLst/>
            <a:gdLst/>
            <a:ahLst/>
            <a:cxnLst/>
            <a:rect r="r" b="b" t="t" l="l"/>
            <a:pathLst>
              <a:path h="6200945" w="5963057">
                <a:moveTo>
                  <a:pt x="0" y="0"/>
                </a:moveTo>
                <a:lnTo>
                  <a:pt x="5963056" y="0"/>
                </a:lnTo>
                <a:lnTo>
                  <a:pt x="5963056" y="6200944"/>
                </a:lnTo>
                <a:lnTo>
                  <a:pt x="0" y="6200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73178" y="2820638"/>
            <a:ext cx="6938120" cy="6200945"/>
          </a:xfrm>
          <a:custGeom>
            <a:avLst/>
            <a:gdLst/>
            <a:ahLst/>
            <a:cxnLst/>
            <a:rect r="r" b="b" t="t" l="l"/>
            <a:pathLst>
              <a:path h="6200945" w="6938120">
                <a:moveTo>
                  <a:pt x="0" y="0"/>
                </a:moveTo>
                <a:lnTo>
                  <a:pt x="6938120" y="0"/>
                </a:lnTo>
                <a:lnTo>
                  <a:pt x="6938120" y="6200945"/>
                </a:lnTo>
                <a:lnTo>
                  <a:pt x="0" y="6200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04775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CODE: LOOP, IR AND ULTRASONIC SENSORS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580" y="2234025"/>
            <a:ext cx="7091946" cy="3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IR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92431" y="7022333"/>
            <a:ext cx="7091946" cy="3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Ultrasonic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13327" y="2373190"/>
            <a:ext cx="7091946" cy="3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294" y="2459021"/>
            <a:ext cx="4841874" cy="4005371"/>
          </a:xfrm>
          <a:custGeom>
            <a:avLst/>
            <a:gdLst/>
            <a:ahLst/>
            <a:cxnLst/>
            <a:rect r="r" b="b" t="t" l="l"/>
            <a:pathLst>
              <a:path h="4005371" w="4841874">
                <a:moveTo>
                  <a:pt x="0" y="0"/>
                </a:moveTo>
                <a:lnTo>
                  <a:pt x="4841874" y="0"/>
                </a:lnTo>
                <a:lnTo>
                  <a:pt x="4841874" y="4005372"/>
                </a:lnTo>
                <a:lnTo>
                  <a:pt x="0" y="4005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6841" y="2459021"/>
            <a:ext cx="5019345" cy="4812297"/>
          </a:xfrm>
          <a:custGeom>
            <a:avLst/>
            <a:gdLst/>
            <a:ahLst/>
            <a:cxnLst/>
            <a:rect r="r" b="b" t="t" l="l"/>
            <a:pathLst>
              <a:path h="4812297" w="5019345">
                <a:moveTo>
                  <a:pt x="0" y="0"/>
                </a:moveTo>
                <a:lnTo>
                  <a:pt x="5019345" y="0"/>
                </a:lnTo>
                <a:lnTo>
                  <a:pt x="5019345" y="4812298"/>
                </a:lnTo>
                <a:lnTo>
                  <a:pt x="0" y="4812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00946" y="2322372"/>
            <a:ext cx="6206981" cy="6335623"/>
          </a:xfrm>
          <a:custGeom>
            <a:avLst/>
            <a:gdLst/>
            <a:ahLst/>
            <a:cxnLst/>
            <a:rect r="r" b="b" t="t" l="l"/>
            <a:pathLst>
              <a:path h="6335623" w="6206981">
                <a:moveTo>
                  <a:pt x="0" y="0"/>
                </a:moveTo>
                <a:lnTo>
                  <a:pt x="6206981" y="0"/>
                </a:lnTo>
                <a:lnTo>
                  <a:pt x="6206981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42591"/>
            <a:ext cx="7091946" cy="3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Finding 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23283" y="2005942"/>
            <a:ext cx="7091946" cy="3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Motor Control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21220" y="1730128"/>
            <a:ext cx="7091946" cy="3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Pushing Obstacle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-104775"/>
            <a:ext cx="9614035" cy="10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CODE: CONTROLING MOTORS, FINDING LINE AND PUSHING THE OBSTACLE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0991" y="2767235"/>
            <a:ext cx="14801491" cy="6329551"/>
            <a:chOff x="0" y="0"/>
            <a:chExt cx="19735322" cy="843940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9735322" cy="1410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4"/>
                </a:lnSpc>
              </a:pPr>
              <a:r>
                <a:rPr lang="en-US" sz="2808" spc="561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OVERVIEW</a:t>
              </a:r>
            </a:p>
            <a:p>
              <a:pPr algn="l">
                <a:lnSpc>
                  <a:spcPts val="4494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63779"/>
              <a:ext cx="17650581" cy="6975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92328" indent="-246164" lvl="1">
                <a:lnSpc>
                  <a:spcPts val="3192"/>
                </a:lnSpc>
                <a:buAutoNum type="arabicPeriod" startAt="1"/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Sensor Suite: IR (KY-033), ultrasonic (HC-SR04), and color (TCS3200) sensors enable      real-time environment awareness.</a:t>
              </a:r>
            </a:p>
            <a:p>
              <a:pPr algn="just">
                <a:lnSpc>
                  <a:spcPts val="3192"/>
                </a:lnSpc>
              </a:pPr>
            </a:p>
            <a:p>
              <a:pPr algn="just">
                <a:lnSpc>
                  <a:spcPts val="3192"/>
                </a:lnSpc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2. Adaptive Navigation: Follows line path and dynamically avoids obstacles using</a:t>
              </a:r>
            </a:p>
            <a:p>
              <a:pPr algn="just">
                <a:lnSpc>
                  <a:spcPts val="3192"/>
                </a:lnSpc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ultrasonic Seosor.</a:t>
              </a: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3. Control Core: Arduino Uno R4 WiFi handles sensor data and executes movement logic.</a:t>
              </a: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4. Motor Interface: SBC-MotoDriver2 allows precise, bidirectional control of motors.</a:t>
              </a: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5. Color-Based Action: Detects object color — avoids red, pushes blue, then resumes line</a:t>
              </a: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  <a:r>
                <a:rPr lang="en-US" sz="2280">
                  <a:solidFill>
                    <a:srgbClr val="32466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following</a:t>
              </a:r>
            </a:p>
            <a:p>
              <a:pPr algn="just">
                <a:lnSpc>
                  <a:spcPts val="319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62037" y="2767235"/>
            <a:ext cx="664073" cy="664073"/>
          </a:xfrm>
          <a:custGeom>
            <a:avLst/>
            <a:gdLst/>
            <a:ahLst/>
            <a:cxnLst/>
            <a:rect r="r" b="b" t="t" l="l"/>
            <a:pathLst>
              <a:path h="664073" w="664073">
                <a:moveTo>
                  <a:pt x="0" y="0"/>
                </a:moveTo>
                <a:lnTo>
                  <a:pt x="664073" y="0"/>
                </a:lnTo>
                <a:lnTo>
                  <a:pt x="664073" y="664073"/>
                </a:lnTo>
                <a:lnTo>
                  <a:pt x="0" y="664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066" y="2184837"/>
            <a:ext cx="5333720" cy="5875884"/>
          </a:xfrm>
          <a:custGeom>
            <a:avLst/>
            <a:gdLst/>
            <a:ahLst/>
            <a:cxnLst/>
            <a:rect r="r" b="b" t="t" l="l"/>
            <a:pathLst>
              <a:path h="5875884" w="5333720">
                <a:moveTo>
                  <a:pt x="0" y="0"/>
                </a:moveTo>
                <a:lnTo>
                  <a:pt x="5333720" y="0"/>
                </a:lnTo>
                <a:lnTo>
                  <a:pt x="5333720" y="5875884"/>
                </a:lnTo>
                <a:lnTo>
                  <a:pt x="0" y="5875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93040" y="2194929"/>
            <a:ext cx="6136620" cy="5897142"/>
          </a:xfrm>
          <a:custGeom>
            <a:avLst/>
            <a:gdLst/>
            <a:ahLst/>
            <a:cxnLst/>
            <a:rect r="r" b="b" t="t" l="l"/>
            <a:pathLst>
              <a:path h="5897142" w="6136620">
                <a:moveTo>
                  <a:pt x="0" y="0"/>
                </a:moveTo>
                <a:lnTo>
                  <a:pt x="6136620" y="0"/>
                </a:lnTo>
                <a:lnTo>
                  <a:pt x="6136620" y="5897142"/>
                </a:lnTo>
                <a:lnTo>
                  <a:pt x="0" y="5897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05885" y="2184837"/>
            <a:ext cx="6191421" cy="5922859"/>
          </a:xfrm>
          <a:custGeom>
            <a:avLst/>
            <a:gdLst/>
            <a:ahLst/>
            <a:cxnLst/>
            <a:rect r="r" b="b" t="t" l="l"/>
            <a:pathLst>
              <a:path h="5922859" w="6191421">
                <a:moveTo>
                  <a:pt x="0" y="0"/>
                </a:moveTo>
                <a:lnTo>
                  <a:pt x="6191420" y="0"/>
                </a:lnTo>
                <a:lnTo>
                  <a:pt x="6191420" y="5922860"/>
                </a:lnTo>
                <a:lnTo>
                  <a:pt x="0" y="5922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502640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CODE: PERFORMING COLOR DETECTION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67655"/>
            <a:ext cx="7070659" cy="6367543"/>
          </a:xfrm>
          <a:custGeom>
            <a:avLst/>
            <a:gdLst/>
            <a:ahLst/>
            <a:cxnLst/>
            <a:rect r="r" b="b" t="t" l="l"/>
            <a:pathLst>
              <a:path h="6367543" w="7070659">
                <a:moveTo>
                  <a:pt x="0" y="0"/>
                </a:moveTo>
                <a:lnTo>
                  <a:pt x="7070659" y="0"/>
                </a:lnTo>
                <a:lnTo>
                  <a:pt x="7070659" y="6367543"/>
                </a:lnTo>
                <a:lnTo>
                  <a:pt x="0" y="6367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8174" y="2665896"/>
            <a:ext cx="9092237" cy="6369302"/>
          </a:xfrm>
          <a:custGeom>
            <a:avLst/>
            <a:gdLst/>
            <a:ahLst/>
            <a:cxnLst/>
            <a:rect r="r" b="b" t="t" l="l"/>
            <a:pathLst>
              <a:path h="6369302" w="9092237">
                <a:moveTo>
                  <a:pt x="0" y="0"/>
                </a:moveTo>
                <a:lnTo>
                  <a:pt x="9092238" y="0"/>
                </a:lnTo>
                <a:lnTo>
                  <a:pt x="9092238" y="6369302"/>
                </a:lnTo>
                <a:lnTo>
                  <a:pt x="0" y="6369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502640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CODE: PERFORMING COLOR DETECTION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187" y="713282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WE FACED, FIXED, AND FIGURED OUT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4823" y="1952955"/>
            <a:ext cx="10836245" cy="567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 Simulated the full circuit and logic in Tinkercad, enabling early debugging</a:t>
            </a:r>
          </a:p>
          <a:p>
            <a:pPr algn="l">
              <a:lnSpc>
                <a:spcPts val="3472"/>
              </a:lnSpc>
              <a:spcBef>
                <a:spcPct val="0"/>
              </a:spcBef>
            </a:pPr>
          </a:p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Verified state transitions using UPPAAL, ensuring reliable system behavior</a:t>
            </a:r>
          </a:p>
          <a:p>
            <a:pPr algn="l">
              <a:lnSpc>
                <a:spcPts val="3472"/>
              </a:lnSpc>
              <a:spcBef>
                <a:spcPct val="0"/>
              </a:spcBef>
            </a:pPr>
          </a:p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Faced IR sensor issues—learned sensitivity varies across surfaces</a:t>
            </a:r>
          </a:p>
          <a:p>
            <a:pPr algn="l">
              <a:lnSpc>
                <a:spcPts val="3472"/>
              </a:lnSpc>
              <a:spcBef>
                <a:spcPct val="0"/>
              </a:spcBef>
            </a:pPr>
          </a:p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Used AI to analyze color sensor frequency and identify working thresholds</a:t>
            </a:r>
          </a:p>
          <a:p>
            <a:pPr algn="l">
              <a:lnSpc>
                <a:spcPts val="3472"/>
              </a:lnSpc>
              <a:spcBef>
                <a:spcPct val="0"/>
              </a:spcBef>
            </a:pPr>
          </a:p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Overcame challenges through testing, tuning, and sensor-specific adjustments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2463" y="3522398"/>
            <a:ext cx="9479312" cy="60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4521" spc="904">
                <a:solidFill>
                  <a:srgbClr val="324664"/>
                </a:solidFill>
                <a:latin typeface="Kudryashev Display Sans"/>
                <a:ea typeface="Kudryashev Display Sans"/>
                <a:cs typeface="Kudryashev Display Sans"/>
                <a:sym typeface="Kudryashev Display Sans"/>
              </a:rPr>
              <a:t>THANK YOU VERY MUCH!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82463" y="5229967"/>
            <a:ext cx="10836245" cy="173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2"/>
              </a:lnSpc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Refrences: </a:t>
            </a:r>
          </a:p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Github: https://github.com/Md-helaluddin/D4---Prototyping</a:t>
            </a:r>
          </a:p>
          <a:p>
            <a:pPr algn="l">
              <a:lnSpc>
                <a:spcPts val="3472"/>
              </a:lnSpc>
              <a:spcBef>
                <a:spcPct val="0"/>
              </a:spcBef>
            </a:pPr>
            <a:r>
              <a:rPr lang="en-US" sz="2480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Tinkercad: https://www.tinkercad.com/things/hqYCjAoHVhd-frantic-gaaris-curcan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286" y="1128394"/>
            <a:ext cx="7838089" cy="4183580"/>
          </a:xfrm>
          <a:custGeom>
            <a:avLst/>
            <a:gdLst/>
            <a:ahLst/>
            <a:cxnLst/>
            <a:rect r="r" b="b" t="t" l="l"/>
            <a:pathLst>
              <a:path h="4183580" w="7838089">
                <a:moveTo>
                  <a:pt x="0" y="0"/>
                </a:moveTo>
                <a:lnTo>
                  <a:pt x="7838089" y="0"/>
                </a:lnTo>
                <a:lnTo>
                  <a:pt x="7838089" y="4183580"/>
                </a:lnTo>
                <a:lnTo>
                  <a:pt x="0" y="418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4153" y="1365648"/>
            <a:ext cx="5120358" cy="7892652"/>
          </a:xfrm>
          <a:custGeom>
            <a:avLst/>
            <a:gdLst/>
            <a:ahLst/>
            <a:cxnLst/>
            <a:rect r="r" b="b" t="t" l="l"/>
            <a:pathLst>
              <a:path h="7892652" w="5120358">
                <a:moveTo>
                  <a:pt x="0" y="0"/>
                </a:moveTo>
                <a:lnTo>
                  <a:pt x="5120358" y="0"/>
                </a:lnTo>
                <a:lnTo>
                  <a:pt x="5120358" y="7892652"/>
                </a:lnTo>
                <a:lnTo>
                  <a:pt x="0" y="7892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32939" y="5696703"/>
            <a:ext cx="6237765" cy="3714950"/>
          </a:xfrm>
          <a:custGeom>
            <a:avLst/>
            <a:gdLst/>
            <a:ahLst/>
            <a:cxnLst/>
            <a:rect r="r" b="b" t="t" l="l"/>
            <a:pathLst>
              <a:path h="3714950" w="6237765">
                <a:moveTo>
                  <a:pt x="0" y="0"/>
                </a:moveTo>
                <a:lnTo>
                  <a:pt x="6237765" y="0"/>
                </a:lnTo>
                <a:lnTo>
                  <a:pt x="6237765" y="3714950"/>
                </a:lnTo>
                <a:lnTo>
                  <a:pt x="0" y="371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657" r="0" b="-1065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542589"/>
            <a:ext cx="3373047" cy="47625"/>
            <a:chOff x="0" y="0"/>
            <a:chExt cx="988723" cy="13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8723" cy="13960"/>
            </a:xfrm>
            <a:custGeom>
              <a:avLst/>
              <a:gdLst/>
              <a:ahLst/>
              <a:cxnLst/>
              <a:rect r="r" b="b" t="t" l="l"/>
              <a:pathLst>
                <a:path h="13960" w="988723">
                  <a:moveTo>
                    <a:pt x="0" y="0"/>
                  </a:moveTo>
                  <a:lnTo>
                    <a:pt x="988723" y="0"/>
                  </a:lnTo>
                  <a:lnTo>
                    <a:pt x="988723" y="13960"/>
                  </a:lnTo>
                  <a:lnTo>
                    <a:pt x="0" y="13960"/>
                  </a:lnTo>
                  <a:close/>
                </a:path>
              </a:pathLst>
            </a:custGeom>
            <a:solidFill>
              <a:srgbClr val="392E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88723" cy="52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374967"/>
            <a:ext cx="3401378" cy="142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2400" spc="29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USAGE OF G</a:t>
            </a:r>
            <a:r>
              <a:rPr lang="en-US" b="true" sz="2400" spc="29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ITHUB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2400" spc="29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PROFESSIONALLY :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128375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7104" y="3222850"/>
            <a:ext cx="8272196" cy="5332755"/>
          </a:xfrm>
          <a:custGeom>
            <a:avLst/>
            <a:gdLst/>
            <a:ahLst/>
            <a:cxnLst/>
            <a:rect r="r" b="b" t="t" l="l"/>
            <a:pathLst>
              <a:path h="5332755" w="8272196">
                <a:moveTo>
                  <a:pt x="0" y="0"/>
                </a:moveTo>
                <a:lnTo>
                  <a:pt x="8272196" y="0"/>
                </a:lnTo>
                <a:lnTo>
                  <a:pt x="8272196" y="5332755"/>
                </a:lnTo>
                <a:lnTo>
                  <a:pt x="0" y="533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22850"/>
            <a:ext cx="7532498" cy="5611202"/>
          </a:xfrm>
          <a:custGeom>
            <a:avLst/>
            <a:gdLst/>
            <a:ahLst/>
            <a:cxnLst/>
            <a:rect r="r" b="b" t="t" l="l"/>
            <a:pathLst>
              <a:path h="5611202" w="7532498">
                <a:moveTo>
                  <a:pt x="0" y="0"/>
                </a:moveTo>
                <a:lnTo>
                  <a:pt x="7532498" y="0"/>
                </a:lnTo>
                <a:lnTo>
                  <a:pt x="7532498" y="5611202"/>
                </a:lnTo>
                <a:lnTo>
                  <a:pt x="0" y="5611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9286" y="713282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3D DESIGN OF IR AND MOTOR HOLDER: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3737" y="1691717"/>
            <a:ext cx="1661888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Designed custom 3D models for the IR sensor mount and motor holder using SolidWorks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Ensured precise fitting and stability by aligning dimensions with actual hardware components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39949" y="8935085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Motor Holder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07654" y="8653394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IR Holder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97998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832" y="4218057"/>
            <a:ext cx="8711489" cy="4686823"/>
          </a:xfrm>
          <a:custGeom>
            <a:avLst/>
            <a:gdLst/>
            <a:ahLst/>
            <a:cxnLst/>
            <a:rect r="r" b="b" t="t" l="l"/>
            <a:pathLst>
              <a:path h="4686823" w="8711489">
                <a:moveTo>
                  <a:pt x="0" y="0"/>
                </a:moveTo>
                <a:lnTo>
                  <a:pt x="8711489" y="0"/>
                </a:lnTo>
                <a:lnTo>
                  <a:pt x="8711489" y="4686823"/>
                </a:lnTo>
                <a:lnTo>
                  <a:pt x="0" y="46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17367" y="4353259"/>
            <a:ext cx="6341933" cy="3687170"/>
          </a:xfrm>
          <a:custGeom>
            <a:avLst/>
            <a:gdLst/>
            <a:ahLst/>
            <a:cxnLst/>
            <a:rect r="r" b="b" t="t" l="l"/>
            <a:pathLst>
              <a:path h="3687170" w="6341933">
                <a:moveTo>
                  <a:pt x="0" y="0"/>
                </a:moveTo>
                <a:lnTo>
                  <a:pt x="6341933" y="0"/>
                </a:lnTo>
                <a:lnTo>
                  <a:pt x="6341933" y="3687170"/>
                </a:lnTo>
                <a:lnTo>
                  <a:pt x="0" y="3687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9286" y="732332"/>
            <a:ext cx="9614035" cy="91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b="true" sz="2369" spc="28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3D DESIGN OF ADDITIONAL COMPONENT AND BREADBOARD HOLDER: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4868"/>
            <a:ext cx="1661888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Created 3D models for a breadboard-battery holder and an additional support bracket for firm motor mounting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Improved overall hardware stability and wiring management through custom SolidWorks designs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1547" y="8954329"/>
            <a:ext cx="337919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Bread Board and Battery Holder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98739" y="8308737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Additional Motor Holder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9001" y="2369905"/>
            <a:ext cx="12529998" cy="7016799"/>
          </a:xfrm>
          <a:custGeom>
            <a:avLst/>
            <a:gdLst/>
            <a:ahLst/>
            <a:cxnLst/>
            <a:rect r="r" b="b" t="t" l="l"/>
            <a:pathLst>
              <a:path h="7016799" w="12529998">
                <a:moveTo>
                  <a:pt x="0" y="0"/>
                </a:moveTo>
                <a:lnTo>
                  <a:pt x="12529998" y="0"/>
                </a:lnTo>
                <a:lnTo>
                  <a:pt x="12529998" y="7016799"/>
                </a:lnTo>
                <a:lnTo>
                  <a:pt x="0" y="7016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859" y="713282"/>
            <a:ext cx="9304317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REQUIREMENT DIAGRAM(FUNCTIONAL):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286" y="1379940"/>
            <a:ext cx="16618883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This diagram has been used to define and organize the system requirements for line following and obstacle avoidance, ensuring all functional goals are clearly specified and traceable.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4487" y="2700198"/>
            <a:ext cx="11139026" cy="6558102"/>
          </a:xfrm>
          <a:custGeom>
            <a:avLst/>
            <a:gdLst/>
            <a:ahLst/>
            <a:cxnLst/>
            <a:rect r="r" b="b" t="t" l="l"/>
            <a:pathLst>
              <a:path h="6558102" w="11139026">
                <a:moveTo>
                  <a:pt x="0" y="0"/>
                </a:moveTo>
                <a:lnTo>
                  <a:pt x="11139026" y="0"/>
                </a:lnTo>
                <a:lnTo>
                  <a:pt x="11139026" y="6558102"/>
                </a:lnTo>
                <a:lnTo>
                  <a:pt x="0" y="6558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286" y="713282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REQUIREMENT DIAGRAM(NON-FUNCTIONAL):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286" y="1455738"/>
            <a:ext cx="17039214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This diagram has been used to capture non-functional requirements such as performance, reliability, and usability, ensuring the system meets quality expectations.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33769" y="2318811"/>
            <a:ext cx="9612458" cy="7293452"/>
          </a:xfrm>
          <a:custGeom>
            <a:avLst/>
            <a:gdLst/>
            <a:ahLst/>
            <a:cxnLst/>
            <a:rect r="r" b="b" t="t" l="l"/>
            <a:pathLst>
              <a:path h="7293452" w="9612458">
                <a:moveTo>
                  <a:pt x="0" y="0"/>
                </a:moveTo>
                <a:lnTo>
                  <a:pt x="9612458" y="0"/>
                </a:lnTo>
                <a:lnTo>
                  <a:pt x="9612458" y="7293452"/>
                </a:lnTo>
                <a:lnTo>
                  <a:pt x="0" y="7293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" r="0" b="-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286" y="713282"/>
            <a:ext cx="9614035" cy="5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STRUCTURAL DIAGRAM: BLOCK DEFINITION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286" y="1515135"/>
            <a:ext cx="1661888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This diagram has been used to represent the structural layout of the robot system, including sensors, controller, motor driver, and actuators, along with their relationships.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82582" y="819957"/>
            <a:ext cx="6676839" cy="8438343"/>
          </a:xfrm>
          <a:custGeom>
            <a:avLst/>
            <a:gdLst/>
            <a:ahLst/>
            <a:cxnLst/>
            <a:rect r="r" b="b" t="t" l="l"/>
            <a:pathLst>
              <a:path h="8438343" w="6676839">
                <a:moveTo>
                  <a:pt x="0" y="0"/>
                </a:moveTo>
                <a:lnTo>
                  <a:pt x="6676839" y="0"/>
                </a:lnTo>
                <a:lnTo>
                  <a:pt x="6676839" y="8438343"/>
                </a:lnTo>
                <a:lnTo>
                  <a:pt x="0" y="8438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900" y="923925"/>
            <a:ext cx="5543460" cy="10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  <a:spcBef>
                <a:spcPct val="0"/>
              </a:spcBef>
            </a:pPr>
            <a:r>
              <a:rPr lang="en-US" b="true" sz="2769" spc="33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STRUCTURAL DIAGRAM: INTERNAL BLOCK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9900" y="3038532"/>
            <a:ext cx="6730040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</a:t>
            </a: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Shows internal component interactions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Includes arduino, sensors, controller, motor driver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 • Covers line following, color detection, and obstacle avoidance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797" y="9107533"/>
            <a:ext cx="928062" cy="1006773"/>
          </a:xfrm>
          <a:custGeom>
            <a:avLst/>
            <a:gdLst/>
            <a:ahLst/>
            <a:cxnLst/>
            <a:rect r="r" b="b" t="t" l="l"/>
            <a:pathLst>
              <a:path h="1006773" w="928062">
                <a:moveTo>
                  <a:pt x="0" y="0"/>
                </a:moveTo>
                <a:lnTo>
                  <a:pt x="928061" y="0"/>
                </a:lnTo>
                <a:lnTo>
                  <a:pt x="928061" y="1006773"/>
                </a:lnTo>
                <a:lnTo>
                  <a:pt x="0" y="1006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791091"/>
            <a:ext cx="337919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7161C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DAGrIUElVoY</dc:identifier>
  <dcterms:modified xsi:type="dcterms:W3CDTF">2011-08-01T06:04:30Z</dcterms:modified>
  <cp:revision>1</cp:revision>
  <dc:title>Md Helal Uddin</dc:title>
</cp:coreProperties>
</file>