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11"/>
  </p:notesMasterIdLst>
  <p:sldIdLst>
    <p:sldId id="269" r:id="rId2"/>
    <p:sldId id="257" r:id="rId3"/>
    <p:sldId id="260" r:id="rId4"/>
    <p:sldId id="258" r:id="rId5"/>
    <p:sldId id="261" r:id="rId6"/>
    <p:sldId id="262" r:id="rId7"/>
    <p:sldId id="263" r:id="rId8"/>
    <p:sldId id="265"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460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516" y="49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D33A2B-7040-4BC3-9078-0673149B5F7D}" type="datetimeFigureOut">
              <a:rPr lang="en-US" smtClean="0"/>
              <a:pPr/>
              <a:t>7/29/2022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48E0AD-32E2-4028-8EFF-D603AE40409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3d6a3665d1_1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3d6a3665d1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48E0AD-32E2-4028-8EFF-D603AE404096}"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8E0871E-F5BE-4CF3-B26A-75B0CAFB256A}" type="datetimeFigureOut">
              <a:rPr lang="en-US" smtClean="0"/>
              <a:pPr/>
              <a:t>7/29/2022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10D43F3-CCCA-4B37-9454-576B3BCD25F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E0871E-F5BE-4CF3-B26A-75B0CAFB256A}" type="datetimeFigureOut">
              <a:rPr lang="en-US" smtClean="0"/>
              <a:pPr/>
              <a:t>7/29/2022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10D43F3-CCCA-4B37-9454-576B3BCD25F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E0871E-F5BE-4CF3-B26A-75B0CAFB256A}" type="datetimeFigureOut">
              <a:rPr lang="en-US" smtClean="0"/>
              <a:pPr/>
              <a:t>7/29/2022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10D43F3-CCCA-4B37-9454-576B3BCD25F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E0871E-F5BE-4CF3-B26A-75B0CAFB256A}" type="datetimeFigureOut">
              <a:rPr lang="en-US" smtClean="0"/>
              <a:pPr/>
              <a:t>7/29/2022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10D43F3-CCCA-4B37-9454-576B3BCD25F7}"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8E0871E-F5BE-4CF3-B26A-75B0CAFB256A}" type="datetimeFigureOut">
              <a:rPr lang="en-US" smtClean="0"/>
              <a:pPr/>
              <a:t>7/29/2022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10D43F3-CCCA-4B37-9454-576B3BCD25F7}"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8E0871E-F5BE-4CF3-B26A-75B0CAFB256A}" type="datetimeFigureOut">
              <a:rPr lang="en-US" smtClean="0"/>
              <a:pPr/>
              <a:t>7/29/2022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10D43F3-CCCA-4B37-9454-576B3BCD25F7}"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8E0871E-F5BE-4CF3-B26A-75B0CAFB256A}" type="datetimeFigureOut">
              <a:rPr lang="en-US" smtClean="0"/>
              <a:pPr/>
              <a:t>7/29/2022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10D43F3-CCCA-4B37-9454-576B3BCD25F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8E0871E-F5BE-4CF3-B26A-75B0CAFB256A}" type="datetimeFigureOut">
              <a:rPr lang="en-US" smtClean="0"/>
              <a:pPr/>
              <a:t>7/29/2022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10D43F3-CCCA-4B37-9454-576B3BCD25F7}"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8E0871E-F5BE-4CF3-B26A-75B0CAFB256A}" type="datetimeFigureOut">
              <a:rPr lang="en-US" smtClean="0"/>
              <a:pPr/>
              <a:t>7/29/2022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10D43F3-CCCA-4B37-9454-576B3BCD25F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8E0871E-F5BE-4CF3-B26A-75B0CAFB256A}" type="datetimeFigureOut">
              <a:rPr lang="en-US" smtClean="0"/>
              <a:pPr/>
              <a:t>7/29/2022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10D43F3-CCCA-4B37-9454-576B3BCD25F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8E0871E-F5BE-4CF3-B26A-75B0CAFB256A}" type="datetimeFigureOut">
              <a:rPr lang="en-US" smtClean="0"/>
              <a:pPr/>
              <a:t>7/29/2022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10D43F3-CCCA-4B37-9454-576B3BCD25F7}"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8E0871E-F5BE-4CF3-B26A-75B0CAFB256A}" type="datetimeFigureOut">
              <a:rPr lang="en-US" smtClean="0"/>
              <a:pPr/>
              <a:t>7/29/2022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10D43F3-CCCA-4B37-9454-576B3BCD25F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cene3d>
            <a:camera prst="perspectiveLeft"/>
            <a:lightRig rig="threePt" dir="t"/>
          </a:scene3d>
        </p:spPr>
        <p:txBody>
          <a:bodyPr>
            <a:normAutofit/>
          </a:bodyPr>
          <a:lstStyle/>
          <a:p>
            <a:pPr algn="ctr"/>
            <a:r>
              <a:rPr lang="en-US" sz="3200" dirty="0" smtClean="0">
                <a:solidFill>
                  <a:srgbClr val="FF0000"/>
                </a:solidFill>
                <a:latin typeface="Gill Sans MT" pitchFamily="34" charset="0"/>
              </a:rPr>
              <a:t>INSTRUMENT CLUSTER</a:t>
            </a:r>
            <a:endParaRPr lang="en-US" sz="3200" dirty="0">
              <a:solidFill>
                <a:srgbClr val="FF0000"/>
              </a:solidFill>
              <a:latin typeface="Gill Sans MT" pitchFamily="34" charset="0"/>
            </a:endParaRPr>
          </a:p>
        </p:txBody>
      </p:sp>
      <p:pic>
        <p:nvPicPr>
          <p:cNvPr id="7" name="Content Placeholder 6" descr="ic.jpg"/>
          <p:cNvPicPr>
            <a:picLocks noGrp="1" noChangeAspect="1"/>
          </p:cNvPicPr>
          <p:nvPr>
            <p:ph sz="quarter" idx="2"/>
          </p:nvPr>
        </p:nvPicPr>
        <p:blipFill>
          <a:blip r:embed="rId2"/>
          <a:stretch>
            <a:fillRect/>
          </a:stretch>
        </p:blipFill>
        <p:spPr>
          <a:xfrm>
            <a:off x="457199" y="1828800"/>
            <a:ext cx="4564431" cy="2057400"/>
          </a:xfrm>
        </p:spPr>
      </p:pic>
      <p:sp>
        <p:nvSpPr>
          <p:cNvPr id="6" name="Content Placeholder 5"/>
          <p:cNvSpPr>
            <a:spLocks noGrp="1"/>
          </p:cNvSpPr>
          <p:nvPr>
            <p:ph sz="quarter" idx="4"/>
          </p:nvPr>
        </p:nvSpPr>
        <p:spPr>
          <a:xfrm>
            <a:off x="5029200" y="3962400"/>
            <a:ext cx="3657600" cy="2438400"/>
          </a:xfrm>
        </p:spPr>
        <p:txBody>
          <a:bodyPr/>
          <a:lstStyle/>
          <a:p>
            <a:pPr>
              <a:buNone/>
            </a:pPr>
            <a:r>
              <a:rPr lang="en-US" b="1" u="sng" dirty="0" smtClean="0">
                <a:solidFill>
                  <a:schemeClr val="accent1">
                    <a:lumMod val="75000"/>
                  </a:schemeClr>
                </a:solidFill>
                <a:latin typeface="Gill Sans MT" pitchFamily="34" charset="0"/>
              </a:rPr>
              <a:t>PRESENTED BY,</a:t>
            </a:r>
          </a:p>
          <a:p>
            <a:pPr>
              <a:buNone/>
            </a:pPr>
            <a:r>
              <a:rPr lang="en-US" dirty="0" smtClean="0"/>
              <a:t>		</a:t>
            </a:r>
            <a:r>
              <a:rPr lang="en-US" dirty="0" smtClean="0">
                <a:latin typeface="Gill Sans MT" pitchFamily="34" charset="0"/>
              </a:rPr>
              <a:t>Ravi Chandran</a:t>
            </a:r>
          </a:p>
          <a:p>
            <a:pPr>
              <a:buNone/>
            </a:pPr>
            <a:r>
              <a:rPr lang="en-US" dirty="0" smtClean="0">
                <a:latin typeface="Gill Sans MT" pitchFamily="34" charset="0"/>
              </a:rPr>
              <a:t>		Rutuja Harpale</a:t>
            </a:r>
          </a:p>
          <a:p>
            <a:pPr>
              <a:buNone/>
            </a:pPr>
            <a:r>
              <a:rPr lang="en-US" dirty="0" smtClean="0">
                <a:latin typeface="Gill Sans MT" pitchFamily="34" charset="0"/>
              </a:rPr>
              <a:t>		Shyam Rajapur</a:t>
            </a:r>
          </a:p>
          <a:p>
            <a:pPr>
              <a:buNone/>
            </a:pPr>
            <a:r>
              <a:rPr lang="en-US" dirty="0" smtClean="0">
                <a:latin typeface="Gill Sans MT" pitchFamily="34" charset="0"/>
              </a:rPr>
              <a:t>		Waseem Khan </a:t>
            </a:r>
            <a:endParaRPr lang="en-US" dirty="0">
              <a:latin typeface="Gill Sans MT" pitchFamily="34" charset="0"/>
            </a:endParaRPr>
          </a:p>
        </p:txBody>
      </p:sp>
    </p:spTree>
  </p:cSld>
  <p:clrMapOvr>
    <a:masterClrMapping/>
  </p:clrMapOvr>
  <p:transition spd="med">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1"/>
          <a:ext cx="9144000" cy="6857998"/>
        </p:xfrm>
        <a:graphic>
          <a:graphicData uri="http://schemas.openxmlformats.org/drawingml/2006/table">
            <a:tbl>
              <a:tblPr/>
              <a:tblGrid>
                <a:gridCol w="797349"/>
                <a:gridCol w="805403"/>
                <a:gridCol w="4746502"/>
                <a:gridCol w="1202734"/>
                <a:gridCol w="451025"/>
                <a:gridCol w="536936"/>
                <a:gridCol w="604051"/>
              </a:tblGrid>
              <a:tr h="214312">
                <a:tc>
                  <a:txBody>
                    <a:bodyPr/>
                    <a:lstStyle/>
                    <a:p>
                      <a:pPr algn="ctr" fontAlgn="b"/>
                      <a:r>
                        <a:rPr lang="en-US" sz="800" b="1" i="0" u="none" strike="noStrike">
                          <a:solidFill>
                            <a:srgbClr val="000000"/>
                          </a:solidFill>
                          <a:latin typeface="Calibri"/>
                        </a:rPr>
                        <a:t>Requirement ID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800" b="1" i="0" u="none" strike="noStrike">
                          <a:solidFill>
                            <a:srgbClr val="000000"/>
                          </a:solidFill>
                          <a:latin typeface="Calibri"/>
                        </a:rPr>
                        <a:t>Type</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b"/>
                      <a:r>
                        <a:rPr lang="en-US" sz="800" b="1" i="0" u="none" strike="noStrike">
                          <a:solidFill>
                            <a:srgbClr val="000000"/>
                          </a:solidFill>
                          <a:latin typeface="Calibri"/>
                        </a:rPr>
                        <a:t>Object Text</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b"/>
                      <a:r>
                        <a:rPr lang="en-US" sz="800" b="1" i="0" u="none" strike="noStrike">
                          <a:solidFill>
                            <a:srgbClr val="000000"/>
                          </a:solidFill>
                          <a:latin typeface="Calibri"/>
                        </a:rPr>
                        <a:t>Status</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b"/>
                      <a:r>
                        <a:rPr lang="en-US" sz="800" b="1" i="0" u="none" strike="noStrike">
                          <a:solidFill>
                            <a:srgbClr val="000000"/>
                          </a:solidFill>
                          <a:latin typeface="Calibri"/>
                        </a:rPr>
                        <a:t>Task ID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b"/>
                      <a:r>
                        <a:rPr lang="en-US" sz="800" b="1" i="0" u="none" strike="noStrike">
                          <a:solidFill>
                            <a:srgbClr val="000000"/>
                          </a:solidFill>
                          <a:latin typeface="Calibri"/>
                        </a:rPr>
                        <a:t>Review ID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b"/>
                      <a:r>
                        <a:rPr lang="en-US" sz="800" b="1" i="0" u="none" strike="noStrike">
                          <a:solidFill>
                            <a:srgbClr val="000000"/>
                          </a:solidFill>
                          <a:latin typeface="Calibri"/>
                        </a:rPr>
                        <a:t>Remarks</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r>
              <a:tr h="214312">
                <a:tc>
                  <a:txBody>
                    <a:bodyPr/>
                    <a:lstStyle/>
                    <a:p>
                      <a:pPr algn="ctr" fontAlgn="t"/>
                      <a:r>
                        <a:rPr lang="en-US" sz="800" b="1" i="0" u="none" strike="noStrike">
                          <a:solidFill>
                            <a:srgbClr val="000000"/>
                          </a:solidFill>
                          <a:latin typeface="Calibri"/>
                        </a:rPr>
                        <a:t> </a:t>
                      </a:r>
                    </a:p>
                  </a:txBody>
                  <a:tcPr marL="7072" marR="7072" marT="70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l" fontAlgn="ctr"/>
                      <a:r>
                        <a:rPr lang="en-US" sz="800" b="1" i="0" u="none" strike="noStrike">
                          <a:solidFill>
                            <a:srgbClr val="000000"/>
                          </a:solidFill>
                          <a:latin typeface="Calibri"/>
                        </a:rPr>
                        <a:t>Heading</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l" fontAlgn="b"/>
                      <a:r>
                        <a:rPr lang="en-US" sz="800" b="1" i="0" u="none" strike="noStrike">
                          <a:solidFill>
                            <a:srgbClr val="000000"/>
                          </a:solidFill>
                          <a:latin typeface="Calibri"/>
                        </a:rPr>
                        <a:t>Instrument cluster functionality</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n-US" sz="800" b="0" i="0" u="none" strike="noStrike">
                          <a:solidFill>
                            <a:srgbClr val="000000"/>
                          </a:solidFill>
                          <a:latin typeface="Calibri"/>
                        </a:rPr>
                        <a:t>1</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214312">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1" i="0" u="none" strike="noStrike">
                          <a:solidFill>
                            <a:srgbClr val="000000"/>
                          </a:solidFill>
                          <a:latin typeface="Calibri"/>
                        </a:rPr>
                        <a:t>Definition </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b"/>
                      <a:r>
                        <a:rPr lang="en-US" sz="800" b="0" i="0" u="none" strike="noStrike">
                          <a:solidFill>
                            <a:srgbClr val="000000"/>
                          </a:solidFill>
                          <a:latin typeface="Calibri"/>
                        </a:rPr>
                        <a:t>IC is one of the node in CAN bus</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Proposed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1</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4312">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US" sz="800" b="1" i="0" u="none" strike="noStrike">
                          <a:solidFill>
                            <a:srgbClr val="000000"/>
                          </a:solidFill>
                          <a:latin typeface="Calibri"/>
                        </a:rPr>
                        <a:t>Comments</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l" fontAlgn="b"/>
                      <a:r>
                        <a:rPr lang="en-US" sz="800" b="0" i="0" u="none" strike="noStrike">
                          <a:solidFill>
                            <a:srgbClr val="000000"/>
                          </a:solidFill>
                          <a:latin typeface="Calibri"/>
                        </a:rPr>
                        <a:t>purpose of IC is to  indicate /Inform the vehicle status to driver</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Proposed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1</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4312">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l" fontAlgn="b"/>
                      <a:r>
                        <a:rPr lang="en-US" sz="800" b="0" i="0" u="none" strike="noStrike">
                          <a:solidFill>
                            <a:srgbClr val="000000"/>
                          </a:solidFill>
                          <a:latin typeface="Calibri"/>
                        </a:rPr>
                        <a:t>CAN tranceiver message has warning lamp request bit from another node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Proposed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1</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4312">
                <a:tc>
                  <a:txBody>
                    <a:bodyPr/>
                    <a:lstStyle/>
                    <a:p>
                      <a:pPr algn="ctr" fontAlgn="t"/>
                      <a:r>
                        <a:rPr lang="en-US" sz="800" b="1" i="0" u="none" strike="noStrike">
                          <a:solidFill>
                            <a:srgbClr val="000000"/>
                          </a:solidFill>
                          <a:latin typeface="Calibri"/>
                        </a:rPr>
                        <a:t>IC_0x01</a:t>
                      </a:r>
                    </a:p>
                  </a:txBody>
                  <a:tcPr marL="7072" marR="7072" marT="70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14">
                  <a:txBody>
                    <a:bodyPr/>
                    <a:lstStyle/>
                    <a:p>
                      <a:pPr algn="ctr" fontAlgn="ctr"/>
                      <a:r>
                        <a:rPr lang="en-US" sz="800" b="1" i="0" u="none" strike="noStrike">
                          <a:solidFill>
                            <a:srgbClr val="000000"/>
                          </a:solidFill>
                          <a:latin typeface="Calibri"/>
                        </a:rPr>
                        <a:t>Requirements</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l" fontAlgn="ctr"/>
                      <a:r>
                        <a:rPr lang="en-US" sz="800" b="0" i="0" u="none" strike="noStrike">
                          <a:solidFill>
                            <a:srgbClr val="000000"/>
                          </a:solidFill>
                          <a:latin typeface="Calibri"/>
                        </a:rPr>
                        <a:t> IC  ECU will recieve the warning lamp status based on CAN data received from (OCS and CC)</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Proposed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1</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312">
                <a:tc>
                  <a:txBody>
                    <a:bodyPr/>
                    <a:lstStyle/>
                    <a:p>
                      <a:pPr algn="ctr" fontAlgn="t"/>
                      <a:r>
                        <a:rPr lang="en-US" sz="800" b="1" i="0" u="none" strike="noStrike">
                          <a:solidFill>
                            <a:srgbClr val="000000"/>
                          </a:solidFill>
                          <a:latin typeface="Calibri"/>
                        </a:rPr>
                        <a:t>IC_0x02</a:t>
                      </a:r>
                    </a:p>
                  </a:txBody>
                  <a:tcPr marL="7072" marR="7072" marT="70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a:txBody>
                    <a:bodyPr/>
                    <a:lstStyle/>
                    <a:p>
                      <a:pPr algn="l" fontAlgn="ctr"/>
                      <a:r>
                        <a:rPr lang="en-US" sz="800" b="0" i="0" u="none" strike="noStrike">
                          <a:solidFill>
                            <a:srgbClr val="000000"/>
                          </a:solidFill>
                          <a:latin typeface="Calibri"/>
                        </a:rPr>
                        <a:t>CAN Message format shall be as per CC and OCS requirement.</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Proposed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1</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312">
                <a:tc>
                  <a:txBody>
                    <a:bodyPr/>
                    <a:lstStyle/>
                    <a:p>
                      <a:pPr algn="ctr" fontAlgn="t"/>
                      <a:r>
                        <a:rPr lang="en-US" sz="800" b="1" i="0" u="none" strike="noStrike">
                          <a:solidFill>
                            <a:srgbClr val="000000"/>
                          </a:solidFill>
                          <a:latin typeface="Calibri"/>
                        </a:rPr>
                        <a:t>IC_0x03</a:t>
                      </a:r>
                    </a:p>
                  </a:txBody>
                  <a:tcPr marL="7072" marR="7072" marT="70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a:txBody>
                    <a:bodyPr/>
                    <a:lstStyle/>
                    <a:p>
                      <a:pPr algn="l" fontAlgn="ctr"/>
                      <a:r>
                        <a:rPr lang="en-US" sz="800" b="0" i="0" u="none" strike="noStrike">
                          <a:solidFill>
                            <a:srgbClr val="000000"/>
                          </a:solidFill>
                          <a:latin typeface="Calibri"/>
                        </a:rPr>
                        <a:t>IC node works normally for 8-16 Volts and maximum current 2 Amps.</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Proposed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1</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312">
                <a:tc>
                  <a:txBody>
                    <a:bodyPr/>
                    <a:lstStyle/>
                    <a:p>
                      <a:pPr algn="ctr" fontAlgn="t"/>
                      <a:r>
                        <a:rPr lang="en-US" sz="800" b="1" i="0" u="none" strike="noStrike">
                          <a:solidFill>
                            <a:srgbClr val="000000"/>
                          </a:solidFill>
                          <a:latin typeface="Calibri"/>
                        </a:rPr>
                        <a:t>IC_0x04</a:t>
                      </a:r>
                    </a:p>
                  </a:txBody>
                  <a:tcPr marL="7072" marR="7072" marT="70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a:txBody>
                    <a:bodyPr/>
                    <a:lstStyle/>
                    <a:p>
                      <a:pPr algn="l" fontAlgn="ctr"/>
                      <a:r>
                        <a:rPr lang="en-US" sz="800" b="0" i="0" u="none" strike="noStrike" dirty="0">
                          <a:solidFill>
                            <a:srgbClr val="000000"/>
                          </a:solidFill>
                          <a:latin typeface="Calibri"/>
                        </a:rPr>
                        <a:t>IC node will switch on system warning lamp based on message received from (CC, OCS)</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Proposed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1</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8626">
                <a:tc>
                  <a:txBody>
                    <a:bodyPr/>
                    <a:lstStyle/>
                    <a:p>
                      <a:pPr algn="ctr" fontAlgn="t"/>
                      <a:r>
                        <a:rPr lang="en-US" sz="800" b="1" i="0" u="none" strike="noStrike">
                          <a:solidFill>
                            <a:srgbClr val="000000"/>
                          </a:solidFill>
                          <a:latin typeface="Calibri"/>
                        </a:rPr>
                        <a:t>IC_0x05</a:t>
                      </a:r>
                    </a:p>
                  </a:txBody>
                  <a:tcPr marL="7072" marR="7072" marT="70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a:txBody>
                    <a:bodyPr/>
                    <a:lstStyle/>
                    <a:p>
                      <a:pPr algn="l" fontAlgn="ctr"/>
                      <a:r>
                        <a:rPr lang="en-US" sz="800" b="0" i="0" u="none" strike="noStrike">
                          <a:solidFill>
                            <a:srgbClr val="000000"/>
                          </a:solidFill>
                          <a:latin typeface="Calibri"/>
                        </a:rPr>
                        <a:t> If Warning lamp status is received from CC, then hardware warning lamp shall in ON state     //to indicate that message receive from CC </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Proposed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1</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312">
                <a:tc>
                  <a:txBody>
                    <a:bodyPr/>
                    <a:lstStyle/>
                    <a:p>
                      <a:pPr algn="ctr" fontAlgn="t"/>
                      <a:r>
                        <a:rPr lang="en-US" sz="800" b="1" i="0" u="none" strike="noStrike">
                          <a:solidFill>
                            <a:srgbClr val="000000"/>
                          </a:solidFill>
                          <a:latin typeface="Calibri"/>
                        </a:rPr>
                        <a:t>IC_0x06</a:t>
                      </a:r>
                    </a:p>
                  </a:txBody>
                  <a:tcPr marL="7072" marR="7072" marT="70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a:txBody>
                    <a:bodyPr/>
                    <a:lstStyle/>
                    <a:p>
                      <a:pPr algn="l" fontAlgn="ctr"/>
                      <a:r>
                        <a:rPr lang="en-US" sz="800" b="0" i="0" u="none" strike="noStrike">
                          <a:solidFill>
                            <a:srgbClr val="000000"/>
                          </a:solidFill>
                          <a:latin typeface="Calibri"/>
                        </a:rPr>
                        <a:t> If Warning lamp request is not received from CC then hardware warning lamp shall OFF state</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Proposed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1</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312">
                <a:tc>
                  <a:txBody>
                    <a:bodyPr/>
                    <a:lstStyle/>
                    <a:p>
                      <a:pPr algn="ctr" fontAlgn="t"/>
                      <a:r>
                        <a:rPr lang="en-US" sz="800" b="1" i="0" u="none" strike="noStrike">
                          <a:solidFill>
                            <a:srgbClr val="000000"/>
                          </a:solidFill>
                          <a:latin typeface="Calibri"/>
                        </a:rPr>
                        <a:t>IC_0x07</a:t>
                      </a:r>
                    </a:p>
                  </a:txBody>
                  <a:tcPr marL="7072" marR="7072" marT="70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a:txBody>
                    <a:bodyPr/>
                    <a:lstStyle/>
                    <a:p>
                      <a:pPr algn="l" fontAlgn="ctr"/>
                      <a:r>
                        <a:rPr lang="en-US" sz="800" b="0" i="0" u="none" strike="noStrike">
                          <a:solidFill>
                            <a:srgbClr val="000000"/>
                          </a:solidFill>
                          <a:latin typeface="Calibri"/>
                        </a:rPr>
                        <a:t> If message id (0x75) is transmitted from CC on CAN bus.</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Proposed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1</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42938">
                <a:tc>
                  <a:txBody>
                    <a:bodyPr/>
                    <a:lstStyle/>
                    <a:p>
                      <a:pPr algn="ctr" fontAlgn="ctr"/>
                      <a:r>
                        <a:rPr lang="en-US" sz="800" b="1" i="0" u="none" strike="noStrike">
                          <a:solidFill>
                            <a:srgbClr val="000000"/>
                          </a:solidFill>
                          <a:latin typeface="Calibri"/>
                        </a:rPr>
                        <a:t>IC_0x08</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a:txBody>
                    <a:bodyPr/>
                    <a:lstStyle/>
                    <a:p>
                      <a:pPr algn="l" fontAlgn="ctr"/>
                      <a:r>
                        <a:rPr lang="en-US" sz="800" b="0" i="0" u="none" strike="noStrike">
                          <a:solidFill>
                            <a:srgbClr val="000000"/>
                          </a:solidFill>
                          <a:latin typeface="Calibri"/>
                        </a:rPr>
                        <a:t>The (0x75) message id transmitted by CC that is cruice controller  ON/OFF status  is Stored in byte1, and display the led status if message status received  (LED ON )else led is OFF state</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Proposed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1</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8626">
                <a:tc>
                  <a:txBody>
                    <a:bodyPr/>
                    <a:lstStyle/>
                    <a:p>
                      <a:pPr algn="ctr" fontAlgn="t"/>
                      <a:r>
                        <a:rPr lang="en-US" sz="800" b="1" i="0" u="none" strike="noStrike">
                          <a:solidFill>
                            <a:srgbClr val="000000"/>
                          </a:solidFill>
                          <a:latin typeface="Calibri"/>
                        </a:rPr>
                        <a:t>IC_0x09</a:t>
                      </a:r>
                    </a:p>
                  </a:txBody>
                  <a:tcPr marL="7072" marR="7072" marT="70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a:txBody>
                    <a:bodyPr/>
                    <a:lstStyle/>
                    <a:p>
                      <a:pPr algn="l" fontAlgn="ctr"/>
                      <a:r>
                        <a:rPr lang="en-US" sz="800" b="0" i="0" u="none" strike="noStrike">
                          <a:solidFill>
                            <a:srgbClr val="000000"/>
                          </a:solidFill>
                          <a:latin typeface="Calibri"/>
                        </a:rPr>
                        <a:t>store the received data from CC in EEprom using (EEPROM read) and (EEPROM write) funtion </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Proposed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1</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8626">
                <a:tc>
                  <a:txBody>
                    <a:bodyPr/>
                    <a:lstStyle/>
                    <a:p>
                      <a:pPr algn="ctr" fontAlgn="t"/>
                      <a:r>
                        <a:rPr lang="en-US" sz="800" b="1" i="0" u="none" strike="noStrike">
                          <a:solidFill>
                            <a:srgbClr val="000000"/>
                          </a:solidFill>
                          <a:latin typeface="Calibri"/>
                        </a:rPr>
                        <a:t>IC_0x10</a:t>
                      </a:r>
                    </a:p>
                  </a:txBody>
                  <a:tcPr marL="7072" marR="7072" marT="70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a:txBody>
                    <a:bodyPr/>
                    <a:lstStyle/>
                    <a:p>
                      <a:pPr algn="l" fontAlgn="ctr"/>
                      <a:r>
                        <a:rPr lang="en-US" sz="800" b="0" i="0" u="none" strike="noStrike">
                          <a:solidFill>
                            <a:srgbClr val="000000"/>
                          </a:solidFill>
                          <a:latin typeface="Calibri"/>
                        </a:rPr>
                        <a:t> If Warning lamp status is received from OCS , then hardware warning lamp shall in ON state  //to indicate that message receive from OCS </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Proposed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1</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8626">
                <a:tc>
                  <a:txBody>
                    <a:bodyPr/>
                    <a:lstStyle/>
                    <a:p>
                      <a:pPr algn="ctr" fontAlgn="t"/>
                      <a:r>
                        <a:rPr lang="en-US" sz="800" b="1" i="0" u="none" strike="noStrike">
                          <a:solidFill>
                            <a:srgbClr val="000000"/>
                          </a:solidFill>
                          <a:latin typeface="Calibri"/>
                        </a:rPr>
                        <a:t>IC_0x11</a:t>
                      </a:r>
                    </a:p>
                  </a:txBody>
                  <a:tcPr marL="7072" marR="7072" marT="70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a:txBody>
                    <a:bodyPr/>
                    <a:lstStyle/>
                    <a:p>
                      <a:pPr algn="l" fontAlgn="ctr"/>
                      <a:r>
                        <a:rPr lang="en-US" sz="800" b="0" i="0" u="none" strike="noStrike">
                          <a:solidFill>
                            <a:srgbClr val="000000"/>
                          </a:solidFill>
                          <a:latin typeface="Calibri"/>
                        </a:rPr>
                        <a:t> If Warning lamp request is not received from OCS then hardware warning lamp shall be in  OFF state</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Proposed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1</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312">
                <a:tc>
                  <a:txBody>
                    <a:bodyPr/>
                    <a:lstStyle/>
                    <a:p>
                      <a:pPr algn="ctr" fontAlgn="t"/>
                      <a:r>
                        <a:rPr lang="en-US" sz="800" b="1" i="0" u="none" strike="noStrike">
                          <a:solidFill>
                            <a:srgbClr val="000000"/>
                          </a:solidFill>
                          <a:latin typeface="Calibri"/>
                        </a:rPr>
                        <a:t>IC_0x12</a:t>
                      </a:r>
                    </a:p>
                  </a:txBody>
                  <a:tcPr marL="7072" marR="7072" marT="70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a:txBody>
                    <a:bodyPr/>
                    <a:lstStyle/>
                    <a:p>
                      <a:pPr algn="l" fontAlgn="ctr"/>
                      <a:r>
                        <a:rPr lang="en-US" sz="800" b="0" i="0" u="none" strike="noStrike">
                          <a:solidFill>
                            <a:srgbClr val="000000"/>
                          </a:solidFill>
                          <a:latin typeface="Calibri"/>
                        </a:rPr>
                        <a:t> If message id (0x99) is transmitted from OCS on CAN bus.(Air bag status )</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Proposed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1</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42938">
                <a:tc>
                  <a:txBody>
                    <a:bodyPr/>
                    <a:lstStyle/>
                    <a:p>
                      <a:pPr algn="ctr" fontAlgn="t"/>
                      <a:r>
                        <a:rPr lang="en-US" sz="800" b="1" i="0" u="none" strike="noStrike">
                          <a:solidFill>
                            <a:srgbClr val="000000"/>
                          </a:solidFill>
                          <a:latin typeface="Calibri"/>
                        </a:rPr>
                        <a:t>IC_0x13</a:t>
                      </a:r>
                    </a:p>
                  </a:txBody>
                  <a:tcPr marL="7072" marR="7072" marT="70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a:txBody>
                    <a:bodyPr/>
                    <a:lstStyle/>
                    <a:p>
                      <a:pPr algn="l" fontAlgn="ctr"/>
                      <a:r>
                        <a:rPr lang="en-US" sz="800" b="0" i="0" u="none" strike="noStrike">
                          <a:solidFill>
                            <a:srgbClr val="000000"/>
                          </a:solidFill>
                          <a:latin typeface="Calibri"/>
                        </a:rPr>
                        <a:t>The (0x99) message id transmitted by OCS that is occupant classification system  airbag  ON/OFF status  is Stored in byte3, and display the led status if received  (blink led continous for time period )else led is ON state.</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Proposed</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1</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8626">
                <a:tc>
                  <a:txBody>
                    <a:bodyPr/>
                    <a:lstStyle/>
                    <a:p>
                      <a:pPr algn="ctr" fontAlgn="t"/>
                      <a:r>
                        <a:rPr lang="en-US" sz="800" b="1" i="0" u="none" strike="noStrike">
                          <a:solidFill>
                            <a:srgbClr val="000000"/>
                          </a:solidFill>
                          <a:latin typeface="Calibri"/>
                        </a:rPr>
                        <a:t>IC_0x14</a:t>
                      </a:r>
                    </a:p>
                  </a:txBody>
                  <a:tcPr marL="7072" marR="7072" marT="70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a:txBody>
                    <a:bodyPr/>
                    <a:lstStyle/>
                    <a:p>
                      <a:pPr algn="l" fontAlgn="ctr"/>
                      <a:r>
                        <a:rPr lang="en-US" sz="800" b="0" i="0" u="none" strike="noStrike">
                          <a:solidFill>
                            <a:srgbClr val="000000"/>
                          </a:solidFill>
                          <a:latin typeface="Calibri"/>
                        </a:rPr>
                        <a:t>store the received data from OCS in EEPROM using (EEPROM read) and (EEPROM write) funtion</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Proposed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1</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312">
                <a:tc>
                  <a:txBody>
                    <a:bodyPr/>
                    <a:lstStyle/>
                    <a:p>
                      <a:pPr algn="ctr" fontAlgn="t"/>
                      <a:r>
                        <a:rPr lang="en-US" sz="800" b="1" i="0" u="none" strike="noStrike">
                          <a:solidFill>
                            <a:srgbClr val="000000"/>
                          </a:solidFill>
                          <a:latin typeface="Calibri"/>
                        </a:rPr>
                        <a:t> </a:t>
                      </a:r>
                    </a:p>
                  </a:txBody>
                  <a:tcPr marL="7072" marR="7072" marT="70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l" fontAlgn="b"/>
                      <a:r>
                        <a:rPr lang="en-US" sz="800" b="1" i="0" u="none" strike="noStrike">
                          <a:solidFill>
                            <a:srgbClr val="000000"/>
                          </a:solidFill>
                          <a:latin typeface="Calibri"/>
                        </a:rPr>
                        <a:t>Heading</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l" fontAlgn="b"/>
                      <a:r>
                        <a:rPr lang="en-US" sz="800" b="1" i="0" u="none" strike="noStrike">
                          <a:solidFill>
                            <a:srgbClr val="000000"/>
                          </a:solidFill>
                          <a:latin typeface="Calibri"/>
                        </a:rPr>
                        <a:t>ON Default staus +Last status</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n-US" sz="800" b="0" i="0" u="none" strike="noStrike">
                          <a:solidFill>
                            <a:srgbClr val="000000"/>
                          </a:solidFill>
                          <a:latin typeface="Calibri"/>
                        </a:rPr>
                        <a:t>2</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214312">
                <a:tc>
                  <a:txBody>
                    <a:bodyPr/>
                    <a:lstStyle/>
                    <a:p>
                      <a:pPr algn="ctr" fontAlgn="t"/>
                      <a:r>
                        <a:rPr lang="en-US" sz="800" b="1" i="0" u="none" strike="noStrike">
                          <a:solidFill>
                            <a:srgbClr val="000000"/>
                          </a:solidFill>
                          <a:latin typeface="Calibri"/>
                        </a:rPr>
                        <a:t>IC_0x15</a:t>
                      </a:r>
                    </a:p>
                  </a:txBody>
                  <a:tcPr marL="7072" marR="7072" marT="70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1" i="0" u="none" strike="noStrike">
                          <a:solidFill>
                            <a:srgbClr val="000000"/>
                          </a:solidFill>
                          <a:latin typeface="Calibri"/>
                        </a:rPr>
                        <a:t>Definition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l" fontAlgn="b"/>
                      <a:r>
                        <a:rPr lang="en-US" sz="800" b="0" i="0" u="none" strike="noStrike">
                          <a:solidFill>
                            <a:srgbClr val="000000"/>
                          </a:solidFill>
                          <a:latin typeface="Calibri"/>
                        </a:rPr>
                        <a:t>ON Default status is to display all the components connected with dashboard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Proposed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2</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312">
                <a:tc>
                  <a:txBody>
                    <a:bodyPr/>
                    <a:lstStyle/>
                    <a:p>
                      <a:pPr algn="ctr" fontAlgn="t"/>
                      <a:r>
                        <a:rPr lang="en-US" sz="800" b="1" i="0" u="none" strike="noStrike">
                          <a:solidFill>
                            <a:srgbClr val="000000"/>
                          </a:solidFill>
                          <a:latin typeface="Calibri"/>
                        </a:rPr>
                        <a:t>IC_0x16</a:t>
                      </a:r>
                    </a:p>
                  </a:txBody>
                  <a:tcPr marL="7072" marR="7072" marT="70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latin typeface="Calibri"/>
                        </a:rPr>
                        <a:t>comments</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l" fontAlgn="b"/>
                      <a:r>
                        <a:rPr lang="en-US" sz="800" b="0" i="0" u="none" strike="noStrike">
                          <a:solidFill>
                            <a:srgbClr val="000000"/>
                          </a:solidFill>
                          <a:latin typeface="Calibri"/>
                        </a:rPr>
                        <a:t>indicating the components of dashboard to driver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Proposed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2</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312">
                <a:tc>
                  <a:txBody>
                    <a:bodyPr/>
                    <a:lstStyle/>
                    <a:p>
                      <a:pPr algn="ctr" fontAlgn="t"/>
                      <a:r>
                        <a:rPr lang="en-US" sz="800" b="1" i="0" u="none" strike="noStrike">
                          <a:solidFill>
                            <a:srgbClr val="000000"/>
                          </a:solidFill>
                          <a:latin typeface="Calibri"/>
                        </a:rPr>
                        <a:t>IC_0x17</a:t>
                      </a:r>
                    </a:p>
                  </a:txBody>
                  <a:tcPr marL="7072" marR="7072" marT="70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1" i="0" u="none" strike="noStrike">
                          <a:solidFill>
                            <a:srgbClr val="000000"/>
                          </a:solidFill>
                          <a:latin typeface="Calibri"/>
                        </a:rPr>
                        <a:t>Requirements</a:t>
                      </a:r>
                    </a:p>
                  </a:txBody>
                  <a:tcPr marL="7072" marR="7072" marT="70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l" fontAlgn="b"/>
                      <a:r>
                        <a:rPr lang="en-US" sz="800" b="0" i="0" u="none" strike="noStrike">
                          <a:solidFill>
                            <a:srgbClr val="000000"/>
                          </a:solidFill>
                          <a:latin typeface="Calibri"/>
                        </a:rPr>
                        <a:t>ON default when power supply is ON both CC , OCS status will be displayed on IC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Proposed</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Calibri"/>
                        </a:rPr>
                        <a:t>2</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latin typeface="Calibri"/>
                        </a:rPr>
                        <a:t> </a:t>
                      </a:r>
                    </a:p>
                  </a:txBody>
                  <a:tcPr marL="7072" marR="7072" marT="70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33" name="Rectangle 32"/>
          <p:cNvSpPr/>
          <p:nvPr/>
        </p:nvSpPr>
        <p:spPr>
          <a:xfrm>
            <a:off x="6779172" y="1359338"/>
            <a:ext cx="2049518" cy="4414345"/>
          </a:xfrm>
          <a:prstGeom prst="rect">
            <a:avLst/>
          </a:prstGeom>
        </p:spPr>
        <p:style>
          <a:lnRef idx="2">
            <a:schemeClr val="dk1"/>
          </a:lnRef>
          <a:fillRef idx="1">
            <a:schemeClr val="lt1"/>
          </a:fillRef>
          <a:effectRef idx="0">
            <a:schemeClr val="dk1"/>
          </a:effectRef>
          <a:fontRef idx="minor">
            <a:schemeClr val="dk1"/>
          </a:fontRef>
        </p:style>
        <p:txBody>
          <a:bodyPr rtlCol="0" anchor="ctr">
            <a:scene3d>
              <a:camera prst="orthographicFront"/>
              <a:lightRig rig="threePt" dir="t"/>
            </a:scene3d>
            <a:sp3d extrusionH="57150">
              <a:bevelT w="69850" h="38100" prst="cross"/>
            </a:sp3d>
          </a:bodyPr>
          <a:lstStyle/>
          <a:p>
            <a:pPr algn="ctr"/>
            <a:endParaRPr lang="en-US"/>
          </a:p>
        </p:txBody>
      </p:sp>
      <p:sp>
        <p:nvSpPr>
          <p:cNvPr id="99" name="Rectangle 98"/>
          <p:cNvSpPr/>
          <p:nvPr/>
        </p:nvSpPr>
        <p:spPr>
          <a:xfrm>
            <a:off x="148591" y="1036321"/>
            <a:ext cx="1849821" cy="461053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ln>
                <a:solidFill>
                  <a:srgbClr val="002060"/>
                </a:solidFill>
              </a:ln>
              <a:solidFill>
                <a:schemeClr val="tx1"/>
              </a:solidFill>
            </a:endParaRPr>
          </a:p>
        </p:txBody>
      </p:sp>
      <p:sp>
        <p:nvSpPr>
          <p:cNvPr id="61" name="Google Shape;61;p13"/>
          <p:cNvSpPr/>
          <p:nvPr/>
        </p:nvSpPr>
        <p:spPr>
          <a:xfrm>
            <a:off x="6894786" y="2172137"/>
            <a:ext cx="1776248" cy="868856"/>
          </a:xfrm>
          <a:prstGeom prst="rect">
            <a:avLst/>
          </a:prstGeom>
          <a:solidFill>
            <a:srgbClr val="E3CEF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t> </a:t>
            </a:r>
            <a:r>
              <a:rPr lang="en-GB" b="1" dirty="0" smtClean="0"/>
              <a:t>Cruise Control          ECU</a:t>
            </a:r>
            <a:endParaRPr b="1"/>
          </a:p>
        </p:txBody>
      </p:sp>
      <p:sp>
        <p:nvSpPr>
          <p:cNvPr id="62" name="Google Shape;62;p13"/>
          <p:cNvSpPr/>
          <p:nvPr/>
        </p:nvSpPr>
        <p:spPr>
          <a:xfrm>
            <a:off x="6947339" y="3517463"/>
            <a:ext cx="1786759" cy="868855"/>
          </a:xfrm>
          <a:prstGeom prst="rect">
            <a:avLst/>
          </a:prstGeom>
          <a:solidFill>
            <a:srgbClr val="E3CEF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dirty="0"/>
              <a:t>    </a:t>
            </a:r>
            <a:r>
              <a:rPr lang="en-GB" b="1" dirty="0" smtClean="0"/>
              <a:t>Occupant Classification ECU</a:t>
            </a:r>
            <a:endParaRPr b="1"/>
          </a:p>
        </p:txBody>
      </p:sp>
      <p:sp>
        <p:nvSpPr>
          <p:cNvPr id="66" name="Google Shape;66;p13"/>
          <p:cNvSpPr txBox="1"/>
          <p:nvPr/>
        </p:nvSpPr>
        <p:spPr>
          <a:xfrm>
            <a:off x="7443213" y="3842061"/>
            <a:ext cx="7314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smtClean="0"/>
              <a:t> </a:t>
            </a:r>
            <a:endParaRPr b="1"/>
          </a:p>
        </p:txBody>
      </p:sp>
      <p:cxnSp>
        <p:nvCxnSpPr>
          <p:cNvPr id="70" name="Google Shape;70;p13"/>
          <p:cNvCxnSpPr/>
          <p:nvPr/>
        </p:nvCxnSpPr>
        <p:spPr>
          <a:xfrm rot="5400000">
            <a:off x="-83081" y="3132597"/>
            <a:ext cx="4654576" cy="11003"/>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71" name="Google Shape;71;p13"/>
          <p:cNvCxnSpPr/>
          <p:nvPr/>
        </p:nvCxnSpPr>
        <p:spPr>
          <a:xfrm>
            <a:off x="2653838" y="857884"/>
            <a:ext cx="0" cy="466000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74" name="Google Shape;74;p13"/>
          <p:cNvCxnSpPr/>
          <p:nvPr/>
        </p:nvCxnSpPr>
        <p:spPr>
          <a:xfrm>
            <a:off x="980975" y="727567"/>
            <a:ext cx="0" cy="0"/>
          </a:xfrm>
          <a:prstGeom prst="straightConnector1">
            <a:avLst/>
          </a:prstGeom>
          <a:noFill/>
          <a:ln w="9525" cap="flat" cmpd="sng">
            <a:solidFill>
              <a:schemeClr val="dk2"/>
            </a:solidFill>
            <a:prstDash val="solid"/>
            <a:round/>
            <a:headEnd type="none" w="med" len="med"/>
            <a:tailEnd type="none" w="med" len="med"/>
          </a:ln>
        </p:spPr>
      </p:cxnSp>
      <p:sp>
        <p:nvSpPr>
          <p:cNvPr id="75" name="Google Shape;75;p13"/>
          <p:cNvSpPr txBox="1"/>
          <p:nvPr/>
        </p:nvSpPr>
        <p:spPr>
          <a:xfrm rot="-5400000">
            <a:off x="1405939" y="888783"/>
            <a:ext cx="14264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t>CANH</a:t>
            </a:r>
            <a:endParaRPr b="1"/>
          </a:p>
        </p:txBody>
      </p:sp>
      <p:sp>
        <p:nvSpPr>
          <p:cNvPr id="76" name="Google Shape;76;p13"/>
          <p:cNvSpPr txBox="1"/>
          <p:nvPr/>
        </p:nvSpPr>
        <p:spPr>
          <a:xfrm rot="-5400000">
            <a:off x="1918450" y="913107"/>
            <a:ext cx="12228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t>CANL</a:t>
            </a:r>
            <a:endParaRPr b="1"/>
          </a:p>
        </p:txBody>
      </p:sp>
      <p:sp>
        <p:nvSpPr>
          <p:cNvPr id="79" name="Google Shape;79;p13"/>
          <p:cNvSpPr txBox="1"/>
          <p:nvPr/>
        </p:nvSpPr>
        <p:spPr>
          <a:xfrm>
            <a:off x="1120317" y="6119376"/>
            <a:ext cx="6646828" cy="553968"/>
          </a:xfrm>
          <a:prstGeom prst="rect">
            <a:avLst/>
          </a:prstGeom>
          <a:noFill/>
          <a:ln>
            <a:noFill/>
          </a:ln>
        </p:spPr>
        <p:txBody>
          <a:bodyPr spcFirstLastPara="1" wrap="square" lIns="91425" tIns="91425" rIns="91425" bIns="91425" anchor="t" anchorCtr="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lvl="0" algn="ctr">
              <a:buClr>
                <a:schemeClr val="dk1"/>
              </a:buClr>
              <a:buSzPts val="1100"/>
            </a:pPr>
            <a:r>
              <a:rPr lang="en-US" sz="2400" b="1" dirty="0" smtClean="0">
                <a:latin typeface="Algerian" pitchFamily="82" charset="0"/>
              </a:rPr>
              <a:t>System  BLOCK  DIAGRAM</a:t>
            </a:r>
            <a:endParaRPr sz="2400" b="1" u="sng">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4" name="Rectangle 23"/>
          <p:cNvSpPr/>
          <p:nvPr/>
        </p:nvSpPr>
        <p:spPr>
          <a:xfrm>
            <a:off x="3247698" y="2256221"/>
            <a:ext cx="2764221" cy="19339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INSTRUMENT CUSTER</a:t>
            </a:r>
            <a:endParaRPr lang="en-US" b="1" dirty="0"/>
          </a:p>
        </p:txBody>
      </p:sp>
      <p:sp>
        <p:nvSpPr>
          <p:cNvPr id="28" name="Oval 27"/>
          <p:cNvSpPr/>
          <p:nvPr/>
        </p:nvSpPr>
        <p:spPr>
          <a:xfrm>
            <a:off x="3836276" y="4960884"/>
            <a:ext cx="1471448" cy="700689"/>
          </a:xfrm>
          <a:prstGeom prst="ellipse">
            <a:avLst/>
          </a:prstGeom>
          <a:solidFill>
            <a:srgbClr val="FF7C8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LED </a:t>
            </a:r>
            <a:endParaRPr lang="en-US" dirty="0"/>
          </a:p>
        </p:txBody>
      </p:sp>
      <p:sp>
        <p:nvSpPr>
          <p:cNvPr id="82" name="Rectangle 81"/>
          <p:cNvSpPr/>
          <p:nvPr/>
        </p:nvSpPr>
        <p:spPr>
          <a:xfrm>
            <a:off x="242657" y="4715292"/>
            <a:ext cx="1566042" cy="6025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OCCUPANT CLASSIFICATION</a:t>
            </a:r>
            <a:endParaRPr lang="en-US" sz="1200" dirty="0"/>
          </a:p>
        </p:txBody>
      </p:sp>
      <p:sp>
        <p:nvSpPr>
          <p:cNvPr id="85" name="Oval 84"/>
          <p:cNvSpPr/>
          <p:nvPr/>
        </p:nvSpPr>
        <p:spPr>
          <a:xfrm>
            <a:off x="356433" y="3171146"/>
            <a:ext cx="1282263" cy="85484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b="1" dirty="0" smtClean="0"/>
              <a:t>Hardware warning lamps status</a:t>
            </a:r>
            <a:endParaRPr lang="en-US" sz="1000" b="1" dirty="0"/>
          </a:p>
        </p:txBody>
      </p:sp>
      <p:sp>
        <p:nvSpPr>
          <p:cNvPr id="87" name="Rectangle 86"/>
          <p:cNvSpPr/>
          <p:nvPr/>
        </p:nvSpPr>
        <p:spPr>
          <a:xfrm>
            <a:off x="240030" y="1432561"/>
            <a:ext cx="1565911" cy="10363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On default status +Last status</a:t>
            </a:r>
            <a:endParaRPr lang="en-US" b="1" dirty="0"/>
          </a:p>
        </p:txBody>
      </p:sp>
      <p:sp>
        <p:nvSpPr>
          <p:cNvPr id="91" name="Down Arrow 90"/>
          <p:cNvSpPr/>
          <p:nvPr/>
        </p:nvSpPr>
        <p:spPr>
          <a:xfrm>
            <a:off x="4487917" y="4190125"/>
            <a:ext cx="178676" cy="784772"/>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2" name="Right Arrow 91"/>
          <p:cNvSpPr/>
          <p:nvPr/>
        </p:nvSpPr>
        <p:spPr>
          <a:xfrm>
            <a:off x="2669628" y="2564525"/>
            <a:ext cx="567558" cy="26626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3" name="Right Arrow 92"/>
          <p:cNvSpPr/>
          <p:nvPr/>
        </p:nvSpPr>
        <p:spPr>
          <a:xfrm>
            <a:off x="2270234" y="3391339"/>
            <a:ext cx="966952" cy="224221"/>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0" name="Left Arrow 99"/>
          <p:cNvSpPr/>
          <p:nvPr/>
        </p:nvSpPr>
        <p:spPr>
          <a:xfrm>
            <a:off x="1975945" y="2017989"/>
            <a:ext cx="662152" cy="238232"/>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1" name="Left Arrow 100"/>
          <p:cNvSpPr/>
          <p:nvPr/>
        </p:nvSpPr>
        <p:spPr>
          <a:xfrm>
            <a:off x="1965436" y="4078013"/>
            <a:ext cx="241737" cy="196195"/>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TextBox 29"/>
          <p:cNvSpPr txBox="1"/>
          <p:nvPr/>
        </p:nvSpPr>
        <p:spPr>
          <a:xfrm>
            <a:off x="4750675" y="4302235"/>
            <a:ext cx="1023037" cy="261610"/>
          </a:xfrm>
          <a:prstGeom prst="rect">
            <a:avLst/>
          </a:prstGeom>
          <a:noFill/>
        </p:spPr>
        <p:txBody>
          <a:bodyPr wrap="none" rtlCol="0">
            <a:spAutoFit/>
          </a:bodyPr>
          <a:lstStyle/>
          <a:p>
            <a:pPr algn="ctr"/>
            <a:r>
              <a:rPr lang="en-US" sz="1100" b="1" dirty="0" smtClean="0"/>
              <a:t>H/W OUTPUT </a:t>
            </a:r>
            <a:endParaRPr lang="en-US" sz="1100" b="1" dirty="0"/>
          </a:p>
        </p:txBody>
      </p:sp>
      <p:sp>
        <p:nvSpPr>
          <p:cNvPr id="31" name="TextBox 30"/>
          <p:cNvSpPr txBox="1"/>
          <p:nvPr/>
        </p:nvSpPr>
        <p:spPr>
          <a:xfrm>
            <a:off x="7325710" y="476467"/>
            <a:ext cx="1093075" cy="430887"/>
          </a:xfrm>
          <a:prstGeom prst="rect">
            <a:avLst/>
          </a:prstGeom>
          <a:noFill/>
        </p:spPr>
        <p:txBody>
          <a:bodyPr wrap="square" rtlCol="0">
            <a:spAutoFit/>
          </a:bodyPr>
          <a:lstStyle/>
          <a:p>
            <a:pPr algn="ctr"/>
            <a:r>
              <a:rPr lang="en-US" sz="1100" b="1" dirty="0" smtClean="0">
                <a:latin typeface="Times New Roman" pitchFamily="18" charset="0"/>
                <a:cs typeface="Times New Roman" pitchFamily="18" charset="0"/>
              </a:rPr>
              <a:t>CAN </a:t>
            </a:r>
          </a:p>
          <a:p>
            <a:pPr algn="ctr"/>
            <a:r>
              <a:rPr lang="en-US" sz="1100" b="1" dirty="0" smtClean="0">
                <a:latin typeface="Times New Roman" pitchFamily="18" charset="0"/>
                <a:cs typeface="Times New Roman" pitchFamily="18" charset="0"/>
              </a:rPr>
              <a:t>INPUT </a:t>
            </a:r>
            <a:endParaRPr lang="en-US" sz="1100" b="1" dirty="0">
              <a:latin typeface="Times New Roman" pitchFamily="18" charset="0"/>
              <a:cs typeface="Times New Roman" pitchFamily="18" charset="0"/>
            </a:endParaRPr>
          </a:p>
        </p:txBody>
      </p:sp>
      <p:sp>
        <p:nvSpPr>
          <p:cNvPr id="32" name="TextBox 31"/>
          <p:cNvSpPr txBox="1"/>
          <p:nvPr/>
        </p:nvSpPr>
        <p:spPr>
          <a:xfrm>
            <a:off x="325821" y="392389"/>
            <a:ext cx="840827" cy="430887"/>
          </a:xfrm>
          <a:prstGeom prst="rect">
            <a:avLst/>
          </a:prstGeom>
          <a:noFill/>
        </p:spPr>
        <p:txBody>
          <a:bodyPr wrap="square" rtlCol="0">
            <a:spAutoFit/>
          </a:bodyPr>
          <a:lstStyle/>
          <a:p>
            <a:pPr algn="ctr"/>
            <a:r>
              <a:rPr lang="en-US" sz="1100" b="1" dirty="0" smtClean="0">
                <a:latin typeface="Times New Roman" pitchFamily="18" charset="0"/>
                <a:cs typeface="Times New Roman" pitchFamily="18" charset="0"/>
              </a:rPr>
              <a:t>CAN OUTPUT</a:t>
            </a:r>
            <a:endParaRPr lang="en-US" sz="1100" b="1" dirty="0">
              <a:latin typeface="Times New Roman" pitchFamily="18" charset="0"/>
              <a:cs typeface="Times New Roman" pitchFamily="18" charset="0"/>
            </a:endParaRPr>
          </a:p>
        </p:txBody>
      </p:sp>
      <p:sp>
        <p:nvSpPr>
          <p:cNvPr id="34" name="Left Arrow 33"/>
          <p:cNvSpPr/>
          <p:nvPr/>
        </p:nvSpPr>
        <p:spPr>
          <a:xfrm>
            <a:off x="6022428" y="3139090"/>
            <a:ext cx="756744" cy="322317"/>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ransition spd="med">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w.png"/>
          <p:cNvPicPr>
            <a:picLocks noGrp="1" noChangeAspect="1"/>
          </p:cNvPicPr>
          <p:nvPr>
            <p:ph idx="1"/>
          </p:nvPr>
        </p:nvPicPr>
        <p:blipFill>
          <a:blip r:embed="rId2"/>
          <a:stretch>
            <a:fillRect/>
          </a:stretch>
        </p:blipFill>
        <p:spPr>
          <a:xfrm>
            <a:off x="228600" y="304800"/>
            <a:ext cx="8763000" cy="4571999"/>
          </a:xfrm>
        </p:spPr>
      </p:pic>
      <p:sp>
        <p:nvSpPr>
          <p:cNvPr id="2" name="Title 1"/>
          <p:cNvSpPr>
            <a:spLocks noGrp="1"/>
          </p:cNvSpPr>
          <p:nvPr>
            <p:ph type="title"/>
          </p:nvPr>
        </p:nvSpPr>
        <p:spPr>
          <a:xfrm>
            <a:off x="457200" y="4876800"/>
            <a:ext cx="8229600" cy="1143000"/>
          </a:xfrm>
        </p:spPr>
        <p:txBody>
          <a:bodyPr>
            <a:normAutofit/>
          </a:bodyPr>
          <a:lstStyle/>
          <a:p>
            <a:r>
              <a:rPr lang="en-US" sz="2800" b="1" dirty="0">
                <a:latin typeface="Gill Sans MT" pitchFamily="34" charset="0"/>
              </a:rPr>
              <a:t> </a:t>
            </a:r>
            <a:r>
              <a:rPr lang="en-US" sz="2800" b="1" dirty="0" smtClean="0">
                <a:latin typeface="Algerian" pitchFamily="82" charset="0"/>
              </a:rPr>
              <a:t>HARDWARE  </a:t>
            </a:r>
            <a:r>
              <a:rPr lang="en-US" sz="2800" b="1" dirty="0">
                <a:latin typeface="Algerian" pitchFamily="82" charset="0"/>
              </a:rPr>
              <a:t>BLOCK </a:t>
            </a:r>
            <a:r>
              <a:rPr lang="en-US" sz="2800" b="1" dirty="0" smtClean="0">
                <a:latin typeface="Algerian" pitchFamily="82" charset="0"/>
              </a:rPr>
              <a:t> DIAGRAM</a:t>
            </a:r>
            <a:endParaRPr lang="en-US" sz="2800" dirty="0">
              <a:latin typeface="Algerian" pitchFamily="82" charset="0"/>
            </a:endParaRPr>
          </a:p>
        </p:txBody>
      </p:sp>
      <p:cxnSp>
        <p:nvCxnSpPr>
          <p:cNvPr id="6" name="Straight Connector 5"/>
          <p:cNvCxnSpPr/>
          <p:nvPr/>
        </p:nvCxnSpPr>
        <p:spPr>
          <a:xfrm>
            <a:off x="228600" y="304800"/>
            <a:ext cx="8763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uncton.png"/>
          <p:cNvPicPr>
            <a:picLocks noGrp="1" noChangeAspect="1"/>
          </p:cNvPicPr>
          <p:nvPr>
            <p:ph idx="1"/>
          </p:nvPr>
        </p:nvPicPr>
        <p:blipFill>
          <a:blip r:embed="rId2"/>
          <a:stretch>
            <a:fillRect/>
          </a:stretch>
        </p:blipFill>
        <p:spPr>
          <a:xfrm>
            <a:off x="533400" y="0"/>
            <a:ext cx="7924800" cy="5791200"/>
          </a:xfrm>
        </p:spPr>
      </p:pic>
      <p:sp>
        <p:nvSpPr>
          <p:cNvPr id="5" name="Title 1"/>
          <p:cNvSpPr>
            <a:spLocks noGrp="1"/>
          </p:cNvSpPr>
          <p:nvPr>
            <p:ph type="title"/>
          </p:nvPr>
        </p:nvSpPr>
        <p:spPr>
          <a:xfrm>
            <a:off x="914400" y="5943600"/>
            <a:ext cx="7467600" cy="609600"/>
          </a:xfrm>
        </p:spPr>
        <p:txBody>
          <a:bodyPr>
            <a:normAutofit/>
          </a:bodyPr>
          <a:lstStyle/>
          <a:p>
            <a:r>
              <a:rPr lang="en-US" sz="3200" b="1" dirty="0" smtClean="0">
                <a:latin typeface="Algerian" pitchFamily="82" charset="0"/>
              </a:rPr>
              <a:t>functional BLOCK  DIAGRAM</a:t>
            </a:r>
            <a:endParaRPr lang="en-US" sz="3200" dirty="0"/>
          </a:p>
        </p:txBody>
      </p:sp>
    </p:spTree>
  </p:cSld>
  <p:clrMapOvr>
    <a:masterClrMapping/>
  </p:clrMapOvr>
  <p:transition spd="med">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8" name="AutoShape 12"/>
          <p:cNvSpPr>
            <a:spLocks noChangeArrowheads="1"/>
          </p:cNvSpPr>
          <p:nvPr/>
        </p:nvSpPr>
        <p:spPr bwMode="auto">
          <a:xfrm>
            <a:off x="2209800" y="1022350"/>
            <a:ext cx="4168775" cy="1035050"/>
          </a:xfrm>
          <a:prstGeom prst="parallelogram">
            <a:avLst>
              <a:gd name="adj" fmla="val 100690"/>
            </a:avLst>
          </a:prstGeom>
          <a:solidFill>
            <a:srgbClr val="FFFFFF"/>
          </a:solidFill>
          <a:ln w="317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ea typeface="Calibri" pitchFamily="34" charset="0"/>
                <a:cs typeface="Calibri" pitchFamily="34" charset="0"/>
              </a:rPr>
              <a:t>Receiving Message from</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ea typeface="Calibri" pitchFamily="34" charset="0"/>
                <a:cs typeface="Calibri" pitchFamily="34" charset="0"/>
              </a:rPr>
              <a:t>Input CC &amp; OCS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587" name="AutoShape 11"/>
          <p:cNvSpPr>
            <a:spLocks noChangeArrowheads="1"/>
          </p:cNvSpPr>
          <p:nvPr/>
        </p:nvSpPr>
        <p:spPr bwMode="auto">
          <a:xfrm>
            <a:off x="3276600" y="2590800"/>
            <a:ext cx="1689100" cy="1570038"/>
          </a:xfrm>
          <a:prstGeom prst="diamond">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Calibri" pitchFamily="34" charset="0"/>
              </a:rPr>
              <a:t>IF  VALID MESSAGE IS RECEIVED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579" name="AutoShape 3"/>
          <p:cNvSpPr>
            <a:spLocks noChangeArrowheads="1"/>
          </p:cNvSpPr>
          <p:nvPr/>
        </p:nvSpPr>
        <p:spPr bwMode="auto">
          <a:xfrm>
            <a:off x="3284537" y="4495800"/>
            <a:ext cx="1744663" cy="600075"/>
          </a:xfrm>
          <a:prstGeom prst="roundRect">
            <a:avLst>
              <a:gd name="adj" fmla="val 16667"/>
            </a:avLst>
          </a:prstGeom>
          <a:solidFill>
            <a:srgbClr val="FFFFFF"/>
          </a:solidFill>
          <a:ln w="63500" cmpd="thickThin">
            <a:solidFill>
              <a:srgbClr val="9BBB59"/>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Calibri" pitchFamily="34" charset="0"/>
                <a:ea typeface="Calibri" pitchFamily="34" charset="0"/>
                <a:cs typeface="Calibri" pitchFamily="34" charset="0"/>
              </a:rPr>
              <a:t>LED WILL BE ON state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83" name="Rectangle 7"/>
          <p:cNvSpPr>
            <a:spLocks noChangeArrowheads="1"/>
          </p:cNvSpPr>
          <p:nvPr/>
        </p:nvSpPr>
        <p:spPr bwMode="auto">
          <a:xfrm>
            <a:off x="6226175" y="3048000"/>
            <a:ext cx="936625" cy="663575"/>
          </a:xfrm>
          <a:prstGeom prst="rect">
            <a:avLst/>
          </a:prstGeom>
          <a:gradFill rotWithShape="0">
            <a:gsLst>
              <a:gs pos="0">
                <a:srgbClr val="FFFFFF"/>
              </a:gs>
              <a:gs pos="100000">
                <a:srgbClr val="E5B8B7"/>
              </a:gs>
            </a:gsLst>
            <a:lin ang="54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Calibri" pitchFamily="34" charset="0"/>
              </a:rPr>
              <a:t>LED  WILL BE OFF state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586" name="AutoShape 10"/>
          <p:cNvSpPr>
            <a:spLocks noChangeArrowheads="1"/>
          </p:cNvSpPr>
          <p:nvPr/>
        </p:nvSpPr>
        <p:spPr bwMode="auto">
          <a:xfrm>
            <a:off x="4038600" y="495300"/>
            <a:ext cx="161925" cy="495300"/>
          </a:xfrm>
          <a:prstGeom prst="downArrow">
            <a:avLst>
              <a:gd name="adj1" fmla="val 50000"/>
              <a:gd name="adj2" fmla="val 76471"/>
            </a:avLst>
          </a:prstGeom>
          <a:gradFill rotWithShape="0">
            <a:gsLst>
              <a:gs pos="0">
                <a:srgbClr val="FFFFFF"/>
              </a:gs>
              <a:gs pos="100000">
                <a:srgbClr val="999999"/>
              </a:gs>
            </a:gsLst>
            <a:lin ang="5400000" scaled="1"/>
          </a:gradFill>
          <a:ln w="12700">
            <a:solidFill>
              <a:srgbClr val="666666"/>
            </a:solidFill>
            <a:miter lim="800000"/>
            <a:headEnd/>
            <a:tailEnd/>
          </a:ln>
          <a:effectLst>
            <a:outerShdw dist="28398" dir="3806097" algn="ctr" rotWithShape="0">
              <a:srgbClr val="7F7F7F">
                <a:alpha val="50000"/>
              </a:srgbClr>
            </a:outerShdw>
          </a:effectLst>
        </p:spPr>
        <p:txBody>
          <a:bodyPr vert="eaVert" wrap="square" lIns="91440" tIns="45720" rIns="91440" bIns="45720" numCol="1" anchor="t" anchorCtr="0" compatLnSpc="1">
            <a:prstTxWarp prst="textNoShape">
              <a:avLst/>
            </a:prstTxWarp>
          </a:bodyPr>
          <a:lstStyle/>
          <a:p>
            <a:endParaRPr lang="en-US"/>
          </a:p>
        </p:txBody>
      </p:sp>
      <p:sp>
        <p:nvSpPr>
          <p:cNvPr id="24585" name="AutoShape 9"/>
          <p:cNvSpPr>
            <a:spLocks noChangeArrowheads="1"/>
          </p:cNvSpPr>
          <p:nvPr/>
        </p:nvSpPr>
        <p:spPr bwMode="auto">
          <a:xfrm>
            <a:off x="4038600" y="4171950"/>
            <a:ext cx="161925" cy="323850"/>
          </a:xfrm>
          <a:prstGeom prst="downArrow">
            <a:avLst>
              <a:gd name="adj1" fmla="val 50000"/>
              <a:gd name="adj2" fmla="val 50000"/>
            </a:avLst>
          </a:prstGeom>
          <a:gradFill rotWithShape="0">
            <a:gsLst>
              <a:gs pos="0">
                <a:srgbClr val="FFFFFF"/>
              </a:gs>
              <a:gs pos="100000">
                <a:srgbClr val="999999"/>
              </a:gs>
            </a:gsLst>
            <a:lin ang="5400000" scaled="1"/>
          </a:gradFill>
          <a:ln w="12700">
            <a:solidFill>
              <a:srgbClr val="666666"/>
            </a:solidFill>
            <a:miter lim="800000"/>
            <a:headEnd/>
            <a:tailEnd/>
          </a:ln>
          <a:effectLst>
            <a:outerShdw dist="28398" dir="3806097" algn="ctr" rotWithShape="0">
              <a:srgbClr val="7F7F7F">
                <a:alpha val="50000"/>
              </a:srgbClr>
            </a:outerShdw>
          </a:effectLst>
        </p:spPr>
        <p:txBody>
          <a:bodyPr vert="eaVert" wrap="square" lIns="91440" tIns="45720" rIns="91440" bIns="45720" numCol="1" anchor="t" anchorCtr="0" compatLnSpc="1">
            <a:prstTxWarp prst="textNoShape">
              <a:avLst/>
            </a:prstTxWarp>
          </a:bodyPr>
          <a:lstStyle/>
          <a:p>
            <a:endParaRPr lang="en-US"/>
          </a:p>
        </p:txBody>
      </p:sp>
      <p:sp>
        <p:nvSpPr>
          <p:cNvPr id="24582" name="AutoShape 6"/>
          <p:cNvSpPr>
            <a:spLocks noChangeArrowheads="1"/>
          </p:cNvSpPr>
          <p:nvPr/>
        </p:nvSpPr>
        <p:spPr bwMode="auto">
          <a:xfrm>
            <a:off x="4953000" y="3276600"/>
            <a:ext cx="1241425" cy="182563"/>
          </a:xfrm>
          <a:prstGeom prst="rightArrow">
            <a:avLst>
              <a:gd name="adj1" fmla="val 50000"/>
              <a:gd name="adj2" fmla="val 170000"/>
            </a:avLst>
          </a:prstGeom>
          <a:gradFill rotWithShape="0">
            <a:gsLst>
              <a:gs pos="0">
                <a:srgbClr val="FFFFFF"/>
              </a:gs>
              <a:gs pos="100000">
                <a:srgbClr val="999999"/>
              </a:gs>
            </a:gsLst>
            <a:lin ang="5400000" scaled="1"/>
          </a:gradFill>
          <a:ln w="12700">
            <a:solidFill>
              <a:srgbClr val="666666"/>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24581" name="AutoShape 5"/>
          <p:cNvSpPr>
            <a:spLocks noChangeArrowheads="1"/>
          </p:cNvSpPr>
          <p:nvPr/>
        </p:nvSpPr>
        <p:spPr bwMode="auto">
          <a:xfrm>
            <a:off x="3962400" y="2035175"/>
            <a:ext cx="238125" cy="555625"/>
          </a:xfrm>
          <a:prstGeom prst="downArrow">
            <a:avLst>
              <a:gd name="adj1" fmla="val 50000"/>
              <a:gd name="adj2" fmla="val 58333"/>
            </a:avLst>
          </a:prstGeom>
          <a:gradFill rotWithShape="0">
            <a:gsLst>
              <a:gs pos="0">
                <a:srgbClr val="FFFFFF"/>
              </a:gs>
              <a:gs pos="100000">
                <a:srgbClr val="999999"/>
              </a:gs>
            </a:gsLst>
            <a:lin ang="5400000" scaled="1"/>
          </a:gradFill>
          <a:ln w="12700">
            <a:solidFill>
              <a:srgbClr val="666666"/>
            </a:solidFill>
            <a:miter lim="800000"/>
            <a:headEnd/>
            <a:tailEnd/>
          </a:ln>
          <a:effectLst>
            <a:outerShdw dist="28398" dir="3806097" algn="ctr" rotWithShape="0">
              <a:srgbClr val="7F7F7F">
                <a:alpha val="50000"/>
              </a:srgbClr>
            </a:outerShdw>
          </a:effectLst>
        </p:spPr>
        <p:txBody>
          <a:bodyPr vert="eaVert" wrap="square" lIns="91440" tIns="45720" rIns="91440" bIns="45720" numCol="1" anchor="t" anchorCtr="0" compatLnSpc="1">
            <a:prstTxWarp prst="textNoShape">
              <a:avLst/>
            </a:prstTxWarp>
          </a:bodyPr>
          <a:lstStyle/>
          <a:p>
            <a:endParaRPr lang="en-US"/>
          </a:p>
        </p:txBody>
      </p:sp>
      <p:sp>
        <p:nvSpPr>
          <p:cNvPr id="24578" name="AutoShape 2"/>
          <p:cNvSpPr>
            <a:spLocks noChangeArrowheads="1"/>
          </p:cNvSpPr>
          <p:nvPr/>
        </p:nvSpPr>
        <p:spPr bwMode="auto">
          <a:xfrm>
            <a:off x="4038600" y="5105400"/>
            <a:ext cx="161925" cy="704850"/>
          </a:xfrm>
          <a:prstGeom prst="downArrow">
            <a:avLst>
              <a:gd name="adj1" fmla="val 50000"/>
              <a:gd name="adj2" fmla="val 108824"/>
            </a:avLst>
          </a:prstGeom>
          <a:gradFill rotWithShape="0">
            <a:gsLst>
              <a:gs pos="0">
                <a:srgbClr val="FFFFFF"/>
              </a:gs>
              <a:gs pos="100000">
                <a:srgbClr val="999999"/>
              </a:gs>
            </a:gsLst>
            <a:lin ang="5400000" scaled="1"/>
          </a:gradFill>
          <a:ln w="12700">
            <a:solidFill>
              <a:srgbClr val="666666"/>
            </a:solidFill>
            <a:miter lim="800000"/>
            <a:headEnd/>
            <a:tailEnd/>
          </a:ln>
          <a:effectLst>
            <a:outerShdw dist="28398" dir="3806097" algn="ctr" rotWithShape="0">
              <a:srgbClr val="7F7F7F">
                <a:alpha val="50000"/>
              </a:srgbClr>
            </a:outerShdw>
          </a:effectLst>
        </p:spPr>
        <p:txBody>
          <a:bodyPr vert="eaVert" wrap="square" lIns="91440" tIns="45720" rIns="91440" bIns="45720" numCol="1" anchor="t" anchorCtr="0" compatLnSpc="1">
            <a:prstTxWarp prst="textNoShape">
              <a:avLst/>
            </a:prstTxWarp>
          </a:bodyPr>
          <a:lstStyle/>
          <a:p>
            <a:endParaRPr lang="en-US"/>
          </a:p>
        </p:txBody>
      </p:sp>
      <p:sp>
        <p:nvSpPr>
          <p:cNvPr id="24584" name="AutoShape 8"/>
          <p:cNvSpPr>
            <a:spLocks noChangeArrowheads="1"/>
          </p:cNvSpPr>
          <p:nvPr/>
        </p:nvSpPr>
        <p:spPr bwMode="auto">
          <a:xfrm>
            <a:off x="3581400" y="157163"/>
            <a:ext cx="993775" cy="376237"/>
          </a:xfrm>
          <a:prstGeom prst="flowChartAlternate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Calibri" pitchFamily="34" charset="0"/>
                <a:cs typeface="Calibri" pitchFamily="34" charset="0"/>
              </a:rPr>
              <a:t>START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77" name="AutoShape 1"/>
          <p:cNvSpPr>
            <a:spLocks noChangeArrowheads="1"/>
          </p:cNvSpPr>
          <p:nvPr/>
        </p:nvSpPr>
        <p:spPr bwMode="auto">
          <a:xfrm>
            <a:off x="3657600" y="5791200"/>
            <a:ext cx="1042988" cy="376237"/>
          </a:xfrm>
          <a:prstGeom prst="flowChartAlternate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STOP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589"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93" name="Rectangle 17"/>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97" name="Rectangle 21"/>
          <p:cNvSpPr>
            <a:spLocks noChangeArrowheads="1"/>
          </p:cNvSpPr>
          <p:nvPr/>
        </p:nvSpPr>
        <p:spPr bwMode="auto">
          <a:xfrm>
            <a:off x="0" y="1371600"/>
            <a:ext cx="2444900" cy="4308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238375" algn="l"/>
              </a:tabLst>
            </a:pPr>
            <a:endPar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38375" algn="l"/>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 name="Title 1"/>
          <p:cNvSpPr>
            <a:spLocks noGrp="1"/>
          </p:cNvSpPr>
          <p:nvPr>
            <p:ph type="title"/>
          </p:nvPr>
        </p:nvSpPr>
        <p:spPr>
          <a:xfrm>
            <a:off x="838200" y="6248400"/>
            <a:ext cx="7467600" cy="609600"/>
          </a:xfrm>
        </p:spPr>
        <p:txBody>
          <a:bodyPr>
            <a:normAutofit/>
          </a:bodyPr>
          <a:lstStyle/>
          <a:p>
            <a:r>
              <a:rPr lang="en-US" sz="3200" b="1" dirty="0" smtClean="0">
                <a:latin typeface="Algerian" pitchFamily="82" charset="0"/>
              </a:rPr>
              <a:t>Flow chart of instrument cluster</a:t>
            </a:r>
            <a:endParaRPr lang="en-US" sz="3200" dirty="0"/>
          </a:p>
        </p:txBody>
      </p:sp>
      <p:sp>
        <p:nvSpPr>
          <p:cNvPr id="23" name="Rectangle 22"/>
          <p:cNvSpPr/>
          <p:nvPr/>
        </p:nvSpPr>
        <p:spPr>
          <a:xfrm>
            <a:off x="5257800" y="2971800"/>
            <a:ext cx="453970" cy="338554"/>
          </a:xfrm>
          <a:prstGeom prst="rect">
            <a:avLst/>
          </a:prstGeom>
        </p:spPr>
        <p:txBody>
          <a:bodyPr wrap="none">
            <a:spAutoFit/>
          </a:bodyPr>
          <a:lstStyle/>
          <a:p>
            <a:r>
              <a:rPr lang="en-US" sz="1600" dirty="0" smtClean="0"/>
              <a:t>NO</a:t>
            </a:r>
            <a:endParaRPr lang="en-US" sz="1600" dirty="0"/>
          </a:p>
        </p:txBody>
      </p:sp>
      <p:sp>
        <p:nvSpPr>
          <p:cNvPr id="24" name="Rectangle 23"/>
          <p:cNvSpPr/>
          <p:nvPr/>
        </p:nvSpPr>
        <p:spPr>
          <a:xfrm>
            <a:off x="3429000" y="4114800"/>
            <a:ext cx="477631" cy="338554"/>
          </a:xfrm>
          <a:prstGeom prst="rect">
            <a:avLst/>
          </a:prstGeom>
        </p:spPr>
        <p:txBody>
          <a:bodyPr wrap="none">
            <a:spAutoFit/>
          </a:bodyPr>
          <a:lstStyle/>
          <a:p>
            <a:r>
              <a:rPr lang="en-US" sz="1600" dirty="0" smtClean="0"/>
              <a:t>YES</a:t>
            </a:r>
            <a:endParaRPr lang="en-US" sz="1600" dirty="0"/>
          </a:p>
        </p:txBody>
      </p:sp>
    </p:spTree>
  </p:cSld>
  <p:clrMapOvr>
    <a:masterClrMapping/>
  </p:clrMapOvr>
  <p:transition spd="med">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2" name="Arrow: Bent-Up 22"/>
          <p:cNvSpPr>
            <a:spLocks/>
          </p:cNvSpPr>
          <p:nvPr/>
        </p:nvSpPr>
        <p:spPr bwMode="auto">
          <a:xfrm rot="10800000" flipH="1">
            <a:off x="5334000" y="2895600"/>
            <a:ext cx="1524000" cy="1066799"/>
          </a:xfrm>
          <a:custGeom>
            <a:avLst/>
            <a:gdLst>
              <a:gd name="T0" fmla="*/ 0 w 1504950"/>
              <a:gd name="T1" fmla="*/ 1281113 h 1657350"/>
              <a:gd name="T2" fmla="*/ 940594 w 1504950"/>
              <a:gd name="T3" fmla="*/ 1281113 h 1657350"/>
              <a:gd name="T4" fmla="*/ 940594 w 1504950"/>
              <a:gd name="T5" fmla="*/ 376238 h 1657350"/>
              <a:gd name="T6" fmla="*/ 752475 w 1504950"/>
              <a:gd name="T7" fmla="*/ 376238 h 1657350"/>
              <a:gd name="T8" fmla="*/ 1128713 w 1504950"/>
              <a:gd name="T9" fmla="*/ 0 h 1657350"/>
              <a:gd name="T10" fmla="*/ 1504950 w 1504950"/>
              <a:gd name="T11" fmla="*/ 376238 h 1657350"/>
              <a:gd name="T12" fmla="*/ 1316831 w 1504950"/>
              <a:gd name="T13" fmla="*/ 376238 h 1657350"/>
              <a:gd name="T14" fmla="*/ 1316831 w 1504950"/>
              <a:gd name="T15" fmla="*/ 1657350 h 1657350"/>
              <a:gd name="T16" fmla="*/ 0 w 1504950"/>
              <a:gd name="T17" fmla="*/ 1657350 h 1657350"/>
              <a:gd name="T18" fmla="*/ 0 w 1504950"/>
              <a:gd name="T19" fmla="*/ 1281113 h 16573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04950" h="1657350">
                <a:moveTo>
                  <a:pt x="0" y="1281113"/>
                </a:moveTo>
                <a:lnTo>
                  <a:pt x="940594" y="1281113"/>
                </a:lnTo>
                <a:lnTo>
                  <a:pt x="940594" y="376238"/>
                </a:lnTo>
                <a:lnTo>
                  <a:pt x="752475" y="376238"/>
                </a:lnTo>
                <a:lnTo>
                  <a:pt x="1128713" y="0"/>
                </a:lnTo>
                <a:lnTo>
                  <a:pt x="1504950" y="376238"/>
                </a:lnTo>
                <a:lnTo>
                  <a:pt x="1316831" y="376238"/>
                </a:lnTo>
                <a:lnTo>
                  <a:pt x="1316831" y="1657350"/>
                </a:lnTo>
                <a:lnTo>
                  <a:pt x="0" y="1657350"/>
                </a:lnTo>
                <a:lnTo>
                  <a:pt x="0" y="1281113"/>
                </a:lnTo>
                <a:close/>
              </a:path>
            </a:pathLst>
          </a:custGeom>
          <a:solidFill>
            <a:srgbClr val="FFFFFF"/>
          </a:solidFill>
          <a:ln w="31750">
            <a:solidFill>
              <a:srgbClr val="5B9BD5"/>
            </a:solidFill>
            <a:miter lim="800000"/>
            <a:headEnd/>
            <a:tailEnd/>
          </a:ln>
          <a:effectLst/>
        </p:spPr>
        <p:txBody>
          <a:bodyPr vert="horz" wrap="square" lIns="91440" tIns="45720" rIns="91440" bIns="45720" numCol="1" anchor="ctr" anchorCtr="0" compatLnSpc="1">
            <a:prstTxWarp prst="textNoShape">
              <a:avLst/>
            </a:prstTxWarp>
          </a:bodyPr>
          <a:lstStyle/>
          <a:p>
            <a:endParaRPr lang="en-US"/>
          </a:p>
        </p:txBody>
      </p:sp>
      <p:sp>
        <p:nvSpPr>
          <p:cNvPr id="28683" name="Flowchart: Decision 5"/>
          <p:cNvSpPr>
            <a:spLocks noChangeArrowheads="1"/>
          </p:cNvSpPr>
          <p:nvPr/>
        </p:nvSpPr>
        <p:spPr bwMode="auto">
          <a:xfrm>
            <a:off x="3429000" y="2362200"/>
            <a:ext cx="1825625" cy="1295400"/>
          </a:xfrm>
          <a:prstGeom prst="flowChartDecision">
            <a:avLst/>
          </a:prstGeom>
          <a:solidFill>
            <a:srgbClr val="FFFFFF"/>
          </a:solidFill>
          <a:ln w="63500" cmpd="thickThin">
            <a:solidFill>
              <a:srgbClr val="ED7D31"/>
            </a:solid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Helvetica" charset="0"/>
                <a:ea typeface="Calibri" pitchFamily="34" charset="0"/>
                <a:cs typeface="Times New Roman" pitchFamily="18" charset="0"/>
              </a:rPr>
              <a:t>Valid</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Helvetica" charset="0"/>
                <a:ea typeface="Calibri" pitchFamily="34" charset="0"/>
                <a:cs typeface="Times New Roman" pitchFamily="18" charset="0"/>
              </a:rPr>
              <a:t>Message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Helvetica" charset="0"/>
                <a:ea typeface="Calibri" pitchFamily="34" charset="0"/>
                <a:cs typeface="Times New Roman" pitchFamily="18" charset="0"/>
              </a:rPr>
              <a:t>Received?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8681" name="Arrow: Bent-Up 20"/>
          <p:cNvSpPr>
            <a:spLocks/>
          </p:cNvSpPr>
          <p:nvPr/>
        </p:nvSpPr>
        <p:spPr bwMode="auto">
          <a:xfrm rot="10800000">
            <a:off x="1752600" y="2895600"/>
            <a:ext cx="1676401" cy="990600"/>
          </a:xfrm>
          <a:custGeom>
            <a:avLst/>
            <a:gdLst>
              <a:gd name="T0" fmla="*/ 0 w 1524000"/>
              <a:gd name="T1" fmla="*/ 1187450 h 1568450"/>
              <a:gd name="T2" fmla="*/ 952500 w 1524000"/>
              <a:gd name="T3" fmla="*/ 1187450 h 1568450"/>
              <a:gd name="T4" fmla="*/ 952500 w 1524000"/>
              <a:gd name="T5" fmla="*/ 301173 h 1568450"/>
              <a:gd name="T6" fmla="*/ 762000 w 1524000"/>
              <a:gd name="T7" fmla="*/ 301173 h 1568450"/>
              <a:gd name="T8" fmla="*/ 1143000 w 1524000"/>
              <a:gd name="T9" fmla="*/ 0 h 1568450"/>
              <a:gd name="T10" fmla="*/ 1524000 w 1524000"/>
              <a:gd name="T11" fmla="*/ 301173 h 1568450"/>
              <a:gd name="T12" fmla="*/ 1333500 w 1524000"/>
              <a:gd name="T13" fmla="*/ 301173 h 1568450"/>
              <a:gd name="T14" fmla="*/ 1333500 w 1524000"/>
              <a:gd name="T15" fmla="*/ 1568450 h 1568450"/>
              <a:gd name="T16" fmla="*/ 0 w 1524000"/>
              <a:gd name="T17" fmla="*/ 1568450 h 1568450"/>
              <a:gd name="T18" fmla="*/ 0 w 1524000"/>
              <a:gd name="T19" fmla="*/ 1187450 h 15684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24000" h="1568450">
                <a:moveTo>
                  <a:pt x="0" y="1187450"/>
                </a:moveTo>
                <a:lnTo>
                  <a:pt x="952500" y="1187450"/>
                </a:lnTo>
                <a:lnTo>
                  <a:pt x="952500" y="301173"/>
                </a:lnTo>
                <a:lnTo>
                  <a:pt x="762000" y="301173"/>
                </a:lnTo>
                <a:lnTo>
                  <a:pt x="1143000" y="0"/>
                </a:lnTo>
                <a:lnTo>
                  <a:pt x="1524000" y="301173"/>
                </a:lnTo>
                <a:lnTo>
                  <a:pt x="1333500" y="301173"/>
                </a:lnTo>
                <a:lnTo>
                  <a:pt x="1333500" y="1568450"/>
                </a:lnTo>
                <a:lnTo>
                  <a:pt x="0" y="1568450"/>
                </a:lnTo>
                <a:lnTo>
                  <a:pt x="0" y="1187450"/>
                </a:lnTo>
                <a:close/>
              </a:path>
            </a:pathLst>
          </a:custGeom>
          <a:solidFill>
            <a:srgbClr val="FFFFFF"/>
          </a:solidFill>
          <a:ln w="31750">
            <a:solidFill>
              <a:srgbClr val="5B9BD5"/>
            </a:solidFill>
            <a:miter lim="800000"/>
            <a:headEnd/>
            <a:tailEnd/>
          </a:ln>
          <a:effectLst/>
        </p:spPr>
        <p:txBody>
          <a:bodyPr vert="horz" wrap="square" lIns="91440" tIns="45720" rIns="91440" bIns="45720" numCol="1" anchor="ctr" anchorCtr="0" compatLnSpc="1">
            <a:prstTxWarp prst="textNoShape">
              <a:avLst/>
            </a:prstTxWarp>
          </a:bodyPr>
          <a:lstStyle/>
          <a:p>
            <a:endParaRPr lang="en-US"/>
          </a:p>
        </p:txBody>
      </p:sp>
      <p:sp>
        <p:nvSpPr>
          <p:cNvPr id="28687" name="Flowchart: Alternate Process 1"/>
          <p:cNvSpPr>
            <a:spLocks noChangeArrowheads="1"/>
          </p:cNvSpPr>
          <p:nvPr/>
        </p:nvSpPr>
        <p:spPr bwMode="auto">
          <a:xfrm>
            <a:off x="3733800" y="152400"/>
            <a:ext cx="1047750" cy="323850"/>
          </a:xfrm>
          <a:prstGeom prst="flowChartAlternateProcess">
            <a:avLst/>
          </a:prstGeom>
          <a:solidFill>
            <a:srgbClr val="FFFFFF"/>
          </a:solidFill>
          <a:ln w="31750">
            <a:solidFill>
              <a:srgbClr val="000000"/>
            </a:solid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START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676" name="Flowchart: Process 4"/>
          <p:cNvSpPr>
            <a:spLocks noChangeArrowheads="1"/>
          </p:cNvSpPr>
          <p:nvPr/>
        </p:nvSpPr>
        <p:spPr bwMode="auto">
          <a:xfrm>
            <a:off x="3124200" y="5562600"/>
            <a:ext cx="2362200" cy="457200"/>
          </a:xfrm>
          <a:prstGeom prst="flowChartProcess">
            <a:avLst/>
          </a:prstGeom>
          <a:solidFill>
            <a:srgbClr val="FFFFFF"/>
          </a:solidFill>
          <a:ln w="31750">
            <a:solidFill>
              <a:srgbClr val="70AD47"/>
            </a:solid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25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STORE THE DATA IN EEPROM</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8673" name="Flowchart: Alternate Process 7"/>
          <p:cNvSpPr>
            <a:spLocks noChangeArrowheads="1"/>
          </p:cNvSpPr>
          <p:nvPr/>
        </p:nvSpPr>
        <p:spPr bwMode="auto">
          <a:xfrm>
            <a:off x="3810000" y="6419850"/>
            <a:ext cx="1219200" cy="438150"/>
          </a:xfrm>
          <a:prstGeom prst="flowChartAlternateProcess">
            <a:avLst/>
          </a:prstGeom>
          <a:solidFill>
            <a:srgbClr val="FFFFFF"/>
          </a:solidFill>
          <a:ln w="31750">
            <a:solidFill>
              <a:srgbClr val="000000"/>
            </a:solid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STOP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8686" name="Arrow: Down 8"/>
          <p:cNvSpPr>
            <a:spLocks noChangeArrowheads="1"/>
          </p:cNvSpPr>
          <p:nvPr/>
        </p:nvSpPr>
        <p:spPr bwMode="auto">
          <a:xfrm>
            <a:off x="4191000" y="3657600"/>
            <a:ext cx="304800" cy="406400"/>
          </a:xfrm>
          <a:prstGeom prst="downArrow">
            <a:avLst>
              <a:gd name="adj1" fmla="val 50000"/>
              <a:gd name="adj2" fmla="val 49996"/>
            </a:avLst>
          </a:prstGeom>
          <a:solidFill>
            <a:srgbClr val="FFFFFF"/>
          </a:solidFill>
          <a:ln w="31750">
            <a:solidFill>
              <a:srgbClr val="5B9BD5"/>
            </a:solidFill>
            <a:miter lim="800000"/>
            <a:headEnd/>
            <a:tailEnd/>
          </a:ln>
          <a:effectLst/>
        </p:spPr>
        <p:txBody>
          <a:bodyPr vert="horz" wrap="square" lIns="91440" tIns="45720" rIns="91440" bIns="45720" numCol="1" anchor="ctr" anchorCtr="0" compatLnSpc="1">
            <a:prstTxWarp prst="textNoShape">
              <a:avLst/>
            </a:prstTxWarp>
          </a:bodyPr>
          <a:lstStyle/>
          <a:p>
            <a:endParaRPr lang="en-US"/>
          </a:p>
        </p:txBody>
      </p:sp>
      <p:sp>
        <p:nvSpPr>
          <p:cNvPr id="28680" name="Flowchart: Process 14"/>
          <p:cNvSpPr>
            <a:spLocks noChangeArrowheads="1"/>
          </p:cNvSpPr>
          <p:nvPr/>
        </p:nvSpPr>
        <p:spPr bwMode="auto">
          <a:xfrm>
            <a:off x="5867400" y="3962400"/>
            <a:ext cx="1447800" cy="609600"/>
          </a:xfrm>
          <a:prstGeom prst="flowChartProcess">
            <a:avLst/>
          </a:prstGeom>
          <a:solidFill>
            <a:srgbClr val="FFFFFF"/>
          </a:solidFill>
          <a:ln w="31750">
            <a:solidFill>
              <a:srgbClr val="ED7D31"/>
            </a:solid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LED OFF state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8678" name="Flowchart: Process 15"/>
          <p:cNvSpPr>
            <a:spLocks noChangeArrowheads="1"/>
          </p:cNvSpPr>
          <p:nvPr/>
        </p:nvSpPr>
        <p:spPr bwMode="auto">
          <a:xfrm>
            <a:off x="1524000" y="3886200"/>
            <a:ext cx="1295400" cy="762000"/>
          </a:xfrm>
          <a:prstGeom prst="flowChartProcess">
            <a:avLst/>
          </a:prstGeom>
          <a:solidFill>
            <a:srgbClr val="FFFFFF"/>
          </a:solidFill>
          <a:ln w="31750">
            <a:solidFill>
              <a:srgbClr val="ED7D31"/>
            </a:solid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LED should be ON state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8685" name="Rectangle 13"/>
          <p:cNvSpPr>
            <a:spLocks noChangeArrowheads="1"/>
          </p:cNvSpPr>
          <p:nvPr/>
        </p:nvSpPr>
        <p:spPr bwMode="auto">
          <a:xfrm>
            <a:off x="2895600" y="914400"/>
            <a:ext cx="2743200" cy="990600"/>
          </a:xfrm>
          <a:prstGeom prst="rect">
            <a:avLst/>
          </a:prstGeom>
          <a:solidFill>
            <a:srgbClr val="FFFFFF"/>
          </a:solidFill>
          <a:ln w="63500" cmpd="thickThin">
            <a:solidFill>
              <a:srgbClr val="FFC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INITIALIZING SYS_INIT()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CAN_INIT()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BR_INIT()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MASK_FILTER INIT()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FILTER_INIT()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8675" name="AutoShape 3"/>
          <p:cNvSpPr>
            <a:spLocks noChangeArrowheads="1"/>
          </p:cNvSpPr>
          <p:nvPr/>
        </p:nvSpPr>
        <p:spPr bwMode="auto">
          <a:xfrm>
            <a:off x="4191000" y="1905000"/>
            <a:ext cx="304800" cy="457200"/>
          </a:xfrm>
          <a:prstGeom prst="downArrow">
            <a:avLst>
              <a:gd name="adj1" fmla="val 50000"/>
              <a:gd name="adj2" fmla="val 41544"/>
            </a:avLst>
          </a:prstGeom>
          <a:solidFill>
            <a:srgbClr val="FFFFFF"/>
          </a:solidFill>
          <a:ln w="31750">
            <a:solidFill>
              <a:srgbClr val="5B9BD5"/>
            </a:solidFill>
            <a:miter lim="800000"/>
            <a:headEnd/>
            <a:tailEnd/>
          </a:ln>
          <a:effectLst/>
        </p:spPr>
        <p:txBody>
          <a:bodyPr vert="eaVert" wrap="square" lIns="91440" tIns="45720" rIns="91440" bIns="45720" numCol="1" anchor="t" anchorCtr="0" compatLnSpc="1">
            <a:prstTxWarp prst="textNoShape">
              <a:avLst/>
            </a:prstTxWarp>
          </a:bodyPr>
          <a:lstStyle/>
          <a:p>
            <a:endParaRPr lang="en-US"/>
          </a:p>
        </p:txBody>
      </p:sp>
      <p:sp>
        <p:nvSpPr>
          <p:cNvPr id="28679" name="AutoShape 7"/>
          <p:cNvSpPr>
            <a:spLocks noChangeArrowheads="1"/>
          </p:cNvSpPr>
          <p:nvPr/>
        </p:nvSpPr>
        <p:spPr bwMode="auto">
          <a:xfrm>
            <a:off x="4267200" y="6019800"/>
            <a:ext cx="304800" cy="380999"/>
          </a:xfrm>
          <a:prstGeom prst="downArrow">
            <a:avLst>
              <a:gd name="adj1" fmla="val 50000"/>
              <a:gd name="adj2" fmla="val 75791"/>
            </a:avLst>
          </a:prstGeom>
          <a:solidFill>
            <a:srgbClr val="FFFFFF"/>
          </a:solidFill>
          <a:ln w="31750">
            <a:solidFill>
              <a:srgbClr val="5B9BD5"/>
            </a:solidFill>
            <a:miter lim="800000"/>
            <a:headEnd/>
            <a:tailEnd/>
          </a:ln>
          <a:effectLst/>
        </p:spPr>
        <p:txBody>
          <a:bodyPr vert="eaVert" wrap="square" lIns="91440" tIns="45720" rIns="91440" bIns="45720" numCol="1" anchor="t" anchorCtr="0" compatLnSpc="1">
            <a:prstTxWarp prst="textNoShape">
              <a:avLst/>
            </a:prstTxWarp>
          </a:bodyPr>
          <a:lstStyle/>
          <a:p>
            <a:endParaRPr lang="en-US"/>
          </a:p>
        </p:txBody>
      </p:sp>
      <p:sp>
        <p:nvSpPr>
          <p:cNvPr id="28674" name="AutoShape 2"/>
          <p:cNvSpPr>
            <a:spLocks noChangeArrowheads="1"/>
          </p:cNvSpPr>
          <p:nvPr/>
        </p:nvSpPr>
        <p:spPr bwMode="auto">
          <a:xfrm>
            <a:off x="4114800" y="457200"/>
            <a:ext cx="304800" cy="428625"/>
          </a:xfrm>
          <a:prstGeom prst="downArrow">
            <a:avLst>
              <a:gd name="adj1" fmla="val 50000"/>
              <a:gd name="adj2" fmla="val 44400"/>
            </a:avLst>
          </a:prstGeom>
          <a:solidFill>
            <a:srgbClr val="FFFFFF"/>
          </a:solidFill>
          <a:ln w="31750">
            <a:solidFill>
              <a:srgbClr val="5B9BD5"/>
            </a:solidFill>
            <a:miter lim="800000"/>
            <a:headEnd/>
            <a:tailEnd/>
          </a:ln>
          <a:effectLst/>
        </p:spPr>
        <p:txBody>
          <a:bodyPr vert="eaVert" wrap="square" lIns="91440" tIns="45720" rIns="91440" bIns="45720" numCol="1" anchor="t" anchorCtr="0" compatLnSpc="1">
            <a:prstTxWarp prst="textNoShape">
              <a:avLst/>
            </a:prstTxWarp>
          </a:bodyPr>
          <a:lstStyle/>
          <a:p>
            <a:endParaRPr lang="en-US"/>
          </a:p>
        </p:txBody>
      </p:sp>
      <p:sp>
        <p:nvSpPr>
          <p:cNvPr id="28677" name="Rectangle 5"/>
          <p:cNvSpPr>
            <a:spLocks noChangeArrowheads="1"/>
          </p:cNvSpPr>
          <p:nvPr/>
        </p:nvSpPr>
        <p:spPr bwMode="auto">
          <a:xfrm>
            <a:off x="3124200" y="4038600"/>
            <a:ext cx="2374900" cy="1142999"/>
          </a:xfrm>
          <a:prstGeom prst="rect">
            <a:avLst/>
          </a:prstGeom>
          <a:gradFill rotWithShape="0">
            <a:gsLst>
              <a:gs pos="0">
                <a:srgbClr val="FFFFFF"/>
              </a:gs>
              <a:gs pos="100000">
                <a:srgbClr val="F7CAAC"/>
              </a:gs>
            </a:gsLst>
            <a:lin ang="5400000" scaled="1"/>
          </a:gradFill>
          <a:ln w="12700">
            <a:solidFill>
              <a:srgbClr val="F4B083"/>
            </a:solidFill>
            <a:miter lim="800000"/>
            <a:headEnd/>
            <a:tailEnd/>
          </a:ln>
          <a:effectLst>
            <a:outerShdw dist="28398" dir="3806097" algn="ctr" rotWithShape="0">
              <a:srgbClr val="823B0B">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Helvetica" charset="0"/>
                <a:ea typeface="Calibri" pitchFamily="34" charset="0"/>
                <a:cs typeface="Times New Roman" pitchFamily="18" charset="0"/>
              </a:rPr>
              <a:t>Message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Helvetica" charset="0"/>
                <a:ea typeface="Calibri" pitchFamily="34" charset="0"/>
                <a:cs typeface="Times New Roman" pitchFamily="18" charset="0"/>
              </a:rPr>
              <a:t>Identifier meets a</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Helvetica" charset="0"/>
                <a:ea typeface="Calibri" pitchFamily="34" charset="0"/>
                <a:cs typeface="Times New Roman" pitchFamily="18" charset="0"/>
              </a:rPr>
              <a:t>Filter Criteria</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Helvetica" charset="0"/>
                <a:ea typeface="Calibri" pitchFamily="34" charset="0"/>
                <a:cs typeface="Times New Roman" pitchFamily="18" charset="0"/>
              </a:rPr>
              <a:t>Is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Helvetica" charset="0"/>
                <a:ea typeface="Calibri" pitchFamily="34" charset="0"/>
                <a:cs typeface="Times New Roman" pitchFamily="18" charset="0"/>
              </a:rPr>
              <a:t>RXFUL = </a:t>
            </a:r>
            <a:r>
              <a:rPr kumimoji="0" lang="en-US" sz="1000" b="1" i="0" u="none" strike="noStrike" cap="none" normalizeH="0" baseline="0" dirty="0" smtClean="0">
                <a:ln>
                  <a:noFill/>
                </a:ln>
                <a:solidFill>
                  <a:schemeClr val="tx1"/>
                </a:solidFill>
                <a:effectLst/>
                <a:latin typeface="Calibri" pitchFamily="34" charset="0"/>
                <a:ea typeface="Calibri" pitchFamily="34" charset="0"/>
                <a:cs typeface="Courier" charset="0"/>
              </a:rPr>
              <a:t>0</a:t>
            </a:r>
            <a:r>
              <a:rPr kumimoji="0" lang="en-US" sz="1000" b="1" i="0" u="none" strike="noStrike" cap="none" normalizeH="0" baseline="0" dirty="0" smtClean="0">
                <a:ln>
                  <a:noFill/>
                </a:ln>
                <a:solidFill>
                  <a:schemeClr val="tx1"/>
                </a:solidFill>
                <a:effectLst/>
                <a:latin typeface="Helvetica" charset="0"/>
                <a:ea typeface="Calibri" pitchFamily="34" charset="0"/>
                <a:cs typeface="Times New Roman" pitchFamily="18" charset="0"/>
              </a:rPr>
              <a:t>  Move Message into RXB0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8688" name="Rectangle 1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690" name="Rectangle 18"/>
          <p:cNvSpPr>
            <a:spLocks noChangeArrowheads="1"/>
          </p:cNvSpPr>
          <p:nvPr/>
        </p:nvSpPr>
        <p:spPr bwMode="auto">
          <a:xfrm>
            <a:off x="0" y="381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692" name="Rectangle 20"/>
          <p:cNvSpPr>
            <a:spLocks noChangeArrowheads="1"/>
          </p:cNvSpPr>
          <p:nvPr/>
        </p:nvSpPr>
        <p:spPr bwMode="auto">
          <a:xfrm>
            <a:off x="0" y="914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467100" algn="l"/>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67100" algn="l"/>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6710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693" name="Rectangle 21"/>
          <p:cNvSpPr>
            <a:spLocks noChangeArrowheads="1"/>
          </p:cNvSpPr>
          <p:nvPr/>
        </p:nvSpPr>
        <p:spPr bwMode="auto">
          <a:xfrm>
            <a:off x="0" y="914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696" name="Rectangle 24"/>
          <p:cNvSpPr>
            <a:spLocks noChangeArrowheads="1"/>
          </p:cNvSpPr>
          <p:nvPr/>
        </p:nvSpPr>
        <p:spPr bwMode="auto">
          <a:xfrm>
            <a:off x="0" y="914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57300" algn="l"/>
                <a:tab pos="4032250" algn="l"/>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 pos="4032250" algn="l"/>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 pos="403225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699" name="Rectangle 27"/>
          <p:cNvSpPr>
            <a:spLocks noChangeArrowheads="1"/>
          </p:cNvSpPr>
          <p:nvPr/>
        </p:nvSpPr>
        <p:spPr bwMode="auto">
          <a:xfrm>
            <a:off x="0" y="914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865438" algn="ctr"/>
              </a:tabLst>
            </a:pPr>
            <a:r>
              <a:rPr kumimoji="0" lang="en-US" sz="800" b="0" i="0" u="none" strike="noStrike" cap="none" normalizeH="0" baseline="0" smtClean="0">
                <a:ln>
                  <a:noFill/>
                </a:ln>
                <a:solidFill>
                  <a:schemeClr val="tx1"/>
                </a:solidFill>
                <a:effectLst/>
                <a:latin typeface="Arial" pitchFamily="34" charset="0"/>
                <a:cs typeface="Arial" pitchFamily="34" charset="0"/>
              </a:rPr>
              <a:t/>
            </a:r>
            <a:br>
              <a:rPr kumimoji="0" lang="en-US" sz="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865438" algn="ctr"/>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865438" algn="ctr"/>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01" name="Rectangle 29"/>
          <p:cNvSpPr>
            <a:spLocks noChangeArrowheads="1"/>
          </p:cNvSpPr>
          <p:nvPr/>
        </p:nvSpPr>
        <p:spPr bwMode="auto">
          <a:xfrm>
            <a:off x="0" y="914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400175" algn="l"/>
                <a:tab pos="4133850" algn="l"/>
              </a:tabLst>
            </a:pPr>
            <a:endPar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400175" algn="l"/>
                <a:tab pos="4133850" algn="l"/>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400175" algn="l"/>
                <a:tab pos="4133850" algn="l"/>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400175" algn="l"/>
                <a:tab pos="413385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03" name="Rectangle 31"/>
          <p:cNvSpPr>
            <a:spLocks noChangeArrowheads="1"/>
          </p:cNvSpPr>
          <p:nvPr/>
        </p:nvSpPr>
        <p:spPr bwMode="auto">
          <a:xfrm>
            <a:off x="0" y="914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743075" algn="l"/>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743075" algn="l"/>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743075"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705" name="Rectangle 33"/>
          <p:cNvSpPr>
            <a:spLocks noChangeArrowheads="1"/>
          </p:cNvSpPr>
          <p:nvPr/>
        </p:nvSpPr>
        <p:spPr bwMode="auto">
          <a:xfrm>
            <a:off x="0" y="914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667125" algn="l"/>
              </a:tabLst>
            </a:pPr>
            <a:r>
              <a:rPr kumimoji="0" lang="en-US" sz="800" b="0" i="0" u="none" strike="noStrike" cap="none" normalizeH="0" baseline="0" smtClean="0">
                <a:ln>
                  <a:noFill/>
                </a:ln>
                <a:solidFill>
                  <a:schemeClr val="tx1"/>
                </a:solidFill>
                <a:effectLst/>
                <a:latin typeface="Arial" pitchFamily="34" charset="0"/>
                <a:cs typeface="Arial" pitchFamily="34" charset="0"/>
              </a:rPr>
              <a:t/>
            </a:r>
            <a:br>
              <a:rPr kumimoji="0" lang="en-US" sz="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67125" algn="l"/>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67125"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AutoShape 3"/>
          <p:cNvSpPr>
            <a:spLocks noChangeArrowheads="1"/>
          </p:cNvSpPr>
          <p:nvPr/>
        </p:nvSpPr>
        <p:spPr bwMode="auto">
          <a:xfrm>
            <a:off x="4191000" y="5181600"/>
            <a:ext cx="304800" cy="358775"/>
          </a:xfrm>
          <a:prstGeom prst="downArrow">
            <a:avLst>
              <a:gd name="adj1" fmla="val 50000"/>
              <a:gd name="adj2" fmla="val 41544"/>
            </a:avLst>
          </a:prstGeom>
          <a:solidFill>
            <a:srgbClr val="FFFFFF"/>
          </a:solidFill>
          <a:ln w="31750">
            <a:solidFill>
              <a:srgbClr val="5B9BD5"/>
            </a:solidFill>
            <a:miter lim="800000"/>
            <a:headEnd/>
            <a:tailEnd/>
          </a:ln>
          <a:effectLst/>
        </p:spPr>
        <p:txBody>
          <a:bodyPr vert="eaVert" wrap="square" lIns="91440" tIns="45720" rIns="91440" bIns="45720" numCol="1" anchor="t" anchorCtr="0" compatLnSpc="1">
            <a:prstTxWarp prst="textNoShape">
              <a:avLst/>
            </a:prstTxWarp>
          </a:bodyPr>
          <a:lstStyle/>
          <a:p>
            <a:endParaRPr lang="en-US"/>
          </a:p>
        </p:txBody>
      </p:sp>
      <p:sp>
        <p:nvSpPr>
          <p:cNvPr id="32" name="Content Placeholder 2"/>
          <p:cNvSpPr>
            <a:spLocks noGrp="1"/>
          </p:cNvSpPr>
          <p:nvPr>
            <p:ph idx="1"/>
          </p:nvPr>
        </p:nvSpPr>
        <p:spPr>
          <a:xfrm>
            <a:off x="5791200" y="2438400"/>
            <a:ext cx="762000" cy="533400"/>
          </a:xfrm>
        </p:spPr>
        <p:txBody>
          <a:bodyPr>
            <a:normAutofit/>
          </a:bodyPr>
          <a:lstStyle/>
          <a:p>
            <a:pPr>
              <a:buNone/>
            </a:pPr>
            <a:r>
              <a:rPr lang="en-US" sz="2000" dirty="0" smtClean="0"/>
              <a:t>NO</a:t>
            </a:r>
            <a:endParaRPr lang="en-US" sz="2000" dirty="0"/>
          </a:p>
        </p:txBody>
      </p:sp>
      <p:sp>
        <p:nvSpPr>
          <p:cNvPr id="31" name="Title 1"/>
          <p:cNvSpPr>
            <a:spLocks noGrp="1"/>
          </p:cNvSpPr>
          <p:nvPr>
            <p:ph type="title"/>
          </p:nvPr>
        </p:nvSpPr>
        <p:spPr>
          <a:xfrm>
            <a:off x="1828800" y="2286000"/>
            <a:ext cx="1600200" cy="639762"/>
          </a:xfrm>
        </p:spPr>
        <p:txBody>
          <a:bodyPr>
            <a:normAutofit/>
          </a:bodyPr>
          <a:lstStyle/>
          <a:p>
            <a:r>
              <a:rPr lang="en-US" sz="2000" dirty="0" smtClean="0"/>
              <a:t>YES</a:t>
            </a:r>
            <a:endParaRPr lang="en-US" sz="2000" dirty="0"/>
          </a:p>
        </p:txBody>
      </p:sp>
    </p:spTree>
  </p:cSld>
  <p:clrMapOvr>
    <a:masterClrMapping/>
  </p:clrMapOvr>
  <p:transition spd="med">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0" y="6457890"/>
            <a:ext cx="2362200" cy="400110"/>
          </a:xfrm>
          <a:prstGeom prst="rect">
            <a:avLst/>
          </a:prstGeom>
        </p:spPr>
        <p:txBody>
          <a:bodyPr wrap="square">
            <a:spAutoFit/>
          </a:bodyPr>
          <a:lstStyle/>
          <a:p>
            <a:r>
              <a:rPr lang="en-US" sz="2000" b="1" dirty="0" smtClean="0">
                <a:latin typeface="Algerian" pitchFamily="82" charset="0"/>
              </a:rPr>
              <a:t>Test case</a:t>
            </a:r>
            <a:endParaRPr lang="en-US" sz="2000" dirty="0"/>
          </a:p>
        </p:txBody>
      </p:sp>
      <p:graphicFrame>
        <p:nvGraphicFramePr>
          <p:cNvPr id="8" name="Content Placeholder 7"/>
          <p:cNvGraphicFramePr>
            <a:graphicFrameLocks noGrp="1"/>
          </p:cNvGraphicFramePr>
          <p:nvPr>
            <p:ph idx="1"/>
          </p:nvPr>
        </p:nvGraphicFramePr>
        <p:xfrm>
          <a:off x="533400" y="381000"/>
          <a:ext cx="8001003" cy="5410199"/>
        </p:xfrm>
        <a:graphic>
          <a:graphicData uri="http://schemas.openxmlformats.org/drawingml/2006/table">
            <a:tbl>
              <a:tblPr/>
              <a:tblGrid>
                <a:gridCol w="314682"/>
                <a:gridCol w="1524508"/>
                <a:gridCol w="2621639"/>
                <a:gridCol w="1787571"/>
                <a:gridCol w="1219200"/>
                <a:gridCol w="533403"/>
              </a:tblGrid>
              <a:tr h="665760">
                <a:tc>
                  <a:txBody>
                    <a:bodyPr/>
                    <a:lstStyle/>
                    <a:p>
                      <a:pPr algn="l" fontAlgn="b"/>
                      <a:r>
                        <a:rPr lang="en-US" sz="1000" b="1" i="0" u="none" strike="noStrike" dirty="0">
                          <a:solidFill>
                            <a:srgbClr val="FFFFFF"/>
                          </a:solidFill>
                          <a:latin typeface="Calibri"/>
                        </a:rPr>
                        <a:t>TC ID</a:t>
                      </a:r>
                    </a:p>
                  </a:txBody>
                  <a:tcPr marL="6566" marR="6566" marT="65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l" fontAlgn="b"/>
                      <a:r>
                        <a:rPr lang="en-US" sz="1000" b="1" i="0" u="none" strike="noStrike">
                          <a:solidFill>
                            <a:srgbClr val="FFFFFF"/>
                          </a:solidFill>
                          <a:latin typeface="Calibri"/>
                        </a:rPr>
                        <a:t>PRE-CONDITION </a:t>
                      </a:r>
                    </a:p>
                  </a:txBody>
                  <a:tcPr marL="6566" marR="6566" marT="65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l" fontAlgn="b"/>
                      <a:r>
                        <a:rPr lang="en-US" sz="1000" b="1" i="0" u="none" strike="noStrike" dirty="0">
                          <a:solidFill>
                            <a:srgbClr val="FFFFFF"/>
                          </a:solidFill>
                          <a:latin typeface="Calibri"/>
                        </a:rPr>
                        <a:t>TC STEPS</a:t>
                      </a:r>
                    </a:p>
                  </a:txBody>
                  <a:tcPr marL="6566" marR="6566" marT="65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l" fontAlgn="b"/>
                      <a:r>
                        <a:rPr lang="en-US" sz="1000" b="1" i="0" u="none" strike="noStrike">
                          <a:solidFill>
                            <a:srgbClr val="FFFFFF"/>
                          </a:solidFill>
                          <a:latin typeface="Calibri"/>
                        </a:rPr>
                        <a:t>EXPECTED OUTPUT</a:t>
                      </a:r>
                    </a:p>
                  </a:txBody>
                  <a:tcPr marL="6566" marR="6566" marT="65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l" fontAlgn="b"/>
                      <a:r>
                        <a:rPr lang="en-US" sz="1000" b="1" i="0" u="none" strike="noStrike">
                          <a:solidFill>
                            <a:srgbClr val="FFFFFF"/>
                          </a:solidFill>
                          <a:latin typeface="Calibri"/>
                        </a:rPr>
                        <a:t>OBTAINED OUTPUT</a:t>
                      </a:r>
                    </a:p>
                  </a:txBody>
                  <a:tcPr marL="6566" marR="6566" marT="65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l" fontAlgn="b"/>
                      <a:r>
                        <a:rPr lang="en-US" sz="1000" b="1" i="0" u="none" strike="noStrike">
                          <a:solidFill>
                            <a:srgbClr val="FFFFFF"/>
                          </a:solidFill>
                          <a:latin typeface="Calibri"/>
                        </a:rPr>
                        <a:t>VERDICT(PASS/FAIL)</a:t>
                      </a:r>
                    </a:p>
                  </a:txBody>
                  <a:tcPr marL="6566" marR="6566" marT="65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r>
              <a:tr h="1921853">
                <a:tc>
                  <a:txBody>
                    <a:bodyPr/>
                    <a:lstStyle/>
                    <a:p>
                      <a:pPr algn="l" fontAlgn="ctr"/>
                      <a:r>
                        <a:rPr lang="en-US" sz="900" b="0" i="0" u="none" strike="noStrike">
                          <a:solidFill>
                            <a:srgbClr val="000000"/>
                          </a:solidFill>
                          <a:latin typeface="Calibri"/>
                        </a:rPr>
                        <a:t>IC_01</a:t>
                      </a:r>
                    </a:p>
                  </a:txBody>
                  <a:tcPr marL="6566" marR="6566" marT="6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latin typeface="Calibri"/>
                        </a:rPr>
                        <a:t>1)Connceting ECU to CAN BUS                                   2)Connection of LED  3)Connecting Power supply</a:t>
                      </a:r>
                    </a:p>
                  </a:txBody>
                  <a:tcPr marL="6566" marR="6566" marT="6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900" b="0" i="0" u="none" strike="noStrike">
                          <a:solidFill>
                            <a:srgbClr val="000000"/>
                          </a:solidFill>
                          <a:latin typeface="Calibri"/>
                        </a:rPr>
                        <a:t>1)Checking CAN bus is Connected properly or NOT                      2)Checking CC input message status is receiving or NOT                          3)If Message received from CC                                                                     4)If Message not received from CC                                                             5)In message ID perticular data is received                                                    6)In message ID perticular data is not received                                             7)Received data is Stored in EEPROM</a:t>
                      </a:r>
                    </a:p>
                  </a:txBody>
                  <a:tcPr marL="6566" marR="6566" marT="656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900" b="0" i="0" u="none" strike="noStrike" dirty="0">
                          <a:solidFill>
                            <a:srgbClr val="000000"/>
                          </a:solidFill>
                          <a:latin typeface="Calibri"/>
                        </a:rPr>
                        <a:t>1)CAN bus is must be connected  2)Checking message status           3)Warning lamp ON                      4)Warning lamp OFF                               5)CC is ON(LED ON)                                   6)CC is OFF(LED OFF)                             7)Stored data in EEPROM</a:t>
                      </a:r>
                    </a:p>
                  </a:txBody>
                  <a:tcPr marL="6566" marR="6566" marT="656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latin typeface="Calibri"/>
                        </a:rPr>
                        <a:t>1)CAN bus is</a:t>
                      </a:r>
                      <a:r>
                        <a:rPr lang="en-US" sz="900" b="0" i="0" u="none" strike="noStrike" baseline="0" dirty="0" smtClean="0">
                          <a:solidFill>
                            <a:srgbClr val="000000"/>
                          </a:solidFill>
                          <a:latin typeface="Calibri"/>
                        </a:rPr>
                        <a:t> </a:t>
                      </a:r>
                      <a:r>
                        <a:rPr lang="en-US" sz="900" b="0" i="0" u="none" strike="noStrike" dirty="0" smtClean="0">
                          <a:solidFill>
                            <a:srgbClr val="000000"/>
                          </a:solidFill>
                          <a:latin typeface="Calibri"/>
                        </a:rPr>
                        <a:t>connected</a:t>
                      </a:r>
                    </a:p>
                    <a:p>
                      <a:pPr marL="0" marR="0" indent="0" algn="l" defTabSz="914400" rtl="0" eaLnBrk="1" fontAlgn="b"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latin typeface="Calibri"/>
                        </a:rPr>
                        <a:t>message status          </a:t>
                      </a:r>
                    </a:p>
                    <a:p>
                      <a:pPr marL="0" marR="0" indent="0" algn="l" defTabSz="914400" rtl="0" eaLnBrk="1" fontAlgn="b"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latin typeface="Calibri"/>
                        </a:rPr>
                        <a:t>3)Warning lamp ON                      4)Warning lamp OFF                               5)CC is ON                                   6)CC is OFF                             7)Stored data in EEPROM</a:t>
                      </a:r>
                    </a:p>
                    <a:p>
                      <a:pPr algn="ctr" fontAlgn="b"/>
                      <a:r>
                        <a:rPr lang="en-US" sz="900" b="0" i="0" u="none" strike="noStrike" dirty="0">
                          <a:solidFill>
                            <a:srgbClr val="000000"/>
                          </a:solidFill>
                          <a:latin typeface="Calibri"/>
                        </a:rPr>
                        <a:t> </a:t>
                      </a:r>
                    </a:p>
                  </a:txBody>
                  <a:tcPr marL="6566" marR="6566" marT="656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000" b="1" i="0" u="none" strike="noStrike" dirty="0" smtClean="0">
                          <a:solidFill>
                            <a:srgbClr val="000000"/>
                          </a:solidFill>
                          <a:latin typeface="Calibri"/>
                        </a:rPr>
                        <a:t>PASS</a:t>
                      </a:r>
                    </a:p>
                    <a:p>
                      <a:pPr algn="ctr" fontAlgn="b"/>
                      <a:r>
                        <a:rPr lang="en-US" sz="1000" b="1" i="0" u="none" strike="noStrike" dirty="0" smtClean="0">
                          <a:solidFill>
                            <a:srgbClr val="000000"/>
                          </a:solidFill>
                          <a:latin typeface="Calibri"/>
                        </a:rPr>
                        <a:t>PASS</a:t>
                      </a:r>
                    </a:p>
                    <a:p>
                      <a:pPr algn="ctr" fontAlgn="b"/>
                      <a:r>
                        <a:rPr lang="en-US" sz="1000" b="1" i="0" u="none" strike="noStrike" dirty="0" smtClean="0">
                          <a:solidFill>
                            <a:srgbClr val="000000"/>
                          </a:solidFill>
                          <a:latin typeface="Calibri"/>
                        </a:rPr>
                        <a:t>PASS</a:t>
                      </a:r>
                    </a:p>
                    <a:p>
                      <a:pPr algn="ctr" fontAlgn="b"/>
                      <a:r>
                        <a:rPr lang="en-US" sz="1000" b="1" i="0" u="none" strike="noStrike" dirty="0" smtClean="0">
                          <a:solidFill>
                            <a:srgbClr val="000000"/>
                          </a:solidFill>
                          <a:latin typeface="Calibri"/>
                        </a:rPr>
                        <a:t>PASS</a:t>
                      </a:r>
                    </a:p>
                    <a:p>
                      <a:pPr algn="ctr" fontAlgn="b"/>
                      <a:r>
                        <a:rPr lang="en-US" sz="1000" b="1" i="0" u="none" strike="noStrike" dirty="0" smtClean="0">
                          <a:solidFill>
                            <a:srgbClr val="000000"/>
                          </a:solidFill>
                          <a:latin typeface="Calibri"/>
                        </a:rPr>
                        <a:t>PASS</a:t>
                      </a:r>
                    </a:p>
                    <a:p>
                      <a:pPr algn="ctr" fontAlgn="b"/>
                      <a:r>
                        <a:rPr lang="en-US" sz="1000" b="1" i="0" u="none" strike="noStrike" dirty="0" smtClean="0">
                          <a:solidFill>
                            <a:srgbClr val="000000"/>
                          </a:solidFill>
                          <a:latin typeface="Calibri"/>
                        </a:rPr>
                        <a:t>PASS</a:t>
                      </a:r>
                    </a:p>
                    <a:p>
                      <a:pPr algn="ctr" fontAlgn="b"/>
                      <a:r>
                        <a:rPr lang="en-US" sz="1000" b="1" i="0" u="none" strike="noStrike" dirty="0" smtClean="0">
                          <a:solidFill>
                            <a:srgbClr val="000000"/>
                          </a:solidFill>
                          <a:latin typeface="Calibri"/>
                        </a:rPr>
                        <a:t>PASS</a:t>
                      </a:r>
                    </a:p>
                    <a:p>
                      <a:pPr algn="ctr" fontAlgn="b"/>
                      <a:r>
                        <a:rPr lang="en-US" sz="1000" b="1" i="0" u="none" strike="noStrike" dirty="0">
                          <a:solidFill>
                            <a:srgbClr val="000000"/>
                          </a:solidFill>
                          <a:latin typeface="Calibri"/>
                        </a:rPr>
                        <a:t> </a:t>
                      </a:r>
                    </a:p>
                  </a:txBody>
                  <a:tcPr marL="6566" marR="6566" marT="656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21853">
                <a:tc>
                  <a:txBody>
                    <a:bodyPr/>
                    <a:lstStyle/>
                    <a:p>
                      <a:pPr algn="l" fontAlgn="ctr"/>
                      <a:r>
                        <a:rPr lang="en-US" sz="900" b="0" i="0" u="none" strike="noStrike">
                          <a:solidFill>
                            <a:srgbClr val="000000"/>
                          </a:solidFill>
                          <a:latin typeface="Calibri"/>
                        </a:rPr>
                        <a:t>IC_02</a:t>
                      </a:r>
                    </a:p>
                  </a:txBody>
                  <a:tcPr marL="6566" marR="6566" marT="6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latin typeface="Calibri"/>
                        </a:rPr>
                        <a:t>1)Connceting ECU to CAN BUS                                   2)Connection of LED  3)Connecting Power supply</a:t>
                      </a:r>
                    </a:p>
                  </a:txBody>
                  <a:tcPr marL="6566" marR="6566" marT="6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900" b="0" i="0" u="none" strike="noStrike">
                          <a:solidFill>
                            <a:srgbClr val="000000"/>
                          </a:solidFill>
                          <a:latin typeface="Calibri"/>
                        </a:rPr>
                        <a:t>1)Checking CAN bus is Connected properly or NOT                      2)Checking OCS input message status is receiving or NOT                          3)If Message received from OCS                                                                   4)If Message not received from OCS                                                             5)In message ID perticular data is received                                                    6)In message ID perticular data is not received                                             7)Received data is Stored in EEPROM</a:t>
                      </a:r>
                    </a:p>
                  </a:txBody>
                  <a:tcPr marL="6566" marR="6566" marT="656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900" b="0" i="0" u="none" strike="noStrike">
                          <a:solidFill>
                            <a:srgbClr val="000000"/>
                          </a:solidFill>
                          <a:latin typeface="Calibri"/>
                        </a:rPr>
                        <a:t>1)CAN bus is must be connected  2)Checking message status          3)Warning lamp ON                      4)Warning lamp OFF                              5)Airbag status is ON(LED blink )                                   6)Airbag status is OFF(LED ON)                             7)Stored data in EEPROM</a:t>
                      </a:r>
                    </a:p>
                  </a:txBody>
                  <a:tcPr marL="6566" marR="6566" marT="656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latin typeface="Calibri"/>
                        </a:rPr>
                        <a:t>1)CAN bus is</a:t>
                      </a:r>
                    </a:p>
                    <a:p>
                      <a:pPr marL="0" marR="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latin typeface="Calibri"/>
                        </a:rPr>
                        <a:t>connected</a:t>
                      </a:r>
                    </a:p>
                    <a:p>
                      <a:pPr marL="0" marR="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latin typeface="Calibri"/>
                        </a:rPr>
                        <a:t>message status          </a:t>
                      </a:r>
                    </a:p>
                    <a:p>
                      <a:pPr marL="0" marR="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latin typeface="Calibri"/>
                        </a:rPr>
                        <a:t>3)Warning lamp ON                      4)Warning lamp OFF                               5)CC is ON                                   6)CC is OFF                             7)Stored data</a:t>
                      </a:r>
                      <a:r>
                        <a:rPr lang="en-US" sz="1000" b="0" i="0" u="none" strike="noStrike" baseline="0" dirty="0" smtClean="0">
                          <a:solidFill>
                            <a:srgbClr val="000000"/>
                          </a:solidFill>
                          <a:latin typeface="Calibri"/>
                        </a:rPr>
                        <a:t> in </a:t>
                      </a:r>
                      <a:r>
                        <a:rPr lang="en-US" sz="1000" b="0" i="0" u="none" strike="noStrike" dirty="0" smtClean="0">
                          <a:solidFill>
                            <a:srgbClr val="000000"/>
                          </a:solidFill>
                          <a:latin typeface="Calibri"/>
                        </a:rPr>
                        <a:t>EEPROM</a:t>
                      </a:r>
                    </a:p>
                    <a:p>
                      <a:pPr algn="ctr" fontAlgn="b"/>
                      <a:r>
                        <a:rPr lang="en-US" sz="1000" b="0" i="0" u="none" strike="noStrike" dirty="0" smtClean="0">
                          <a:solidFill>
                            <a:srgbClr val="000000"/>
                          </a:solidFill>
                          <a:latin typeface="Calibri"/>
                        </a:rPr>
                        <a:t> </a:t>
                      </a:r>
                    </a:p>
                    <a:p>
                      <a:pPr algn="l" fontAlgn="b"/>
                      <a:r>
                        <a:rPr lang="en-US" sz="1000" b="1" i="0" u="none" strike="noStrike" dirty="0">
                          <a:solidFill>
                            <a:srgbClr val="000000"/>
                          </a:solidFill>
                          <a:latin typeface="Calibri"/>
                        </a:rPr>
                        <a:t> </a:t>
                      </a:r>
                    </a:p>
                  </a:txBody>
                  <a:tcPr marL="6566" marR="6566" marT="656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000" b="1" i="0" u="none" strike="noStrike" dirty="0" smtClean="0">
                          <a:solidFill>
                            <a:srgbClr val="000000"/>
                          </a:solidFill>
                          <a:latin typeface="Calibri"/>
                        </a:rPr>
                        <a:t>PASS</a:t>
                      </a:r>
                    </a:p>
                    <a:p>
                      <a:pPr algn="ctr" fontAlgn="b"/>
                      <a:r>
                        <a:rPr lang="en-US" sz="1000" b="1" i="0" u="none" strike="noStrike" dirty="0" smtClean="0">
                          <a:solidFill>
                            <a:srgbClr val="000000"/>
                          </a:solidFill>
                          <a:latin typeface="Calibri"/>
                        </a:rPr>
                        <a:t>PASS</a:t>
                      </a:r>
                    </a:p>
                    <a:p>
                      <a:pPr algn="ctr" fontAlgn="b"/>
                      <a:r>
                        <a:rPr lang="en-US" sz="1000" b="1" i="0" u="none" strike="noStrike" dirty="0" smtClean="0">
                          <a:solidFill>
                            <a:srgbClr val="000000"/>
                          </a:solidFill>
                          <a:latin typeface="Calibri"/>
                        </a:rPr>
                        <a:t>PASS</a:t>
                      </a:r>
                    </a:p>
                    <a:p>
                      <a:pPr algn="ctr" fontAlgn="b"/>
                      <a:r>
                        <a:rPr lang="en-US" sz="1000" b="1" i="0" u="none" strike="noStrike" dirty="0" smtClean="0">
                          <a:solidFill>
                            <a:srgbClr val="000000"/>
                          </a:solidFill>
                          <a:latin typeface="Calibri"/>
                        </a:rPr>
                        <a:t>PASS</a:t>
                      </a:r>
                    </a:p>
                    <a:p>
                      <a:pPr algn="ctr" fontAlgn="b"/>
                      <a:r>
                        <a:rPr lang="en-US" sz="1000" b="1" i="0" u="none" strike="noStrike" dirty="0" smtClean="0">
                          <a:solidFill>
                            <a:srgbClr val="000000"/>
                          </a:solidFill>
                          <a:latin typeface="Calibri"/>
                        </a:rPr>
                        <a:t>PASS</a:t>
                      </a:r>
                    </a:p>
                    <a:p>
                      <a:pPr algn="ctr" fontAlgn="b"/>
                      <a:r>
                        <a:rPr lang="en-US" sz="1000" b="1" i="0" u="none" strike="noStrike" dirty="0" smtClean="0">
                          <a:solidFill>
                            <a:srgbClr val="000000"/>
                          </a:solidFill>
                          <a:latin typeface="Calibri"/>
                        </a:rPr>
                        <a:t>PASS</a:t>
                      </a:r>
                    </a:p>
                    <a:p>
                      <a:pPr algn="ctr" fontAlgn="b"/>
                      <a:r>
                        <a:rPr lang="en-US" sz="1000" b="1" i="0" u="none" strike="noStrike" dirty="0" smtClean="0">
                          <a:solidFill>
                            <a:srgbClr val="000000"/>
                          </a:solidFill>
                          <a:latin typeface="Calibri"/>
                        </a:rPr>
                        <a:t>PASS</a:t>
                      </a:r>
                    </a:p>
                    <a:p>
                      <a:pPr algn="ctr" fontAlgn="b"/>
                      <a:r>
                        <a:rPr lang="en-US" sz="1000" b="1" i="0" u="none" strike="noStrike" dirty="0">
                          <a:solidFill>
                            <a:srgbClr val="000000"/>
                          </a:solidFill>
                          <a:latin typeface="Calibri"/>
                        </a:rPr>
                        <a:t> </a:t>
                      </a:r>
                    </a:p>
                  </a:txBody>
                  <a:tcPr marL="6566" marR="6566" marT="656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00733">
                <a:tc>
                  <a:txBody>
                    <a:bodyPr/>
                    <a:lstStyle/>
                    <a:p>
                      <a:pPr algn="ctr" fontAlgn="ctr"/>
                      <a:r>
                        <a:rPr lang="en-US" sz="900" b="0" i="0" u="none" strike="noStrike">
                          <a:solidFill>
                            <a:srgbClr val="000000"/>
                          </a:solidFill>
                          <a:latin typeface="Calibri"/>
                        </a:rPr>
                        <a:t>IC_3</a:t>
                      </a:r>
                    </a:p>
                  </a:txBody>
                  <a:tcPr marL="6566" marR="6566" marT="6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latin typeface="Calibri"/>
                        </a:rPr>
                        <a:t>1)Connceting ECU to CAN BUS                                   2)Connection of LED  3)Connecting Power supply</a:t>
                      </a:r>
                    </a:p>
                  </a:txBody>
                  <a:tcPr marL="6566" marR="6566" marT="6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latin typeface="Calibri"/>
                        </a:rPr>
                        <a:t>1)Power supply connected</a:t>
                      </a:r>
                    </a:p>
                  </a:txBody>
                  <a:tcPr marL="6566" marR="6566" marT="6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dirty="0">
                          <a:solidFill>
                            <a:srgbClr val="000000"/>
                          </a:solidFill>
                          <a:latin typeface="Calibri"/>
                        </a:rPr>
                        <a:t>1)LED should blink </a:t>
                      </a:r>
                      <a:r>
                        <a:rPr lang="en-US" sz="900" b="0" i="0" u="none" strike="noStrike" dirty="0" smtClean="0">
                          <a:solidFill>
                            <a:srgbClr val="000000"/>
                          </a:solidFill>
                          <a:latin typeface="Calibri"/>
                        </a:rPr>
                        <a:t>3 </a:t>
                      </a:r>
                      <a:r>
                        <a:rPr lang="en-US" sz="900" b="0" i="0" u="none" strike="noStrike" dirty="0">
                          <a:solidFill>
                            <a:srgbClr val="000000"/>
                          </a:solidFill>
                          <a:latin typeface="Calibri"/>
                        </a:rPr>
                        <a:t>times </a:t>
                      </a:r>
                      <a:r>
                        <a:rPr lang="en-US" sz="900" b="0" i="0" u="none" strike="noStrike" dirty="0" smtClean="0">
                          <a:solidFill>
                            <a:srgbClr val="000000"/>
                          </a:solidFill>
                          <a:latin typeface="Calibri"/>
                        </a:rPr>
                        <a:t>then in </a:t>
                      </a:r>
                      <a:r>
                        <a:rPr lang="en-US" sz="900" b="0" i="0" u="none" strike="noStrike" dirty="0">
                          <a:solidFill>
                            <a:srgbClr val="000000"/>
                          </a:solidFill>
                          <a:latin typeface="Calibri"/>
                        </a:rPr>
                        <a:t>OFF state</a:t>
                      </a:r>
                    </a:p>
                  </a:txBody>
                  <a:tcPr marL="6566" marR="6566" marT="6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1" i="0" u="none" strike="noStrike" dirty="0">
                          <a:solidFill>
                            <a:srgbClr val="000000"/>
                          </a:solidFill>
                          <a:latin typeface="Calibri"/>
                        </a:rPr>
                        <a:t> </a:t>
                      </a:r>
                      <a:r>
                        <a:rPr lang="en-US" sz="1000" b="0" i="0" u="none" strike="noStrike" dirty="0" smtClean="0">
                          <a:solidFill>
                            <a:srgbClr val="000000"/>
                          </a:solidFill>
                          <a:latin typeface="Calibri"/>
                        </a:rPr>
                        <a:t>1)LED should blinking 3 times then in OFF state</a:t>
                      </a:r>
                      <a:endParaRPr lang="en-US" sz="1000" b="0" i="0" u="none" strike="noStrike" dirty="0">
                        <a:solidFill>
                          <a:srgbClr val="000000"/>
                        </a:solidFill>
                        <a:latin typeface="Calibri"/>
                      </a:endParaRPr>
                    </a:p>
                  </a:txBody>
                  <a:tcPr marL="6566" marR="6566" marT="6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000" b="1" i="0" u="none" strike="noStrike" dirty="0">
                          <a:solidFill>
                            <a:srgbClr val="000000"/>
                          </a:solidFill>
                          <a:latin typeface="Calibri"/>
                        </a:rPr>
                        <a:t> </a:t>
                      </a:r>
                      <a:r>
                        <a:rPr lang="en-US" sz="1000" b="1" i="0" u="none" strike="noStrike" dirty="0" smtClean="0">
                          <a:solidFill>
                            <a:srgbClr val="000000"/>
                          </a:solidFill>
                          <a:latin typeface="Calibri"/>
                        </a:rPr>
                        <a:t>PASS</a:t>
                      </a:r>
                      <a:endParaRPr lang="en-US" sz="1000" b="1" i="0" u="none" strike="noStrike" dirty="0">
                        <a:solidFill>
                          <a:srgbClr val="000000"/>
                        </a:solidFill>
                        <a:latin typeface="Calibri"/>
                      </a:endParaRPr>
                    </a:p>
                  </a:txBody>
                  <a:tcPr marL="6566" marR="6566" marT="65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ransition spd="med">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buNone/>
            </a:pPr>
            <a:endPar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lgn="ctr">
              <a:buNone/>
            </a:pPr>
            <a:endPar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lgn="ctr">
              <a:buNone/>
            </a:pPr>
            <a:endPar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lgn="ctr">
              <a:buNone/>
            </a:pPr>
            <a:endPar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lgn="ctr">
              <a:buNone/>
            </a:pPr>
            <a:endPar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lgn="ctr">
              <a:buNone/>
            </a:pPr>
            <a:r>
              <a:rPr 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icrosoft YaHei UI" pitchFamily="34" charset="-122"/>
                <a:ea typeface="Microsoft YaHei UI" pitchFamily="34" charset="-122"/>
              </a:rPr>
              <a:t>THANK YOU</a:t>
            </a:r>
          </a:p>
        </p:txBody>
      </p:sp>
    </p:spTree>
  </p:cSld>
  <p:clrMapOvr>
    <a:masterClrMapping/>
  </p:clrMapOvr>
  <p:transition spd="med">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245</TotalTime>
  <Words>867</Words>
  <Application>Microsoft Office PowerPoint</Application>
  <PresentationFormat>On-screen Show (4:3)</PresentationFormat>
  <Paragraphs>271</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INSTRUMENT CLUSTER</vt:lpstr>
      <vt:lpstr>Slide 2</vt:lpstr>
      <vt:lpstr>Slide 3</vt:lpstr>
      <vt:lpstr> HARDWARE  BLOCK  DIAGRAM</vt:lpstr>
      <vt:lpstr>functional BLOCK  DIAGRAM</vt:lpstr>
      <vt:lpstr>Flow chart of instrument cluster</vt:lpstr>
      <vt:lpstr>YES</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32</cp:revision>
  <dcterms:created xsi:type="dcterms:W3CDTF">2022-07-29T05:31:41Z</dcterms:created>
  <dcterms:modified xsi:type="dcterms:W3CDTF">2022-07-29T13:39:37Z</dcterms:modified>
</cp:coreProperties>
</file>